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2582739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593551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549125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637314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82054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31419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015795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3032246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406937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741953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1876812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502018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10</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ar-SA" b="1" dirty="0" smtClean="0"/>
              <a:t> </a:t>
            </a:r>
            <a:r>
              <a:rPr lang="en-US" b="1" dirty="0" smtClean="0"/>
              <a:t>Complement Clauses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Sentential- 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186309"/>
          </a:xfrm>
          <a:prstGeom prst="rect">
            <a:avLst/>
          </a:prstGeom>
          <a:noFill/>
        </p:spPr>
        <p:txBody>
          <a:bodyPr wrap="square" rtlCol="1">
            <a:spAutoFit/>
          </a:bodyPr>
          <a:lstStyle/>
          <a:p>
            <a:r>
              <a:rPr lang="ar-SA" dirty="0" smtClean="0"/>
              <a:t> </a:t>
            </a:r>
            <a:r>
              <a:rPr lang="en-US" dirty="0" smtClean="0"/>
              <a:t> We observed that noun phrases can take various forms. For example, the direct-object slot in the following sentences can be filled by many different kinds of constituents, including one that we have not previously seen:</a:t>
            </a:r>
          </a:p>
          <a:p>
            <a:pPr marL="285750" indent="-285750">
              <a:buFontTx/>
              <a:buChar char="-"/>
            </a:pPr>
            <a:r>
              <a:rPr lang="en-US" dirty="0" smtClean="0"/>
              <a:t>Darlene believed me                                               [ NP = Pro</a:t>
            </a:r>
            <a:r>
              <a:rPr lang="en-US" sz="1200" dirty="0" smtClean="0"/>
              <a:t>p</a:t>
            </a:r>
            <a:r>
              <a:rPr lang="en-US" dirty="0" smtClean="0"/>
              <a:t>] </a:t>
            </a:r>
          </a:p>
          <a:p>
            <a:pPr marL="285750" indent="-285750">
              <a:buFontTx/>
              <a:buChar char="-"/>
            </a:pPr>
            <a:r>
              <a:rPr lang="en-US" dirty="0" smtClean="0"/>
              <a:t>Darlene believed the story                                      [ NP = Art + N ]</a:t>
            </a:r>
          </a:p>
          <a:p>
            <a:pPr marL="285750" indent="-285750">
              <a:buFontTx/>
              <a:buChar char="-"/>
            </a:pPr>
            <a:r>
              <a:rPr lang="en-US" dirty="0" smtClean="0"/>
              <a:t>Darlene believed Mark and Betsy                           [ NP + </a:t>
            </a:r>
            <a:r>
              <a:rPr lang="en-US" dirty="0" err="1" smtClean="0"/>
              <a:t>C</a:t>
            </a:r>
            <a:r>
              <a:rPr lang="en-US" sz="1400" dirty="0" err="1" smtClean="0"/>
              <a:t>co</a:t>
            </a:r>
            <a:r>
              <a:rPr lang="en-US" dirty="0" smtClean="0"/>
              <a:t> + NP ]</a:t>
            </a:r>
          </a:p>
          <a:p>
            <a:pPr marL="285750" indent="-285750">
              <a:buFontTx/>
              <a:buChar char="-"/>
            </a:pPr>
            <a:r>
              <a:rPr lang="en-US" dirty="0" smtClean="0"/>
              <a:t>Darlene believed that Max broke the type writer     [ NP = that + S ]</a:t>
            </a:r>
          </a:p>
          <a:p>
            <a:endParaRPr lang="en-US" dirty="0"/>
          </a:p>
          <a:p>
            <a:r>
              <a:rPr lang="en-US" dirty="0" smtClean="0"/>
              <a:t>In the last sentence, the object noun phrase, the thing that Darlene believed , is a entire clause. Such clauses are called COMPLEMENT CLAUSES or SENTENTIAL COMPLEMENT CLAUSES, because they are clauses that complement (or complete) the main clause. They are also called NOMINAL CLAUSES because they function as noun phrases.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Sentential- 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5632311"/>
          </a:xfrm>
          <a:prstGeom prst="rect">
            <a:avLst/>
          </a:prstGeom>
          <a:noFill/>
        </p:spPr>
        <p:txBody>
          <a:bodyPr wrap="square" rtlCol="1">
            <a:spAutoFit/>
          </a:bodyPr>
          <a:lstStyle/>
          <a:p>
            <a:r>
              <a:rPr lang="ar-SA" dirty="0" smtClean="0"/>
              <a:t> </a:t>
            </a:r>
            <a:r>
              <a:rPr lang="en-US" dirty="0" smtClean="0"/>
              <a:t> Sentential-complement clauses can occur either as subjects or as objects of sentences:</a:t>
            </a:r>
          </a:p>
          <a:p>
            <a:endParaRPr lang="en-US" dirty="0"/>
          </a:p>
          <a:p>
            <a:pPr marL="285750" indent="-285750">
              <a:buFontTx/>
              <a:buChar char="-"/>
            </a:pPr>
            <a:r>
              <a:rPr lang="en-US" i="1" dirty="0" smtClean="0">
                <a:solidFill>
                  <a:srgbClr val="C00000"/>
                </a:solidFill>
              </a:rPr>
              <a:t>That</a:t>
            </a:r>
            <a:r>
              <a:rPr lang="en-US" dirty="0" smtClean="0">
                <a:solidFill>
                  <a:srgbClr val="002060"/>
                </a:solidFill>
              </a:rPr>
              <a:t> Tom remembered the appointment amazed the doctor.</a:t>
            </a:r>
          </a:p>
          <a:p>
            <a:pPr marL="285750" indent="-285750">
              <a:buFontTx/>
              <a:buChar char="-"/>
            </a:pPr>
            <a:r>
              <a:rPr lang="en-US" dirty="0" smtClean="0">
                <a:solidFill>
                  <a:srgbClr val="002060"/>
                </a:solidFill>
              </a:rPr>
              <a:t>The doctor warned </a:t>
            </a:r>
            <a:r>
              <a:rPr lang="en-US" i="1" dirty="0" smtClean="0">
                <a:solidFill>
                  <a:srgbClr val="C00000"/>
                </a:solidFill>
              </a:rPr>
              <a:t>that</a:t>
            </a:r>
            <a:r>
              <a:rPr lang="en-US" dirty="0" smtClean="0">
                <a:solidFill>
                  <a:srgbClr val="002060"/>
                </a:solidFill>
              </a:rPr>
              <a:t> nicotine causes cancer.</a:t>
            </a:r>
          </a:p>
          <a:p>
            <a:endParaRPr lang="en-US" dirty="0"/>
          </a:p>
          <a:p>
            <a:r>
              <a:rPr lang="en-US" dirty="0" smtClean="0"/>
              <a:t>The word that, which introduces the complement clauses in the two sentences, is called COMPLEMENTIZER or COMPLEMENTIZING CONJUNCTION ( </a:t>
            </a:r>
            <a:r>
              <a:rPr lang="en-US" dirty="0" smtClean="0">
                <a:solidFill>
                  <a:srgbClr val="C00000"/>
                </a:solidFill>
              </a:rPr>
              <a:t>C</a:t>
            </a:r>
            <a:r>
              <a:rPr lang="en-US" sz="1050" dirty="0" smtClean="0">
                <a:solidFill>
                  <a:srgbClr val="C00000"/>
                </a:solidFill>
              </a:rPr>
              <a:t>CI</a:t>
            </a:r>
            <a:r>
              <a:rPr lang="en-US" dirty="0" smtClean="0"/>
              <a:t> ). Notice that the word that in these sentences has no meaning by itself, but rather it acts as a kind of verbal signpost, altering the listener or reader that a complement clause is about </a:t>
            </a:r>
            <a:r>
              <a:rPr lang="en-US" smtClean="0"/>
              <a:t>to follow.</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Sentential- 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078313"/>
          </a:xfrm>
          <a:prstGeom prst="rect">
            <a:avLst/>
          </a:prstGeom>
          <a:noFill/>
        </p:spPr>
        <p:txBody>
          <a:bodyPr wrap="square" rtlCol="1">
            <a:spAutoFit/>
          </a:bodyPr>
          <a:lstStyle/>
          <a:p>
            <a:r>
              <a:rPr lang="ar-SA" dirty="0" smtClean="0"/>
              <a:t> </a:t>
            </a:r>
            <a:r>
              <a:rPr lang="en-US" dirty="0" smtClean="0"/>
              <a:t> - We will represent complement clauses by the abbreviation ( </a:t>
            </a:r>
            <a:r>
              <a:rPr lang="en-US" dirty="0" err="1" smtClean="0"/>
              <a:t>C</a:t>
            </a:r>
            <a:r>
              <a:rPr lang="en-US" sz="1200" dirty="0" err="1" smtClean="0"/>
              <a:t>omp</a:t>
            </a:r>
            <a:r>
              <a:rPr lang="en-US" dirty="0" err="1" smtClean="0"/>
              <a:t>P</a:t>
            </a:r>
            <a:r>
              <a:rPr lang="en-US" dirty="0" smtClean="0"/>
              <a:t> ). The </a:t>
            </a:r>
            <a:r>
              <a:rPr lang="en-US" dirty="0" smtClean="0">
                <a:solidFill>
                  <a:srgbClr val="FF0000"/>
                </a:solidFill>
              </a:rPr>
              <a:t>P </a:t>
            </a:r>
            <a:r>
              <a:rPr lang="en-US" dirty="0" smtClean="0"/>
              <a:t>in the abbreviation stands for PHRASE. The following additional </a:t>
            </a:r>
            <a:r>
              <a:rPr lang="en-US" dirty="0" smtClean="0">
                <a:solidFill>
                  <a:srgbClr val="FF0000"/>
                </a:solidFill>
              </a:rPr>
              <a:t>NP</a:t>
            </a:r>
            <a:r>
              <a:rPr lang="en-US" dirty="0" smtClean="0"/>
              <a:t> rule expresses our discovery that a noun phrase can be an entire complement clause:</a:t>
            </a:r>
          </a:p>
          <a:p>
            <a:endParaRPr lang="en-US" dirty="0"/>
          </a:p>
          <a:p>
            <a:pPr algn="ctr"/>
            <a:r>
              <a:rPr lang="en-US" dirty="0" smtClean="0">
                <a:solidFill>
                  <a:srgbClr val="FF0000"/>
                </a:solidFill>
              </a:rPr>
              <a:t>NP -----&gt; </a:t>
            </a:r>
            <a:r>
              <a:rPr lang="en-US" dirty="0" err="1" smtClean="0">
                <a:solidFill>
                  <a:srgbClr val="FF0000"/>
                </a:solidFill>
              </a:rPr>
              <a:t>C</a:t>
            </a:r>
            <a:r>
              <a:rPr lang="en-US" sz="1200" dirty="0" err="1" smtClean="0">
                <a:solidFill>
                  <a:srgbClr val="FF0000"/>
                </a:solidFill>
              </a:rPr>
              <a:t>omp</a:t>
            </a:r>
            <a:r>
              <a:rPr lang="en-US" dirty="0" err="1" smtClean="0">
                <a:solidFill>
                  <a:srgbClr val="FF0000"/>
                </a:solidFill>
              </a:rPr>
              <a:t>P</a:t>
            </a:r>
            <a:endParaRPr lang="en-US" dirty="0" smtClean="0">
              <a:solidFill>
                <a:srgbClr val="FF0000"/>
              </a:solidFill>
            </a:endParaRPr>
          </a:p>
          <a:p>
            <a:endParaRPr lang="en-US" dirty="0"/>
          </a:p>
          <a:p>
            <a:r>
              <a:rPr lang="en-US" dirty="0" smtClean="0"/>
              <a:t>- </a:t>
            </a:r>
            <a:r>
              <a:rPr lang="en-US" dirty="0" smtClean="0">
                <a:solidFill>
                  <a:srgbClr val="002060"/>
                </a:solidFill>
              </a:rPr>
              <a:t>That Tom remembered the appointment amazed the doctor.</a:t>
            </a:r>
          </a:p>
          <a:p>
            <a:r>
              <a:rPr lang="en-US" dirty="0" smtClean="0">
                <a:solidFill>
                  <a:srgbClr val="002060"/>
                </a:solidFill>
              </a:rPr>
              <a:t>- The doctor warned that nicotine causes cancer.</a:t>
            </a:r>
            <a:endParaRPr lang="ar-SA" dirty="0" smtClean="0">
              <a:solidFill>
                <a:srgbClr val="002060"/>
              </a:solidFill>
            </a:endParaRPr>
          </a:p>
          <a:p>
            <a:pPr algn="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Sentential- 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Sentential- 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Notice that in the first sentence, something amazed the doctor. The something could have been a simple noun phrase ( such as the trick), but instead what amazed the doctor is expresses in a complete sentence, namely, that Tom remembered the appointment. We can observe then, that each of the two complement clauses consists of the COMPLEMENTIZER </a:t>
            </a:r>
            <a:r>
              <a:rPr lang="en-US" i="1" dirty="0" smtClean="0">
                <a:solidFill>
                  <a:srgbClr val="FF0000"/>
                </a:solidFill>
              </a:rPr>
              <a:t>(that) </a:t>
            </a:r>
            <a:r>
              <a:rPr lang="en-US" dirty="0" smtClean="0"/>
              <a:t>and an S-Clause. We can state this observation in the following rule:</a:t>
            </a:r>
          </a:p>
          <a:p>
            <a:endParaRPr lang="en-US" dirty="0"/>
          </a:p>
          <a:p>
            <a:pPr algn="ctr"/>
            <a:r>
              <a:rPr lang="en-US" dirty="0" err="1" smtClean="0">
                <a:solidFill>
                  <a:srgbClr val="FF0000"/>
                </a:solidFill>
              </a:rPr>
              <a:t>C</a:t>
            </a:r>
            <a:r>
              <a:rPr lang="en-US" sz="1400" dirty="0" err="1" smtClean="0">
                <a:solidFill>
                  <a:srgbClr val="FF0000"/>
                </a:solidFill>
              </a:rPr>
              <a:t>omp</a:t>
            </a:r>
            <a:r>
              <a:rPr lang="en-US" dirty="0" err="1" smtClean="0">
                <a:solidFill>
                  <a:srgbClr val="FF0000"/>
                </a:solidFill>
              </a:rPr>
              <a:t>P</a:t>
            </a:r>
            <a:r>
              <a:rPr lang="en-US" dirty="0" smtClean="0">
                <a:solidFill>
                  <a:srgbClr val="FF0000"/>
                </a:solidFill>
              </a:rPr>
              <a:t> -----&gt;  C</a:t>
            </a:r>
            <a:r>
              <a:rPr lang="en-US" sz="1200" dirty="0" smtClean="0">
                <a:solidFill>
                  <a:srgbClr val="FF0000"/>
                </a:solidFill>
              </a:rPr>
              <a:t>CI</a:t>
            </a:r>
            <a:r>
              <a:rPr lang="en-US" dirty="0" smtClean="0">
                <a:solidFill>
                  <a:srgbClr val="FF0000"/>
                </a:solidFill>
              </a:rPr>
              <a:t>  S</a:t>
            </a:r>
          </a:p>
          <a:p>
            <a:endParaRPr lang="en-US" dirty="0"/>
          </a:p>
          <a:p>
            <a:r>
              <a:rPr lang="en-US" dirty="0" smtClean="0"/>
              <a:t>With the above rules, we can draw the complete trees for the previous sentences:</a:t>
            </a:r>
          </a:p>
          <a:p>
            <a:r>
              <a:rPr lang="en-US" dirty="0" smtClean="0">
                <a:solidFill>
                  <a:srgbClr val="002060"/>
                </a:solidFill>
              </a:rPr>
              <a:t>- That </a:t>
            </a:r>
            <a:r>
              <a:rPr lang="en-US" dirty="0">
                <a:solidFill>
                  <a:srgbClr val="002060"/>
                </a:solidFill>
              </a:rPr>
              <a:t>Tom remembered the appointment amazed the doctor.</a:t>
            </a:r>
          </a:p>
          <a:p>
            <a:r>
              <a:rPr lang="en-US" dirty="0">
                <a:solidFill>
                  <a:srgbClr val="002060"/>
                </a:solidFill>
              </a:rPr>
              <a:t>- The doctor warned that nicotine causes cancer.</a:t>
            </a:r>
            <a:endParaRPr lang="ar-SA" dirty="0">
              <a:solidFill>
                <a:srgbClr val="002060"/>
              </a:solidFill>
            </a:endParaRP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Sentential- 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smtClean="0">
                <a:solidFill>
                  <a:srgbClr val="C00000"/>
                </a:solidFill>
              </a:rPr>
              <a:t>Nominal- </a:t>
            </a:r>
            <a:r>
              <a:rPr lang="en-US" dirty="0">
                <a:solidFill>
                  <a:srgbClr val="C00000"/>
                </a:solidFill>
              </a:rPr>
              <a:t>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801314"/>
          </a:xfrm>
          <a:prstGeom prst="rect">
            <a:avLst/>
          </a:prstGeom>
          <a:noFill/>
        </p:spPr>
        <p:txBody>
          <a:bodyPr wrap="square" rtlCol="1">
            <a:spAutoFit/>
          </a:bodyPr>
          <a:lstStyle/>
          <a:p>
            <a:r>
              <a:rPr lang="ar-SA" dirty="0" smtClean="0"/>
              <a:t> </a:t>
            </a:r>
            <a:r>
              <a:rPr lang="en-US" dirty="0" smtClean="0"/>
              <a:t> In a sentence with a sentential-complement clause, the complement clause acts as a noun phrase:</a:t>
            </a:r>
          </a:p>
          <a:p>
            <a:pPr marL="285750" indent="-285750">
              <a:buFontTx/>
              <a:buChar char="-"/>
            </a:pPr>
            <a:r>
              <a:rPr lang="en-US" dirty="0" smtClean="0">
                <a:solidFill>
                  <a:srgbClr val="002060"/>
                </a:solidFill>
              </a:rPr>
              <a:t>That the neighbors threw a wild party angered Mark.</a:t>
            </a:r>
          </a:p>
          <a:p>
            <a:endParaRPr lang="en-US" dirty="0"/>
          </a:p>
          <a:p>
            <a:r>
              <a:rPr lang="en-US" dirty="0" smtClean="0"/>
              <a:t>In the following sentences, however, complement clauses follow ( and complement) noun:</a:t>
            </a:r>
          </a:p>
          <a:p>
            <a:pPr marL="285750" indent="-285750">
              <a:buFontTx/>
              <a:buChar char="-"/>
            </a:pPr>
            <a:r>
              <a:rPr lang="en-US" dirty="0" smtClean="0">
                <a:solidFill>
                  <a:srgbClr val="002060"/>
                </a:solidFill>
              </a:rPr>
              <a:t>The fact that the neighbors threw a wild party angered Mark.</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Adjectival-Complement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In the previous example, the nominal-complement clause follows a noun and completes the noun’s meaning. Now consider the following examples:</a:t>
            </a:r>
          </a:p>
          <a:p>
            <a:endParaRPr lang="en-US" dirty="0"/>
          </a:p>
          <a:p>
            <a:pPr marL="285750" indent="-285750">
              <a:buFontTx/>
              <a:buChar char="-"/>
            </a:pPr>
            <a:r>
              <a:rPr lang="en-US" dirty="0" smtClean="0">
                <a:solidFill>
                  <a:srgbClr val="002060"/>
                </a:solidFill>
              </a:rPr>
              <a:t>Mark was angry that the neighbors threw a wild party.</a:t>
            </a:r>
          </a:p>
          <a:p>
            <a:pPr marL="285750" indent="-285750">
              <a:buFontTx/>
              <a:buChar char="-"/>
            </a:pPr>
            <a:r>
              <a:rPr lang="en-US" dirty="0" smtClean="0">
                <a:solidFill>
                  <a:srgbClr val="002060"/>
                </a:solidFill>
              </a:rPr>
              <a:t>Linda is confident that she knows the correct answer.</a:t>
            </a:r>
          </a:p>
          <a:p>
            <a:endParaRPr lang="en-US" dirty="0"/>
          </a:p>
          <a:p>
            <a:r>
              <a:rPr lang="en-US" dirty="0" smtClean="0"/>
              <a:t>In these examples, the italicized clause complements (explains ) the adjective angry and the adjective confident. As you have probably guessed, clauses that complement adjectives are called ADJECTIVAL-COMPLEMENT CLAUSES. Together, the adjective and the complement clause constitute a phrase, which we will call an ADJECTIVAL PHRASE (</a:t>
            </a:r>
            <a:r>
              <a:rPr lang="en-US" dirty="0" err="1" smtClean="0"/>
              <a:t>AdjP</a:t>
            </a:r>
            <a:r>
              <a:rPr lang="en-US" dirty="0" smtClean="0"/>
              <a:t>). Therefore, we should consider the following rule:</a:t>
            </a:r>
          </a:p>
          <a:p>
            <a:endParaRPr lang="en-US" dirty="0" smtClean="0"/>
          </a:p>
          <a:p>
            <a:pPr algn="ctr"/>
            <a:r>
              <a:rPr lang="en-US" dirty="0" err="1" smtClean="0">
                <a:solidFill>
                  <a:srgbClr val="FF0000"/>
                </a:solidFill>
              </a:rPr>
              <a:t>AdjP</a:t>
            </a:r>
            <a:r>
              <a:rPr lang="en-US" dirty="0" smtClean="0">
                <a:solidFill>
                  <a:srgbClr val="FF0000"/>
                </a:solidFill>
              </a:rPr>
              <a:t> -----&gt; </a:t>
            </a:r>
            <a:r>
              <a:rPr lang="en-US" dirty="0" err="1" smtClean="0">
                <a:solidFill>
                  <a:srgbClr val="FF0000"/>
                </a:solidFill>
              </a:rPr>
              <a:t>Adj</a:t>
            </a:r>
            <a:r>
              <a:rPr lang="en-US" dirty="0" smtClean="0">
                <a:solidFill>
                  <a:srgbClr val="FF0000"/>
                </a:solidFill>
              </a:rPr>
              <a:t>  (</a:t>
            </a:r>
            <a:r>
              <a:rPr lang="en-US" dirty="0" err="1" smtClean="0">
                <a:solidFill>
                  <a:srgbClr val="FF0000"/>
                </a:solidFill>
              </a:rPr>
              <a:t>C</a:t>
            </a:r>
            <a:r>
              <a:rPr lang="en-US" sz="1200" dirty="0" err="1" smtClean="0">
                <a:solidFill>
                  <a:srgbClr val="FF0000"/>
                </a:solidFill>
              </a:rPr>
              <a:t>omp</a:t>
            </a:r>
            <a:r>
              <a:rPr lang="en-US" dirty="0" err="1" smtClean="0">
                <a:solidFill>
                  <a:srgbClr val="FF0000"/>
                </a:solidFill>
              </a:rPr>
              <a:t>P</a:t>
            </a:r>
            <a:r>
              <a:rPr lang="en-US" dirty="0" smtClean="0">
                <a:solidFill>
                  <a:srgbClr val="FF0000"/>
                </a:solidFill>
              </a:rPr>
              <a:t>)</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Adjectival-Complement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3139321"/>
          </a:xfrm>
          <a:prstGeom prst="rect">
            <a:avLst/>
          </a:prstGeom>
          <a:noFill/>
        </p:spPr>
        <p:txBody>
          <a:bodyPr wrap="square" rtlCol="1">
            <a:spAutoFit/>
          </a:bodyPr>
          <a:lstStyle/>
          <a:p>
            <a:r>
              <a:rPr lang="en-US" dirty="0" smtClean="0"/>
              <a:t> </a:t>
            </a:r>
            <a:r>
              <a:rPr lang="ar-SA" dirty="0" smtClean="0"/>
              <a:t> </a:t>
            </a:r>
            <a:r>
              <a:rPr lang="en-US" dirty="0">
                <a:solidFill>
                  <a:srgbClr val="002060"/>
                </a:solidFill>
              </a:rPr>
              <a:t>Mark was angry that the neighbors threw a wild party.</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7544" y="332656"/>
            <a:ext cx="82296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Adjectival-Complement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3139321"/>
          </a:xfrm>
          <a:prstGeom prst="rect">
            <a:avLst/>
          </a:prstGeom>
          <a:noFill/>
        </p:spPr>
        <p:txBody>
          <a:bodyPr wrap="square" rtlCol="1">
            <a:spAutoFit/>
          </a:bodyPr>
          <a:lstStyle/>
          <a:p>
            <a:r>
              <a:rPr lang="ar-SA" dirty="0" smtClean="0"/>
              <a:t> </a:t>
            </a:r>
            <a:r>
              <a:rPr lang="en-US" dirty="0" smtClean="0"/>
              <a:t> </a:t>
            </a:r>
            <a:r>
              <a:rPr lang="en-US" dirty="0">
                <a:solidFill>
                  <a:srgbClr val="002060"/>
                </a:solidFill>
              </a:rPr>
              <a:t>Linda is confident that she knows the correct answer.</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purl.org/dc/dcmitype/"/>
    <ds:schemaRef ds:uri="http://purl.org/dc/elements/1.1/"/>
    <ds:schemaRef ds:uri="http://www.w3.org/XML/1998/namespace"/>
    <ds:schemaRef ds:uri="http://schemas.microsoft.com/office/2006/documentManagement/types"/>
    <ds:schemaRef ds:uri="http://purl.org/dc/terms/"/>
    <ds:schemaRef ds:uri="http://schemas.microsoft.com/office/2006/metadata/properti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1276</TotalTime>
  <Words>699</Words>
  <Application>Microsoft Office PowerPoint</Application>
  <PresentationFormat>On-screen Show (4:3)</PresentationFormat>
  <Paragraphs>182</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 10th Lecture</vt:lpstr>
      <vt:lpstr>Sentential- Complement Clauses</vt:lpstr>
      <vt:lpstr> Sentential- Complement Clauses</vt:lpstr>
      <vt:lpstr>  Sentential- Complement Clauses</vt:lpstr>
      <vt:lpstr>  Sentential- Complement Clauses</vt:lpstr>
      <vt:lpstr>  Sentential- Complement Clauses</vt:lpstr>
      <vt:lpstr> Sentential- Complement Clauses</vt:lpstr>
      <vt:lpstr> Nominal- Complement Clauses</vt:lpstr>
      <vt:lpstr> Adjectival-Complement Clauses</vt:lpstr>
      <vt:lpstr>  Adjectival-Complement Clauses</vt:lpstr>
      <vt:lpstr> Adjectival-Complement Clauses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132</cp:revision>
  <dcterms:created xsi:type="dcterms:W3CDTF">1601-01-01T00:00:00Z</dcterms:created>
  <dcterms:modified xsi:type="dcterms:W3CDTF">2014-02-02T22:21:34Z</dcterms:modified>
</cp:coreProperties>
</file>