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9" r:id="rId4"/>
    <p:sldId id="294" r:id="rId5"/>
    <p:sldId id="295" r:id="rId6"/>
    <p:sldId id="297" r:id="rId7"/>
    <p:sldId id="298" r:id="rId8"/>
    <p:sldId id="299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72" d="100"/>
          <a:sy n="72" d="100"/>
        </p:scale>
        <p:origin x="-852" y="-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420100" cy="21336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Introduction 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Course </a:t>
            </a:r>
            <a:r>
              <a:rPr lang="en-US" dirty="0" smtClean="0"/>
              <a:t>description</a:t>
            </a:r>
          </a:p>
          <a:p>
            <a:pPr algn="l"/>
            <a:r>
              <a:rPr lang="ar-SA" dirty="0" smtClean="0"/>
              <a:t>الواجبات </a:t>
            </a:r>
            <a:r>
              <a:rPr lang="ar-SA" dirty="0" err="1" smtClean="0"/>
              <a:t>واسئلة</a:t>
            </a:r>
            <a:r>
              <a:rPr lang="ar-SA" dirty="0" smtClean="0"/>
              <a:t> المراجعه قديمه </a:t>
            </a:r>
            <a:r>
              <a:rPr lang="ar-SA" dirty="0" err="1" smtClean="0"/>
              <a:t>ومافي</a:t>
            </a:r>
            <a:r>
              <a:rPr lang="ar-SA" dirty="0" smtClean="0"/>
              <a:t> اي اهتمام بتغير </a:t>
            </a:r>
            <a:r>
              <a:rPr lang="ar-SA" dirty="0" err="1" smtClean="0"/>
              <a:t>المحتوى </a:t>
            </a:r>
            <a:r>
              <a:rPr lang="ar-SA" dirty="0" smtClean="0"/>
              <a:t>\\\</a:t>
            </a:r>
            <a:br>
              <a:rPr lang="ar-SA" dirty="0" smtClean="0"/>
            </a:br>
            <a:r>
              <a:rPr lang="ar-SA" dirty="0" smtClean="0"/>
              <a:t>بناء على تغير المحتوى يتغير الواجب يتغير اسئلة </a:t>
            </a:r>
            <a:r>
              <a:rPr lang="ar-SA" dirty="0" err="1" smtClean="0"/>
              <a:t>المراجعه\\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نعرف طريقة الدكتور نستفيد من الواجبات </a:t>
            </a:r>
            <a:r>
              <a:rPr lang="ar-SA" smtClean="0"/>
              <a:t>والخ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xmlns="" val="118191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Description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This course is an introduction to the basic issues in English syntax and morphology.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It introduces topics in generative syntax, universal </a:t>
            </a:r>
            <a:r>
              <a:rPr lang="en-US" sz="2800" dirty="0"/>
              <a:t>g</a:t>
            </a:r>
            <a:r>
              <a:rPr lang="en-US" sz="2800" dirty="0" smtClean="0"/>
              <a:t>rammar, prescriptive and descriptive grammar, communicative competence.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course includes a survey of the main methods of morphology and word-formation in English.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xmlns="" val="391668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 Objectives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Explain the key terms and concepts in the field of syntax and morphology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Provide students with a sound basis for further linguistic study, including generative syntax.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Discuss main issues in morphology; e.g. inflection and derivation.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424877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Course Material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u="sng" dirty="0" smtClean="0"/>
              <a:t>Lecture</a:t>
            </a:r>
          </a:p>
          <a:p>
            <a:pPr algn="l"/>
            <a:r>
              <a:rPr lang="en-US" sz="2800" dirty="0" smtClean="0"/>
              <a:t>	        - Introduction to the course</a:t>
            </a:r>
          </a:p>
          <a:p>
            <a:pPr algn="l"/>
            <a:r>
              <a:rPr lang="en-US" sz="2800" dirty="0"/>
              <a:t>1</a:t>
            </a:r>
            <a:r>
              <a:rPr lang="en-US" sz="2800" dirty="0" smtClean="0"/>
              <a:t>- 	Morphemes</a:t>
            </a:r>
          </a:p>
          <a:p>
            <a:pPr algn="l"/>
            <a:r>
              <a:rPr lang="en-US" sz="2800" dirty="0"/>
              <a:t>2</a:t>
            </a:r>
            <a:r>
              <a:rPr lang="en-US" sz="2800" dirty="0" smtClean="0"/>
              <a:t>- 	</a:t>
            </a:r>
            <a:r>
              <a:rPr lang="en-US" sz="2800" dirty="0" err="1" smtClean="0"/>
              <a:t>Allomprphy</a:t>
            </a:r>
            <a:endParaRPr lang="en-US" sz="2800" dirty="0" smtClean="0"/>
          </a:p>
          <a:p>
            <a:pPr algn="l"/>
            <a:r>
              <a:rPr lang="en-US" sz="2800" dirty="0"/>
              <a:t>3</a:t>
            </a:r>
            <a:r>
              <a:rPr lang="en-US" sz="2800" dirty="0" smtClean="0"/>
              <a:t>-		Affixation</a:t>
            </a:r>
          </a:p>
          <a:p>
            <a:pPr algn="l"/>
            <a:r>
              <a:rPr lang="en-US" sz="2800" dirty="0"/>
              <a:t>4</a:t>
            </a:r>
            <a:r>
              <a:rPr lang="en-US" sz="2800" dirty="0" smtClean="0"/>
              <a:t>- 	Derivation and Inflection</a:t>
            </a:r>
          </a:p>
          <a:p>
            <a:pPr algn="l"/>
            <a:r>
              <a:rPr lang="en-US" sz="2800" dirty="0"/>
              <a:t>5</a:t>
            </a:r>
            <a:r>
              <a:rPr lang="en-US" sz="2800" dirty="0" smtClean="0"/>
              <a:t>-		Content and function words</a:t>
            </a:r>
          </a:p>
          <a:p>
            <a:pPr algn="l"/>
            <a:r>
              <a:rPr lang="en-US" sz="2800" dirty="0" smtClean="0"/>
              <a:t>6-		Lexicon and Productivity</a:t>
            </a:r>
          </a:p>
          <a:p>
            <a:pPr algn="l"/>
            <a:r>
              <a:rPr lang="en-US" sz="2800" dirty="0"/>
              <a:t>7</a:t>
            </a:r>
            <a:r>
              <a:rPr lang="en-US" sz="2800" dirty="0" smtClean="0"/>
              <a:t>-		Morphological rules</a:t>
            </a:r>
          </a:p>
          <a:p>
            <a:pPr algn="l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902068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Lecture:</a:t>
            </a:r>
          </a:p>
          <a:p>
            <a:pPr algn="l"/>
            <a:r>
              <a:rPr lang="en-US" sz="2800" dirty="0"/>
              <a:t>8</a:t>
            </a:r>
            <a:r>
              <a:rPr lang="en-US" sz="2800" dirty="0" smtClean="0"/>
              <a:t>-		</a:t>
            </a:r>
            <a:r>
              <a:rPr lang="en-US" sz="2800" dirty="0"/>
              <a:t>D</a:t>
            </a:r>
            <a:r>
              <a:rPr lang="en-US" sz="2800" dirty="0" smtClean="0"/>
              <a:t>omain of syntax</a:t>
            </a:r>
          </a:p>
          <a:p>
            <a:pPr algn="l"/>
            <a:r>
              <a:rPr lang="en-US" sz="2800" dirty="0" smtClean="0"/>
              <a:t>9-		Sentence and predicates</a:t>
            </a:r>
          </a:p>
          <a:p>
            <a:pPr algn="l"/>
            <a:r>
              <a:rPr lang="en-US" sz="2800" dirty="0" smtClean="0"/>
              <a:t>10-	Communicative competence </a:t>
            </a:r>
          </a:p>
          <a:p>
            <a:pPr algn="l"/>
            <a:r>
              <a:rPr lang="en-US" sz="2800" dirty="0" smtClean="0"/>
              <a:t>11-	</a:t>
            </a:r>
            <a:r>
              <a:rPr lang="en-US" sz="2800" dirty="0"/>
              <a:t>G</a:t>
            </a:r>
            <a:r>
              <a:rPr lang="en-US" sz="2800" dirty="0" smtClean="0"/>
              <a:t>enerative grammar</a:t>
            </a:r>
          </a:p>
          <a:p>
            <a:pPr algn="l"/>
            <a:r>
              <a:rPr lang="en-US" sz="2800" dirty="0" smtClean="0"/>
              <a:t>12-	Universal grammar</a:t>
            </a:r>
          </a:p>
          <a:p>
            <a:pPr algn="l"/>
            <a:r>
              <a:rPr lang="en-US" sz="2800" dirty="0" smtClean="0"/>
              <a:t>13-	Prescriptive and descriptive syntax</a:t>
            </a:r>
          </a:p>
          <a:p>
            <a:pPr algn="l"/>
            <a:r>
              <a:rPr lang="en-US" sz="2800" dirty="0" smtClean="0"/>
              <a:t>14- 	Tree diagrams and clauses and phrases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527064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and teaching learning resources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err="1" smtClean="0"/>
              <a:t>Carstaubrs</a:t>
            </a:r>
            <a:r>
              <a:rPr lang="en-US" sz="2800" dirty="0" smtClean="0"/>
              <a:t>-McCarthy, Andrew (2002). </a:t>
            </a:r>
            <a:r>
              <a:rPr lang="en-US" sz="2800" i="1" dirty="0" smtClean="0"/>
              <a:t>An Introduction to English Morphology</a:t>
            </a:r>
            <a:r>
              <a:rPr lang="en-US" sz="2800" dirty="0" smtClean="0"/>
              <a:t>. Edinburgh, Edinburgh University Press.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dirty="0" smtClean="0"/>
              <a:t>- Dick, </a:t>
            </a:r>
            <a:r>
              <a:rPr lang="en-US" sz="2800" dirty="0" err="1" smtClean="0"/>
              <a:t>Heabelin</a:t>
            </a:r>
            <a:r>
              <a:rPr lang="en-US" sz="2800" dirty="0" smtClean="0"/>
              <a:t> (2008). </a:t>
            </a:r>
            <a:r>
              <a:rPr lang="en-US" sz="2800" i="1" dirty="0" smtClean="0"/>
              <a:t>English Syntax</a:t>
            </a:r>
            <a:r>
              <a:rPr lang="en-US" sz="2800" dirty="0" smtClean="0"/>
              <a:t>. New York, Organ House Book.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240838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1017</TotalTime>
  <Words>185</Words>
  <Application>Microsoft Office PowerPoint</Application>
  <PresentationFormat>A4 Paper (210x297 mm)‎</PresentationFormat>
  <Paragraphs>47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Introductory lecture</vt:lpstr>
      <vt:lpstr>الشريحة 1</vt:lpstr>
      <vt:lpstr>  Lecture  Introduction   </vt:lpstr>
      <vt:lpstr>الشريحة 3</vt:lpstr>
      <vt:lpstr>Course Description</vt:lpstr>
      <vt:lpstr>Course Objectives</vt:lpstr>
      <vt:lpstr>Distribution of Course Material</vt:lpstr>
      <vt:lpstr>الشريحة 7</vt:lpstr>
      <vt:lpstr>References and teaching learning resources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Nebras</cp:lastModifiedBy>
  <cp:revision>85</cp:revision>
  <dcterms:created xsi:type="dcterms:W3CDTF">2011-09-28T13:10:49Z</dcterms:created>
  <dcterms:modified xsi:type="dcterms:W3CDTF">2015-01-01T06:32:09Z</dcterms:modified>
</cp:coreProperties>
</file>