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9" r:id="rId4"/>
    <p:sldId id="280" r:id="rId5"/>
    <p:sldId id="281" r:id="rId6"/>
    <p:sldId id="285" r:id="rId7"/>
    <p:sldId id="282" r:id="rId8"/>
    <p:sldId id="283" r:id="rId9"/>
    <p:sldId id="284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99" d="100"/>
          <a:sy n="99" d="100"/>
        </p:scale>
        <p:origin x="90" y="1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420100" cy="21336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</a:t>
            </a: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Meaning of morphology</a:t>
            </a:r>
          </a:p>
          <a:p>
            <a:pPr algn="l"/>
            <a:r>
              <a:rPr lang="en-US" dirty="0" smtClean="0"/>
              <a:t>lexemes and word-forms</a:t>
            </a:r>
          </a:p>
          <a:p>
            <a:pPr algn="l"/>
            <a:r>
              <a:rPr lang="en-US" dirty="0" smtClean="0"/>
              <a:t>Free morphemes</a:t>
            </a:r>
          </a:p>
          <a:p>
            <a:pPr algn="l"/>
            <a:r>
              <a:rPr lang="en-US" dirty="0" smtClean="0"/>
              <a:t>Bound morphemes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linguistics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The scientific study of human language is called </a:t>
            </a:r>
            <a:r>
              <a:rPr lang="en-US" sz="2800" b="1" dirty="0" smtClean="0"/>
              <a:t>linguistics.</a:t>
            </a:r>
          </a:p>
          <a:p>
            <a:pPr marL="0" indent="0" algn="l"/>
            <a:endParaRPr lang="en-US" sz="2800" b="1" dirty="0" smtClean="0"/>
          </a:p>
          <a:p>
            <a:pPr marL="457200" indent="-457200" algn="l">
              <a:buFontTx/>
              <a:buChar char="-"/>
            </a:pPr>
            <a:r>
              <a:rPr lang="en-US" sz="2800" b="1" dirty="0" smtClean="0"/>
              <a:t>A linguist: </a:t>
            </a:r>
            <a:r>
              <a:rPr lang="en-US" sz="2800" dirty="0" smtClean="0"/>
              <a:t>is a scientist who investigates human language in all it facets (aspects): its structure, its use, its history, etc.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Linguistics has different branches, including, phonetics and phonology, semantics, pragmatics, sociolinguistics, syntax, morphology, etc.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404489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Branches of linguistics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As mentioned above, there are different branches in linguistics; e.g.:</a:t>
            </a:r>
          </a:p>
          <a:p>
            <a:pPr marL="457200" indent="-457200" algn="l">
              <a:buFontTx/>
              <a:buChar char="-"/>
            </a:pPr>
            <a:endParaRPr lang="en-US" dirty="0" smtClean="0"/>
          </a:p>
          <a:p>
            <a:pPr marL="457200" indent="-457200" algn="l">
              <a:buFontTx/>
              <a:buChar char="-"/>
            </a:pPr>
            <a:r>
              <a:rPr lang="en-US" dirty="0" smtClean="0"/>
              <a:t>Phonetics and phonology: concerned with the sounds and sound systems of language.</a:t>
            </a:r>
          </a:p>
          <a:p>
            <a:pPr marL="457200" indent="-457200" algn="l">
              <a:buFontTx/>
              <a:buChar char="-"/>
            </a:pPr>
            <a:endParaRPr lang="en-US" dirty="0" smtClean="0"/>
          </a:p>
          <a:p>
            <a:pPr marL="457200" indent="-457200" algn="l">
              <a:buFontTx/>
              <a:buChar char="-"/>
            </a:pPr>
            <a:r>
              <a:rPr lang="en-US" dirty="0" smtClean="0"/>
              <a:t>Semantics: studies the meaning of words and sentences.</a:t>
            </a:r>
          </a:p>
        </p:txBody>
      </p:sp>
    </p:spTree>
    <p:extLst>
      <p:ext uri="{BB962C8B-B14F-4D97-AF65-F5344CB8AC3E}">
        <p14:creationId xmlns:p14="http://schemas.microsoft.com/office/powerpoint/2010/main" val="69928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Morphology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dirty="0">
                <a:solidFill>
                  <a:prstClr val="black"/>
                </a:solidFill>
              </a:rPr>
              <a:t>Pragmatics: studies language in context and the influence of situation on meaning.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Syntax: studies </a:t>
            </a:r>
            <a:r>
              <a:rPr lang="en-US" sz="2800" dirty="0"/>
              <a:t>the rules governing the way words are combined to form sentences in a </a:t>
            </a:r>
            <a:r>
              <a:rPr lang="en-US" sz="2800" dirty="0" smtClean="0"/>
              <a:t>language.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b="1" u="sng" dirty="0" smtClean="0"/>
              <a:t>Morphology</a:t>
            </a:r>
            <a:r>
              <a:rPr lang="en-US" sz="2800" b="1" u="sng" dirty="0"/>
              <a:t>: </a:t>
            </a:r>
            <a:r>
              <a:rPr lang="en-US" sz="2800" dirty="0" smtClean="0"/>
              <a:t>is </a:t>
            </a:r>
            <a:r>
              <a:rPr lang="en-US" sz="2800" dirty="0"/>
              <a:t>the study of the forms of words. </a:t>
            </a:r>
            <a:r>
              <a:rPr lang="en-US" sz="2800" dirty="0" smtClean="0"/>
              <a:t>It </a:t>
            </a:r>
            <a:r>
              <a:rPr lang="en-US" sz="2800" dirty="0"/>
              <a:t>is the study of the ways in which words are built up from </a:t>
            </a:r>
            <a:r>
              <a:rPr lang="en-US" sz="2800" dirty="0" smtClean="0"/>
              <a:t>smaller units. </a:t>
            </a:r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49345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In other words, </a:t>
            </a:r>
            <a:r>
              <a:rPr lang="en-US" sz="2800" u="sng" dirty="0">
                <a:solidFill>
                  <a:prstClr val="black"/>
                </a:solidFill>
              </a:rPr>
              <a:t>morphology</a:t>
            </a:r>
            <a:r>
              <a:rPr lang="en-US" sz="2800" dirty="0">
                <a:solidFill>
                  <a:prstClr val="black"/>
                </a:solidFill>
              </a:rPr>
              <a:t> is concerned with </a:t>
            </a: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study of the internal structure of words, and the rules by which words are </a:t>
            </a:r>
            <a:r>
              <a:rPr lang="en-US" sz="2800" dirty="0" smtClean="0"/>
              <a:t>formed</a:t>
            </a:r>
            <a:r>
              <a:rPr lang="en-US" sz="2800" dirty="0"/>
              <a:t>.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Morphology </a:t>
            </a:r>
            <a:r>
              <a:rPr lang="en-US" sz="2800" dirty="0">
                <a:solidFill>
                  <a:prstClr val="black"/>
                </a:solidFill>
              </a:rPr>
              <a:t>comes from the Greek </a:t>
            </a:r>
            <a:r>
              <a:rPr lang="en-US" sz="2800" dirty="0" smtClean="0">
                <a:solidFill>
                  <a:prstClr val="black"/>
                </a:solidFill>
              </a:rPr>
              <a:t>Morph </a:t>
            </a:r>
            <a:r>
              <a:rPr lang="en-US" sz="2800" dirty="0">
                <a:solidFill>
                  <a:prstClr val="black"/>
                </a:solidFill>
              </a:rPr>
              <a:t>= form and </a:t>
            </a:r>
            <a:r>
              <a:rPr lang="en-US" sz="2800" dirty="0" smtClean="0">
                <a:solidFill>
                  <a:prstClr val="black"/>
                </a:solidFill>
              </a:rPr>
              <a:t>ology </a:t>
            </a:r>
            <a:r>
              <a:rPr lang="en-US" sz="2800" dirty="0">
                <a:solidFill>
                  <a:prstClr val="black"/>
                </a:solidFill>
              </a:rPr>
              <a:t>= study</a:t>
            </a:r>
            <a:r>
              <a:rPr lang="en-US" sz="2800" dirty="0" smtClean="0">
                <a:solidFill>
                  <a:prstClr val="black"/>
                </a:solidFill>
              </a:rPr>
              <a:t>. (literally: the study of forms)</a:t>
            </a:r>
          </a:p>
          <a:p>
            <a:pPr marL="0" lvl="0" indent="0" algn="l"/>
            <a:endParaRPr lang="en-US" sz="2800" b="1" dirty="0" smtClean="0"/>
          </a:p>
          <a:p>
            <a:pPr algn="l"/>
            <a:r>
              <a:rPr lang="en-US" sz="2800" b="1" u="sng" dirty="0" smtClean="0"/>
              <a:t>Example:</a:t>
            </a:r>
            <a:endParaRPr lang="en-US" sz="2800" u="sng" dirty="0"/>
          </a:p>
          <a:p>
            <a:pPr algn="l"/>
            <a:r>
              <a:rPr lang="en-US" sz="2800" i="1" dirty="0" smtClean="0"/>
              <a:t>			Happy </a:t>
            </a:r>
            <a:r>
              <a:rPr lang="en-US" sz="2800" i="1" dirty="0"/>
              <a:t>– </a:t>
            </a:r>
            <a:r>
              <a:rPr lang="en-US" sz="2800" i="1" u="sng" dirty="0"/>
              <a:t>un</a:t>
            </a:r>
            <a:r>
              <a:rPr lang="en-US" sz="2800" i="1" dirty="0"/>
              <a:t>happy - </a:t>
            </a:r>
            <a:r>
              <a:rPr lang="en-US" sz="2800" i="1" u="sng" dirty="0"/>
              <a:t>un</a:t>
            </a:r>
            <a:r>
              <a:rPr lang="en-US" sz="2800" i="1" dirty="0"/>
              <a:t>happ</a:t>
            </a:r>
            <a:r>
              <a:rPr lang="en-US" sz="2800" i="1" u="sng" dirty="0"/>
              <a:t>iness</a:t>
            </a:r>
            <a:r>
              <a:rPr lang="en-US" sz="2800" i="1" dirty="0"/>
              <a:t>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65484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Words</a:t>
            </a:r>
            <a:r>
              <a:rPr lang="en-US" dirty="0"/>
              <a:t>, Lexemes and </a:t>
            </a:r>
            <a:r>
              <a:rPr lang="en-US" dirty="0" smtClean="0"/>
              <a:t>Word-Forms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/>
            <a:r>
              <a:rPr lang="en-US" sz="2800" b="1" dirty="0" smtClean="0"/>
              <a:t>- A word:  </a:t>
            </a:r>
            <a:r>
              <a:rPr lang="en-US" sz="2800" dirty="0" smtClean="0"/>
              <a:t>is a </a:t>
            </a:r>
            <a:r>
              <a:rPr lang="en-US" sz="2800" dirty="0"/>
              <a:t>unit of expression which has universal </a:t>
            </a:r>
            <a:r>
              <a:rPr lang="en-US" sz="2800" dirty="0" smtClean="0"/>
              <a:t>intuitive (natural/innate) </a:t>
            </a:r>
            <a:r>
              <a:rPr lang="en-US" sz="2800" dirty="0"/>
              <a:t>recognition by native speakers, in both spoken and written </a:t>
            </a:r>
            <a:r>
              <a:rPr lang="en-US" sz="2800" dirty="0" smtClean="0"/>
              <a:t>language.</a:t>
            </a:r>
          </a:p>
          <a:p>
            <a:pPr marL="0" indent="0" algn="l"/>
            <a:endParaRPr lang="en-US" sz="2800" dirty="0" smtClean="0"/>
          </a:p>
          <a:p>
            <a:pPr marL="0" indent="0" algn="ctr"/>
            <a:r>
              <a:rPr lang="en-US" sz="2800" b="1" dirty="0" smtClean="0"/>
              <a:t>- </a:t>
            </a:r>
            <a:r>
              <a:rPr lang="en-US" sz="2800" b="1" u="sng" dirty="0" smtClean="0"/>
              <a:t>Lexemes </a:t>
            </a:r>
            <a:r>
              <a:rPr lang="en-US" sz="2800" b="1" u="sng" dirty="0"/>
              <a:t>and Word-Forms</a:t>
            </a:r>
            <a:r>
              <a:rPr lang="en-US" sz="2800" u="sng" dirty="0" smtClean="0"/>
              <a:t> :</a:t>
            </a:r>
          </a:p>
          <a:p>
            <a:pPr marL="0" indent="0" algn="ctr"/>
            <a:endParaRPr lang="en-US" sz="2800" u="sng" dirty="0" smtClean="0"/>
          </a:p>
          <a:p>
            <a:pPr marL="0" indent="0" algn="l"/>
            <a:r>
              <a:rPr lang="en-US" sz="2800" dirty="0" smtClean="0"/>
              <a:t>-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A lexeme</a:t>
            </a:r>
            <a:r>
              <a:rPr lang="en-US" sz="2800" b="1" dirty="0" smtClean="0"/>
              <a:t>: </a:t>
            </a:r>
            <a:r>
              <a:rPr lang="en-US" sz="2800" dirty="0" smtClean="0"/>
              <a:t>is </a:t>
            </a:r>
            <a:r>
              <a:rPr lang="en-US" sz="2800" dirty="0"/>
              <a:t>a dictionary word that can be realized by word-forms. The word-form is the orthographic or phonological shape in which a lexeme </a:t>
            </a:r>
            <a:r>
              <a:rPr lang="en-US" sz="2800" dirty="0" smtClean="0"/>
              <a:t>occurs.</a:t>
            </a:r>
            <a:endParaRPr lang="ar-EG" sz="2800" u="sng" dirty="0"/>
          </a:p>
        </p:txBody>
      </p:sp>
    </p:spTree>
    <p:extLst>
      <p:ext uri="{BB962C8B-B14F-4D97-AF65-F5344CB8AC3E}">
        <p14:creationId xmlns:p14="http://schemas.microsoft.com/office/powerpoint/2010/main" val="263315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Examples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‘</a:t>
            </a:r>
            <a:r>
              <a:rPr lang="en-US" sz="2800" i="1" dirty="0"/>
              <a:t>a</a:t>
            </a:r>
            <a:r>
              <a:rPr lang="en-US" sz="2800" i="1" dirty="0" smtClean="0"/>
              <a:t>m</a:t>
            </a:r>
            <a:r>
              <a:rPr lang="en-US" sz="2800" i="1" dirty="0"/>
              <a:t>, are, is, was, </a:t>
            </a:r>
            <a:r>
              <a:rPr lang="en-US" sz="2800" i="1" dirty="0" smtClean="0"/>
              <a:t>were, </a:t>
            </a:r>
            <a:r>
              <a:rPr lang="en-US" sz="2800" i="1" dirty="0"/>
              <a:t>be, been, </a:t>
            </a:r>
            <a:r>
              <a:rPr lang="en-US" sz="2800" i="1" dirty="0" smtClean="0"/>
              <a:t>being’ </a:t>
            </a:r>
            <a:r>
              <a:rPr lang="en-US" sz="2800" dirty="0"/>
              <a:t>are word-forms of the lexeme </a:t>
            </a:r>
            <a:r>
              <a:rPr lang="en-US" sz="2800" dirty="0" smtClean="0"/>
              <a:t>‘</a:t>
            </a:r>
            <a:r>
              <a:rPr lang="en-US" sz="2800" i="1" dirty="0" smtClean="0"/>
              <a:t>BE’</a:t>
            </a:r>
            <a:r>
              <a:rPr lang="en-US" sz="2800" dirty="0" smtClean="0"/>
              <a:t>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‘</a:t>
            </a:r>
            <a:r>
              <a:rPr lang="en-US" sz="2800" i="1" dirty="0" smtClean="0"/>
              <a:t>have, has , had</a:t>
            </a:r>
            <a:r>
              <a:rPr lang="en-US" sz="2800" dirty="0" smtClean="0"/>
              <a:t>’ are word-forms of the lexeme ‘</a:t>
            </a:r>
            <a:r>
              <a:rPr lang="en-US" sz="2800" i="1" dirty="0" smtClean="0"/>
              <a:t>HAVE’</a:t>
            </a:r>
            <a:r>
              <a:rPr lang="en-US" sz="2800" dirty="0" smtClean="0"/>
              <a:t>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‘</a:t>
            </a:r>
            <a:r>
              <a:rPr lang="en-US" sz="2800" i="1" dirty="0" smtClean="0"/>
              <a:t>do, does, did, done, doing</a:t>
            </a:r>
            <a:r>
              <a:rPr lang="en-US" sz="2800" dirty="0" smtClean="0"/>
              <a:t>’ are word-forms/realizations of the lexeme ‘</a:t>
            </a:r>
            <a:r>
              <a:rPr lang="en-US" sz="2800" i="1" dirty="0" smtClean="0"/>
              <a:t>DO</a:t>
            </a:r>
            <a:r>
              <a:rPr lang="en-US" sz="2800" dirty="0" smtClean="0"/>
              <a:t>’.</a:t>
            </a:r>
            <a:endParaRPr lang="en-US" sz="2800" dirty="0"/>
          </a:p>
          <a:p>
            <a:pPr marL="457200" indent="-457200" algn="l">
              <a:buFontTx/>
              <a:buChar char="-"/>
            </a:pPr>
            <a:r>
              <a:rPr lang="en-US" sz="2800" i="1" dirty="0" smtClean="0"/>
              <a:t>‘Wife’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dirty="0" smtClean="0"/>
              <a:t>‘wives’ </a:t>
            </a:r>
            <a:r>
              <a:rPr lang="en-US" sz="2800" dirty="0"/>
              <a:t>are word-forms of the lexeme </a:t>
            </a:r>
            <a:r>
              <a:rPr lang="en-US" sz="2800" dirty="0" smtClean="0"/>
              <a:t>‘</a:t>
            </a:r>
            <a:r>
              <a:rPr lang="en-US" sz="2800" i="1" dirty="0" smtClean="0"/>
              <a:t>WIFE’</a:t>
            </a:r>
            <a:r>
              <a:rPr lang="en-US" sz="2800" dirty="0" smtClean="0"/>
              <a:t>.</a:t>
            </a:r>
            <a:endParaRPr lang="en-US" sz="2800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‘</a:t>
            </a:r>
            <a:r>
              <a:rPr lang="en-US" sz="2800" i="1" dirty="0" smtClean="0"/>
              <a:t>Small</a:t>
            </a:r>
            <a:r>
              <a:rPr lang="en-US" sz="2800" i="1" dirty="0"/>
              <a:t>, </a:t>
            </a:r>
            <a:r>
              <a:rPr lang="en-US" sz="2800" i="1" dirty="0" smtClean="0"/>
              <a:t>smaller, smallest</a:t>
            </a:r>
            <a:r>
              <a:rPr lang="en-US" sz="2800" dirty="0" smtClean="0"/>
              <a:t>’ </a:t>
            </a:r>
            <a:r>
              <a:rPr lang="en-US" sz="2800" dirty="0"/>
              <a:t>are realizations of the lexeme </a:t>
            </a:r>
            <a:r>
              <a:rPr lang="en-US" sz="2800" dirty="0" smtClean="0"/>
              <a:t>‘</a:t>
            </a:r>
            <a:r>
              <a:rPr lang="en-US" sz="2800" i="1" dirty="0" smtClean="0"/>
              <a:t>SMALL</a:t>
            </a:r>
            <a:r>
              <a:rPr lang="en-US" sz="2800" dirty="0" smtClean="0"/>
              <a:t>’.</a:t>
            </a:r>
            <a:endParaRPr lang="en-US" sz="2800" dirty="0"/>
          </a:p>
          <a:p>
            <a:pPr algn="l"/>
            <a:r>
              <a:rPr lang="en-US" sz="2800" i="1" dirty="0"/>
              <a:t>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547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Morphemes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As mentioned above,</a:t>
            </a:r>
            <a:r>
              <a:rPr lang="en-US" sz="2800" dirty="0"/>
              <a:t> m</a:t>
            </a:r>
            <a:r>
              <a:rPr lang="en-US" sz="2800" dirty="0" smtClean="0"/>
              <a:t>orphology </a:t>
            </a:r>
            <a:r>
              <a:rPr lang="en-US" sz="2800" dirty="0"/>
              <a:t>(the science of word forms</a:t>
            </a:r>
            <a:r>
              <a:rPr lang="en-US" sz="2800" dirty="0" smtClean="0"/>
              <a:t>) is concerned with </a:t>
            </a:r>
            <a:r>
              <a:rPr lang="en-US" sz="2800" dirty="0"/>
              <a:t>the study of the internal structure of words, and the rules by which words are </a:t>
            </a:r>
            <a:r>
              <a:rPr lang="en-US" sz="2800" dirty="0" smtClean="0"/>
              <a:t>formed.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Words consist of what is called morphemes.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b="1" u="sng" dirty="0" smtClean="0"/>
              <a:t>Morpheme:</a:t>
            </a:r>
            <a:r>
              <a:rPr lang="en-US" sz="2800" b="1" dirty="0" smtClean="0"/>
              <a:t> </a:t>
            </a:r>
            <a:r>
              <a:rPr lang="en-US" sz="2800" dirty="0" smtClean="0"/>
              <a:t>is the </a:t>
            </a:r>
            <a:r>
              <a:rPr lang="en-US" sz="2800" dirty="0"/>
              <a:t>smallest linguistic </a:t>
            </a:r>
            <a:r>
              <a:rPr lang="en-US" sz="2800" dirty="0" smtClean="0"/>
              <a:t>element </a:t>
            </a:r>
            <a:r>
              <a:rPr lang="en-US" sz="2800" dirty="0"/>
              <a:t>capable of </a:t>
            </a:r>
            <a:r>
              <a:rPr lang="en-US" sz="2800" dirty="0" smtClean="0"/>
              <a:t>having </a:t>
            </a:r>
            <a:r>
              <a:rPr lang="en-US" sz="2800" b="1" dirty="0"/>
              <a:t>a meaning</a:t>
            </a:r>
            <a:r>
              <a:rPr lang="en-US" sz="2800" dirty="0"/>
              <a:t> or </a:t>
            </a:r>
            <a:r>
              <a:rPr lang="en-US" sz="2800" b="1" dirty="0"/>
              <a:t>grammatical function</a:t>
            </a:r>
            <a:r>
              <a:rPr lang="en-US" sz="2800" dirty="0"/>
              <a:t>. </a:t>
            </a:r>
          </a:p>
          <a:p>
            <a:pPr marL="1257300" lvl="3" indent="0" algn="l"/>
            <a:r>
              <a:rPr lang="en-US" sz="2800" b="1" dirty="0" smtClean="0">
                <a:solidFill>
                  <a:prstClr val="black"/>
                </a:solidFill>
              </a:rPr>
              <a:t>	- Example</a:t>
            </a:r>
            <a:r>
              <a:rPr lang="en-US" sz="2800" dirty="0">
                <a:solidFill>
                  <a:prstClr val="black"/>
                </a:solidFill>
              </a:rPr>
              <a:t>: </a:t>
            </a:r>
            <a:r>
              <a:rPr lang="en-US" sz="2800" dirty="0" smtClean="0">
                <a:solidFill>
                  <a:prstClr val="black"/>
                </a:solidFill>
              </a:rPr>
              <a:t>   sell-</a:t>
            </a:r>
            <a:r>
              <a:rPr lang="en-US" sz="2800" dirty="0" err="1" smtClean="0">
                <a:solidFill>
                  <a:prstClr val="black"/>
                </a:solidFill>
              </a:rPr>
              <a:t>er</a:t>
            </a:r>
            <a:r>
              <a:rPr lang="en-US" sz="2800" dirty="0" smtClean="0">
                <a:solidFill>
                  <a:prstClr val="black"/>
                </a:solidFill>
              </a:rPr>
              <a:t>-s</a:t>
            </a:r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5560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- Morphemes have no internal structure other than phonological structure.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That is , they cannot be further analyzed into smaller elements.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Naturally</a:t>
            </a:r>
            <a:r>
              <a:rPr lang="en-US" sz="2800" dirty="0">
                <a:solidFill>
                  <a:prstClr val="black"/>
                </a:solidFill>
              </a:rPr>
              <a:t>, the boundaries between words are also boundaries between morphemes.</a:t>
            </a:r>
            <a:endParaRPr lang="ar-EG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97776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/>
              <a:t>Examples:</a:t>
            </a:r>
            <a:endParaRPr lang="en-US" sz="2800" dirty="0"/>
          </a:p>
          <a:p>
            <a:pPr algn="l"/>
            <a:r>
              <a:rPr lang="en-US" sz="2800" dirty="0" smtClean="0"/>
              <a:t>		Over-</a:t>
            </a:r>
            <a:r>
              <a:rPr lang="en-US" sz="2800" dirty="0" err="1" smtClean="0"/>
              <a:t>estimat</a:t>
            </a:r>
            <a:r>
              <a:rPr lang="en-US" sz="2800" dirty="0" smtClean="0"/>
              <a:t>-ion </a:t>
            </a:r>
            <a:r>
              <a:rPr lang="en-US" sz="2800" dirty="0"/>
              <a:t>/ dis-pleas-</a:t>
            </a:r>
            <a:r>
              <a:rPr lang="en-US" sz="2800" dirty="0" err="1"/>
              <a:t>ure</a:t>
            </a:r>
            <a:r>
              <a:rPr lang="en-US" sz="2800" dirty="0"/>
              <a:t> / </a:t>
            </a:r>
            <a:r>
              <a:rPr lang="en-US" sz="2800" dirty="0" err="1" smtClean="0"/>
              <a:t>nerv-ous</a:t>
            </a:r>
            <a:endParaRPr lang="en-US" sz="2800" dirty="0" smtClean="0"/>
          </a:p>
          <a:p>
            <a:pPr algn="l"/>
            <a:r>
              <a:rPr lang="en-US" sz="2800" dirty="0"/>
              <a:t> </a:t>
            </a:r>
          </a:p>
          <a:p>
            <a:pPr lvl="0" algn="l"/>
            <a:r>
              <a:rPr lang="en-US" sz="2800" b="1" dirty="0"/>
              <a:t>One morpheme</a:t>
            </a:r>
            <a:r>
              <a:rPr lang="en-US" sz="2800" dirty="0"/>
              <a:t>         	boy  </a:t>
            </a:r>
            <a:r>
              <a:rPr lang="en-US" sz="2800" dirty="0" smtClean="0"/>
              <a:t>			 (</a:t>
            </a:r>
            <a:r>
              <a:rPr lang="en-US" sz="2800" dirty="0"/>
              <a:t>one syllable) </a:t>
            </a:r>
            <a:br>
              <a:rPr lang="en-US" sz="2800" dirty="0"/>
            </a:br>
            <a:r>
              <a:rPr lang="en-US" sz="2800" dirty="0"/>
              <a:t>                                 	desire, lady, water  </a:t>
            </a:r>
            <a:r>
              <a:rPr lang="en-US" sz="2800" dirty="0" smtClean="0"/>
              <a:t> (</a:t>
            </a:r>
            <a:r>
              <a:rPr lang="en-US" sz="2800" dirty="0"/>
              <a:t>two syllables) </a:t>
            </a:r>
            <a:br>
              <a:rPr lang="en-US" sz="2800" dirty="0"/>
            </a:br>
            <a:r>
              <a:rPr lang="en-US" sz="2800" dirty="0"/>
              <a:t>                               </a:t>
            </a:r>
            <a:r>
              <a:rPr lang="en-US" sz="2800" dirty="0" smtClean="0"/>
              <a:t>  	crocodile	           </a:t>
            </a:r>
            <a:r>
              <a:rPr lang="en-US" sz="2800" dirty="0"/>
              <a:t>(three syllables) 				 </a:t>
            </a:r>
          </a:p>
          <a:p>
            <a:pPr lvl="0" algn="l"/>
            <a:r>
              <a:rPr lang="en-US" sz="2800" b="1" dirty="0"/>
              <a:t>Two morphemes</a:t>
            </a:r>
            <a:r>
              <a:rPr lang="en-US" sz="2800" dirty="0"/>
              <a:t>        	boy + </a:t>
            </a:r>
            <a:r>
              <a:rPr lang="en-US" sz="2800" dirty="0" err="1"/>
              <a:t>ish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                                  	</a:t>
            </a:r>
            <a:r>
              <a:rPr lang="en-US" sz="2800" dirty="0" smtClean="0"/>
              <a:t>desire </a:t>
            </a:r>
            <a:r>
              <a:rPr lang="en-US" sz="2800" dirty="0"/>
              <a:t>+ able </a:t>
            </a:r>
          </a:p>
          <a:p>
            <a:pPr algn="l"/>
            <a:r>
              <a:rPr lang="en-US" sz="2800" dirty="0"/>
              <a:t> 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1263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Three morphemes </a:t>
            </a:r>
            <a:r>
              <a:rPr lang="en-US" sz="2800" dirty="0">
                <a:solidFill>
                  <a:prstClr val="black"/>
                </a:solidFill>
              </a:rPr>
              <a:t>      	boy + </a:t>
            </a:r>
            <a:r>
              <a:rPr lang="en-US" sz="2800" dirty="0" err="1">
                <a:solidFill>
                  <a:prstClr val="black"/>
                </a:solidFill>
              </a:rPr>
              <a:t>ish</a:t>
            </a:r>
            <a:r>
              <a:rPr lang="en-US" sz="2800" dirty="0">
                <a:solidFill>
                  <a:prstClr val="black"/>
                </a:solidFill>
              </a:rPr>
              <a:t> + ness </a:t>
            </a:r>
            <a:br>
              <a:rPr lang="en-US" sz="2800" dirty="0">
                <a:solidFill>
                  <a:prstClr val="black"/>
                </a:solidFill>
              </a:rPr>
            </a:br>
            <a:r>
              <a:rPr lang="en-US" sz="2800" dirty="0">
                <a:solidFill>
                  <a:prstClr val="black"/>
                </a:solidFill>
              </a:rPr>
              <a:t>                                  	</a:t>
            </a:r>
            <a:r>
              <a:rPr lang="en-US" sz="2800" dirty="0" smtClean="0">
                <a:solidFill>
                  <a:prstClr val="black"/>
                </a:solidFill>
              </a:rPr>
              <a:t>desire </a:t>
            </a:r>
            <a:r>
              <a:rPr lang="en-US" sz="2800" dirty="0">
                <a:solidFill>
                  <a:prstClr val="black"/>
                </a:solidFill>
              </a:rPr>
              <a:t>+ able + </a:t>
            </a:r>
            <a:r>
              <a:rPr lang="en-US" sz="2800" dirty="0" err="1">
                <a:solidFill>
                  <a:prstClr val="black"/>
                </a:solidFill>
              </a:rPr>
              <a:t>ity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Four morphemes  </a:t>
            </a:r>
            <a:r>
              <a:rPr lang="en-US" sz="2800" dirty="0">
                <a:solidFill>
                  <a:prstClr val="black"/>
                </a:solidFill>
              </a:rPr>
              <a:t>       	gentle + man + li + ness </a:t>
            </a:r>
            <a:br>
              <a:rPr lang="en-US" sz="2800" dirty="0">
                <a:solidFill>
                  <a:prstClr val="black"/>
                </a:solidFill>
              </a:rPr>
            </a:br>
            <a:r>
              <a:rPr lang="en-US" sz="2800" dirty="0">
                <a:solidFill>
                  <a:prstClr val="black"/>
                </a:solidFill>
              </a:rPr>
              <a:t>                                  	</a:t>
            </a:r>
            <a:r>
              <a:rPr lang="en-US" sz="2800" dirty="0" smtClean="0">
                <a:solidFill>
                  <a:prstClr val="black"/>
                </a:solidFill>
              </a:rPr>
              <a:t>un </a:t>
            </a:r>
            <a:r>
              <a:rPr lang="en-US" sz="2800" dirty="0">
                <a:solidFill>
                  <a:prstClr val="black"/>
                </a:solidFill>
              </a:rPr>
              <a:t>+ desire + able + </a:t>
            </a:r>
            <a:r>
              <a:rPr lang="en-US" sz="2800" dirty="0" err="1">
                <a:solidFill>
                  <a:prstClr val="black"/>
                </a:solidFill>
              </a:rPr>
              <a:t>ity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 </a:t>
            </a:r>
          </a:p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More than four</a:t>
            </a:r>
            <a:r>
              <a:rPr lang="en-US" sz="2800" dirty="0">
                <a:solidFill>
                  <a:prstClr val="black"/>
                </a:solidFill>
              </a:rPr>
              <a:t>          	un + gentle + man + li + ness </a:t>
            </a:r>
            <a:br>
              <a:rPr lang="en-US" sz="2800" dirty="0">
                <a:solidFill>
                  <a:prstClr val="black"/>
                </a:solidFill>
              </a:rPr>
            </a:br>
            <a:r>
              <a:rPr lang="en-US" sz="2800" dirty="0">
                <a:solidFill>
                  <a:prstClr val="black"/>
                </a:solidFill>
              </a:rPr>
              <a:t>                         </a:t>
            </a:r>
            <a:r>
              <a:rPr lang="en-US" sz="2800" dirty="0" smtClean="0">
                <a:solidFill>
                  <a:prstClr val="black"/>
                </a:solidFill>
              </a:rPr>
              <a:t> anti </a:t>
            </a:r>
            <a:r>
              <a:rPr lang="en-US" sz="2800" dirty="0">
                <a:solidFill>
                  <a:prstClr val="black"/>
                </a:solidFill>
              </a:rPr>
              <a:t>+ dis + establish + </a:t>
            </a:r>
            <a:r>
              <a:rPr lang="en-US" sz="2800" dirty="0" err="1">
                <a:solidFill>
                  <a:prstClr val="black"/>
                </a:solidFill>
              </a:rPr>
              <a:t>ment</a:t>
            </a:r>
            <a:r>
              <a:rPr lang="en-US" sz="2800" dirty="0">
                <a:solidFill>
                  <a:prstClr val="black"/>
                </a:solidFill>
              </a:rPr>
              <a:t> + </a:t>
            </a:r>
            <a:r>
              <a:rPr lang="en-US" sz="2800" dirty="0" err="1">
                <a:solidFill>
                  <a:prstClr val="black"/>
                </a:solidFill>
              </a:rPr>
              <a:t>ari</a:t>
            </a:r>
            <a:r>
              <a:rPr lang="en-US" sz="2800" dirty="0">
                <a:solidFill>
                  <a:prstClr val="black"/>
                </a:solidFill>
              </a:rPr>
              <a:t> + an + ism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07870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Morphemes </a:t>
            </a:r>
            <a:r>
              <a:rPr lang="en-US" dirty="0" smtClean="0"/>
              <a:t>Vs. </a:t>
            </a:r>
            <a:r>
              <a:rPr lang="en-US" dirty="0"/>
              <a:t>Bound Morphemes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u="sng" dirty="0" smtClean="0"/>
              <a:t>There are two types of morphemes:</a:t>
            </a:r>
          </a:p>
          <a:p>
            <a:pPr marL="457200" indent="-457200" algn="l">
              <a:buFontTx/>
              <a:buChar char="-"/>
            </a:pPr>
            <a:r>
              <a:rPr lang="en-US" sz="2800" b="1" dirty="0" smtClean="0"/>
              <a:t>Free morphemes: </a:t>
            </a:r>
            <a:r>
              <a:rPr lang="en-US" sz="2800" dirty="0" smtClean="0"/>
              <a:t>are </a:t>
            </a:r>
            <a:r>
              <a:rPr lang="en-US" sz="2800" dirty="0"/>
              <a:t>morphemes which can occur as independent </a:t>
            </a:r>
            <a:r>
              <a:rPr lang="en-US" sz="2800" dirty="0" smtClean="0"/>
              <a:t>words.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That is, morphemes which can stand by themselves as single words; e.g. 	</a:t>
            </a:r>
            <a:r>
              <a:rPr lang="en-US" sz="2800" i="1" dirty="0" smtClean="0"/>
              <a:t>guide, go, open</a:t>
            </a:r>
            <a:r>
              <a:rPr lang="en-US" sz="2800" dirty="0" smtClean="0"/>
              <a:t>, etc. 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b="1" dirty="0" smtClean="0"/>
              <a:t>bound morphemes: </a:t>
            </a:r>
            <a:r>
              <a:rPr lang="en-US" sz="2800" dirty="0" smtClean="0"/>
              <a:t>are morphemes </a:t>
            </a:r>
            <a:r>
              <a:rPr lang="en-US" sz="2800" dirty="0"/>
              <a:t>which </a:t>
            </a:r>
            <a:r>
              <a:rPr lang="en-US" sz="2800" dirty="0" smtClean="0"/>
              <a:t>cannot normally </a:t>
            </a:r>
            <a:r>
              <a:rPr lang="en-US" sz="2800" dirty="0"/>
              <a:t>stand </a:t>
            </a:r>
            <a:r>
              <a:rPr lang="en-US" sz="2800" dirty="0" smtClean="0"/>
              <a:t>alone, bur are attached to other </a:t>
            </a:r>
            <a:r>
              <a:rPr lang="en-US" sz="2800" dirty="0"/>
              <a:t>morphemes to form a </a:t>
            </a:r>
            <a:r>
              <a:rPr lang="en-US" sz="2800" dirty="0" smtClean="0"/>
              <a:t>word;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Example:       </a:t>
            </a:r>
            <a:r>
              <a:rPr lang="en-US" sz="2800" i="1" dirty="0" smtClean="0"/>
              <a:t>-</a:t>
            </a:r>
            <a:r>
              <a:rPr lang="en-US" sz="2800" i="1" dirty="0" err="1" smtClean="0"/>
              <a:t>er</a:t>
            </a:r>
            <a:r>
              <a:rPr lang="en-US" sz="2800" i="1" dirty="0" smtClean="0"/>
              <a:t> </a:t>
            </a:r>
            <a:r>
              <a:rPr lang="en-US" sz="2800" dirty="0" smtClean="0"/>
              <a:t>(</a:t>
            </a:r>
            <a:r>
              <a:rPr lang="en-US" sz="2800" i="1" dirty="0" smtClean="0"/>
              <a:t>writ-</a:t>
            </a:r>
            <a:r>
              <a:rPr lang="en-US" sz="2800" i="1" dirty="0" err="1" smtClean="0"/>
              <a:t>er</a:t>
            </a:r>
            <a:r>
              <a:rPr lang="en-US" sz="2800" dirty="0" smtClean="0"/>
              <a:t>), </a:t>
            </a:r>
            <a:r>
              <a:rPr lang="en-US" sz="2800" i="1" dirty="0" smtClean="0"/>
              <a:t>-s </a:t>
            </a:r>
            <a:r>
              <a:rPr lang="en-US" sz="2800" dirty="0" smtClean="0"/>
              <a:t>(</a:t>
            </a:r>
            <a:r>
              <a:rPr lang="en-US" sz="2800" i="1" dirty="0" smtClean="0"/>
              <a:t>writ-</a:t>
            </a:r>
            <a:r>
              <a:rPr lang="en-US" sz="2800" i="1" dirty="0" err="1" smtClean="0"/>
              <a:t>er</a:t>
            </a:r>
            <a:r>
              <a:rPr lang="en-US" sz="2800" i="1" dirty="0" smtClean="0"/>
              <a:t>-s</a:t>
            </a:r>
            <a:r>
              <a:rPr lang="en-US" sz="2800" dirty="0" smtClean="0"/>
              <a:t>), etc.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199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Example</a:t>
            </a:r>
          </a:p>
          <a:p>
            <a:pPr marL="457200" indent="-457200" algn="l">
              <a:buFontTx/>
              <a:buChar char="-"/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expression </a:t>
            </a:r>
            <a:r>
              <a:rPr lang="en-US" sz="2800" dirty="0" smtClean="0"/>
              <a:t>‘</a:t>
            </a:r>
            <a:r>
              <a:rPr lang="en-US" sz="2800" i="1" dirty="0" smtClean="0"/>
              <a:t>reactivation </a:t>
            </a:r>
            <a:r>
              <a:rPr lang="en-US" sz="2800" i="1" dirty="0"/>
              <a:t>time </a:t>
            </a:r>
            <a:r>
              <a:rPr lang="en-US" sz="2800" i="1" dirty="0" smtClean="0"/>
              <a:t>schedules’</a:t>
            </a:r>
            <a:r>
              <a:rPr lang="en-US" sz="2800" dirty="0" smtClean="0"/>
              <a:t> can be morphologically analyzed as follows: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0" indent="0" algn="l"/>
            <a:r>
              <a:rPr lang="en-US" sz="2800" b="1" i="1" dirty="0" smtClean="0"/>
              <a:t>		‘re-act-iv-at-ion  time  schedule-s’</a:t>
            </a:r>
          </a:p>
          <a:p>
            <a:pPr marL="0" indent="0" algn="l"/>
            <a:r>
              <a:rPr lang="en-US" sz="2800" b="1" dirty="0" smtClean="0"/>
              <a:t> </a:t>
            </a:r>
          </a:p>
          <a:p>
            <a:pPr algn="l"/>
            <a:r>
              <a:rPr lang="en-US" sz="2800" dirty="0"/>
              <a:t> </a:t>
            </a:r>
            <a:r>
              <a:rPr lang="en-US" sz="2800" dirty="0" smtClean="0"/>
              <a:t>   ‘</a:t>
            </a:r>
            <a:r>
              <a:rPr lang="en-US" sz="2800" i="1" dirty="0" smtClean="0"/>
              <a:t>re-</a:t>
            </a:r>
            <a:r>
              <a:rPr lang="en-US" sz="2800" i="1" dirty="0"/>
              <a:t>, -</a:t>
            </a:r>
            <a:r>
              <a:rPr lang="en-US" sz="2800" i="1" dirty="0" err="1"/>
              <a:t>ive</a:t>
            </a:r>
            <a:r>
              <a:rPr lang="en-US" sz="2800" i="1" dirty="0"/>
              <a:t>, -at(e), -</a:t>
            </a:r>
            <a:r>
              <a:rPr lang="en-US" sz="2800" i="1" dirty="0" err="1" smtClean="0"/>
              <a:t>io</a:t>
            </a:r>
            <a:r>
              <a:rPr lang="en-US" sz="2800" i="1" dirty="0" smtClean="0"/>
              <a:t>,</a:t>
            </a:r>
            <a:r>
              <a:rPr lang="en-US" sz="2800" dirty="0" smtClean="0"/>
              <a:t> </a:t>
            </a:r>
            <a:r>
              <a:rPr lang="en-US" sz="2800" i="1" dirty="0"/>
              <a:t>-</a:t>
            </a:r>
            <a:r>
              <a:rPr lang="en-US" sz="2800" i="1" dirty="0" smtClean="0"/>
              <a:t>s</a:t>
            </a:r>
            <a:r>
              <a:rPr lang="en-US" sz="2800" dirty="0" smtClean="0"/>
              <a:t>’</a:t>
            </a:r>
            <a:r>
              <a:rPr lang="en-US" sz="2800" i="1" dirty="0" smtClean="0"/>
              <a:t> </a:t>
            </a:r>
            <a:r>
              <a:rPr lang="en-US" sz="2800" dirty="0" smtClean="0"/>
              <a:t>are:</a:t>
            </a:r>
            <a:r>
              <a:rPr lang="en-US" sz="2800" dirty="0"/>
              <a:t> </a:t>
            </a:r>
            <a:r>
              <a:rPr lang="en-US" sz="2800" dirty="0" smtClean="0"/>
              <a:t>                </a:t>
            </a:r>
            <a:r>
              <a:rPr lang="en-US" sz="2800" b="1" i="1" u="sng" dirty="0" smtClean="0"/>
              <a:t>bound morphemes</a:t>
            </a:r>
            <a:r>
              <a:rPr lang="en-US" sz="2800" dirty="0" smtClean="0"/>
              <a:t>, </a:t>
            </a:r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 </a:t>
            </a:r>
            <a:r>
              <a:rPr lang="en-US" sz="2800" dirty="0" smtClean="0"/>
              <a:t>  ‘</a:t>
            </a:r>
            <a:r>
              <a:rPr lang="en-US" sz="2800" i="1" dirty="0" smtClean="0"/>
              <a:t>act</a:t>
            </a:r>
            <a:r>
              <a:rPr lang="en-US" sz="2800" i="1" dirty="0"/>
              <a:t>, active, </a:t>
            </a:r>
            <a:r>
              <a:rPr lang="en-US" sz="2800" i="1" dirty="0" smtClean="0"/>
              <a:t>time,</a:t>
            </a:r>
            <a:r>
              <a:rPr lang="en-US" sz="2800" dirty="0" smtClean="0"/>
              <a:t> </a:t>
            </a:r>
            <a:r>
              <a:rPr lang="en-US" sz="2800" i="1" dirty="0" smtClean="0"/>
              <a:t>schedule</a:t>
            </a:r>
            <a:r>
              <a:rPr lang="en-US" sz="2800" dirty="0" smtClean="0"/>
              <a:t>’</a:t>
            </a:r>
            <a:r>
              <a:rPr lang="en-US" sz="2800" i="1" dirty="0" smtClean="0"/>
              <a:t> </a:t>
            </a:r>
            <a:r>
              <a:rPr lang="en-US" sz="2800" dirty="0" smtClean="0"/>
              <a:t>are:        </a:t>
            </a:r>
            <a:r>
              <a:rPr lang="en-US" sz="2800" b="1" i="1" u="sng" dirty="0" smtClean="0"/>
              <a:t>free morphemes</a:t>
            </a:r>
            <a:r>
              <a:rPr lang="en-US" sz="2800" dirty="0" smtClean="0"/>
              <a:t>. </a:t>
            </a:r>
            <a:endParaRPr lang="en-US" sz="2800" dirty="0"/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48814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/>
              <a:t>NB</a:t>
            </a:r>
            <a:r>
              <a:rPr lang="en-US" sz="2800" dirty="0"/>
              <a:t>: </a:t>
            </a:r>
            <a:r>
              <a:rPr lang="en-US" sz="2800" dirty="0" smtClean="0"/>
              <a:t>Notice that: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In ‘</a:t>
            </a:r>
            <a:r>
              <a:rPr lang="en-US" sz="2800" b="1" i="1" dirty="0" smtClean="0"/>
              <a:t>reactivation</a:t>
            </a:r>
            <a:r>
              <a:rPr lang="en-US" sz="2800" b="1" dirty="0" smtClean="0"/>
              <a:t> </a:t>
            </a:r>
            <a:r>
              <a:rPr lang="en-US" sz="2800" b="1" i="1" dirty="0"/>
              <a:t>time </a:t>
            </a:r>
            <a:r>
              <a:rPr lang="en-US" sz="2800" b="1" i="1" dirty="0" smtClean="0"/>
              <a:t>schedule’</a:t>
            </a:r>
            <a:r>
              <a:rPr lang="en-US" sz="2800" dirty="0" smtClean="0"/>
              <a:t>, </a:t>
            </a:r>
            <a:r>
              <a:rPr lang="en-US" sz="2800" dirty="0"/>
              <a:t>all of these morphemes occur in a single word, despite the spelling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What is important is that </a:t>
            </a:r>
            <a:r>
              <a:rPr lang="en-US" sz="2800" dirty="0" smtClean="0"/>
              <a:t>‘</a:t>
            </a:r>
            <a:r>
              <a:rPr lang="en-US" sz="2800" i="1" dirty="0" smtClean="0"/>
              <a:t>act,</a:t>
            </a:r>
            <a:r>
              <a:rPr lang="en-US" sz="2800" b="1" i="1" dirty="0" smtClean="0"/>
              <a:t> </a:t>
            </a:r>
            <a:r>
              <a:rPr lang="en-US" sz="2800" b="1" i="1" dirty="0"/>
              <a:t>active, time </a:t>
            </a:r>
            <a:r>
              <a:rPr lang="en-US" sz="2800" b="1" dirty="0"/>
              <a:t>and </a:t>
            </a:r>
            <a:r>
              <a:rPr lang="en-US" sz="2800" b="1" i="1" dirty="0" smtClean="0"/>
              <a:t>schedule’</a:t>
            </a:r>
            <a:r>
              <a:rPr lang="en-US" sz="2800" dirty="0" smtClean="0"/>
              <a:t> can </a:t>
            </a:r>
            <a:r>
              <a:rPr lang="en-US" sz="2800" dirty="0"/>
              <a:t>occur as isolated words in other contexts</a:t>
            </a:r>
            <a:r>
              <a:rPr lang="en-US" sz="2800" dirty="0" smtClean="0"/>
              <a:t>.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Therefore, they are free morphemes.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75813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Practice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/>
              <a:t>- </a:t>
            </a:r>
            <a:r>
              <a:rPr lang="en-US" sz="2800" dirty="0" smtClean="0"/>
              <a:t> </a:t>
            </a:r>
            <a:r>
              <a:rPr lang="en-US" sz="2800" dirty="0"/>
              <a:t>Isolate the morphemes in the following words, and say whether they are bound or free:</a:t>
            </a:r>
          </a:p>
          <a:p>
            <a:pPr algn="l"/>
            <a:r>
              <a:rPr lang="en-US" sz="2800" dirty="0" smtClean="0"/>
              <a:t>carelessness 		friends</a:t>
            </a:r>
          </a:p>
          <a:p>
            <a:pPr algn="l"/>
            <a:r>
              <a:rPr lang="en-US" sz="2800" dirty="0" smtClean="0"/>
              <a:t>Translation			inadequate </a:t>
            </a:r>
          </a:p>
          <a:p>
            <a:pPr algn="l"/>
            <a:r>
              <a:rPr lang="en-US" sz="2800" dirty="0" smtClean="0"/>
              <a:t>Readers			disqualified </a:t>
            </a:r>
          </a:p>
          <a:p>
            <a:pPr algn="l"/>
            <a:r>
              <a:rPr lang="en-US" sz="2800" dirty="0" smtClean="0"/>
              <a:t>fishing 			helpful</a:t>
            </a:r>
          </a:p>
          <a:p>
            <a:pPr algn="l"/>
            <a:r>
              <a:rPr lang="en-US" sz="2800" dirty="0" smtClean="0"/>
              <a:t>Movement			unacceptable</a:t>
            </a:r>
            <a:endParaRPr lang="en-US" sz="2800" dirty="0"/>
          </a:p>
          <a:p>
            <a:pPr algn="l"/>
            <a:r>
              <a:rPr lang="en-US" sz="2800" dirty="0" smtClean="0"/>
              <a:t>undressed 			laughter</a:t>
            </a:r>
          </a:p>
          <a:p>
            <a:pPr algn="l"/>
            <a:r>
              <a:rPr lang="en-US" sz="2800" dirty="0" smtClean="0"/>
              <a:t>knitting </a:t>
            </a:r>
            <a:r>
              <a:rPr lang="en-US" sz="2800" dirty="0"/>
              <a:t>needle</a:t>
            </a:r>
            <a:r>
              <a:rPr lang="en-US" sz="2800" dirty="0" smtClean="0"/>
              <a:t>.		supportive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79703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836</TotalTime>
  <Words>584</Words>
  <Application>Microsoft Office PowerPoint</Application>
  <PresentationFormat>A4 Paper (210x297 mm)</PresentationFormat>
  <Paragraphs>104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ae_AlMateen</vt:lpstr>
      <vt:lpstr>Arial</vt:lpstr>
      <vt:lpstr>Calibri</vt:lpstr>
      <vt:lpstr>Times New Roman</vt:lpstr>
      <vt:lpstr>Introductory lecture</vt:lpstr>
      <vt:lpstr>PowerPoint Presentation</vt:lpstr>
      <vt:lpstr>  Lecture 1  </vt:lpstr>
      <vt:lpstr>PowerPoint Presentation</vt:lpstr>
      <vt:lpstr>What is linguistics</vt:lpstr>
      <vt:lpstr>Branches of linguistics</vt:lpstr>
      <vt:lpstr>Morphology</vt:lpstr>
      <vt:lpstr>PowerPoint Presentation</vt:lpstr>
      <vt:lpstr> Words, Lexemes and Word-Forms </vt:lpstr>
      <vt:lpstr>PowerPoint Presentation</vt:lpstr>
      <vt:lpstr>Morphemes</vt:lpstr>
      <vt:lpstr>PowerPoint Presentation</vt:lpstr>
      <vt:lpstr>PowerPoint Presentation</vt:lpstr>
      <vt:lpstr>PowerPoint Presentation</vt:lpstr>
      <vt:lpstr>Free Morphemes Vs. Bound Morphemes </vt:lpstr>
      <vt:lpstr>PowerPoint Presentation</vt:lpstr>
      <vt:lpstr>PowerPoint Presentation</vt:lpstr>
      <vt:lpstr>Practice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Mohamed Fathi Othman</cp:lastModifiedBy>
  <cp:revision>78</cp:revision>
  <dcterms:created xsi:type="dcterms:W3CDTF">2011-09-28T13:10:49Z</dcterms:created>
  <dcterms:modified xsi:type="dcterms:W3CDTF">2014-10-16T10:05:57Z</dcterms:modified>
</cp:coreProperties>
</file>