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79" r:id="rId4"/>
    <p:sldId id="294" r:id="rId5"/>
    <p:sldId id="295" r:id="rId6"/>
    <p:sldId id="296" r:id="rId7"/>
    <p:sldId id="297" r:id="rId8"/>
    <p:sldId id="298" r:id="rId9"/>
    <p:sldId id="306" r:id="rId10"/>
    <p:sldId id="299" r:id="rId11"/>
    <p:sldId id="300" r:id="rId12"/>
    <p:sldId id="301" r:id="rId13"/>
    <p:sldId id="302" r:id="rId14"/>
    <p:sldId id="303" r:id="rId15"/>
    <p:sldId id="304" r:id="rId16"/>
    <p:sldId id="305" r:id="rId17"/>
    <p:sldId id="266" r:id="rId1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4624" autoAdjust="0"/>
  </p:normalViewPr>
  <p:slideViewPr>
    <p:cSldViewPr>
      <p:cViewPr varScale="1">
        <p:scale>
          <a:sx n="99" d="100"/>
          <a:sy n="99" d="100"/>
        </p:scale>
        <p:origin x="90" y="16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ar-SA" noProof="0" smtClean="0"/>
              <a:t>انقر فوق الرمز لإضافة صورة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257800" y="4648200"/>
            <a:ext cx="4648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Deanship of E-Learning and Distance Education</a:t>
            </a:r>
            <a:endParaRPr lang="en-US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Syntax and Morphology</a:t>
            </a:r>
          </a:p>
          <a:p>
            <a:pPr algn="ctr"/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Instructor : Dr. Mohamed </a:t>
            </a:r>
            <a:r>
              <a:rPr lang="en-US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Fathi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1676400"/>
            <a:ext cx="8420100" cy="2286000"/>
          </a:xfrm>
        </p:spPr>
        <p:txBody>
          <a:bodyPr/>
          <a:lstStyle/>
          <a:p>
            <a:pPr eaLnBrk="1" hangingPunct="1"/>
            <a:r>
              <a:rPr lang="en-US" sz="60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z="6000" spc="-150" dirty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spc="-150" dirty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z="60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Lecture 2</a:t>
            </a:r>
            <a:br>
              <a:rPr lang="en-US" sz="60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z="60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endParaRPr lang="en-US" sz="5400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b="1" u="sng" dirty="0" smtClean="0"/>
              <a:t>In this lecture, we will talk about:</a:t>
            </a:r>
          </a:p>
          <a:p>
            <a:pPr algn="l"/>
            <a:endParaRPr lang="en-US" dirty="0" smtClean="0"/>
          </a:p>
          <a:p>
            <a:pPr algn="l"/>
            <a:r>
              <a:rPr lang="en-US" dirty="0" err="1" smtClean="0"/>
              <a:t>Allomorphy</a:t>
            </a:r>
            <a:endParaRPr lang="en-US" dirty="0" smtClean="0"/>
          </a:p>
          <a:p>
            <a:pPr algn="l"/>
            <a:r>
              <a:rPr lang="en-US" dirty="0" smtClean="0"/>
              <a:t>Types of </a:t>
            </a:r>
            <a:r>
              <a:rPr lang="en-US" dirty="0" err="1" smtClean="0"/>
              <a:t>allomorphy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81916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 algn="l">
              <a:buFontTx/>
              <a:buChar char="-"/>
            </a:pPr>
            <a:r>
              <a:rPr lang="en-US" sz="2800" dirty="0" smtClean="0"/>
              <a:t>In our last class, we said that a </a:t>
            </a:r>
            <a:r>
              <a:rPr lang="en-US" sz="2800" b="1" u="sng" dirty="0">
                <a:solidFill>
                  <a:prstClr val="black"/>
                </a:solidFill>
              </a:rPr>
              <a:t>m</a:t>
            </a:r>
            <a:r>
              <a:rPr lang="en-US" sz="2800" b="1" u="sng" dirty="0" smtClean="0">
                <a:solidFill>
                  <a:prstClr val="black"/>
                </a:solidFill>
              </a:rPr>
              <a:t>orpheme</a:t>
            </a:r>
            <a:r>
              <a:rPr lang="en-US" sz="2800" dirty="0" smtClean="0">
                <a:solidFill>
                  <a:prstClr val="black"/>
                </a:solidFill>
              </a:rPr>
              <a:t> is </a:t>
            </a:r>
            <a:r>
              <a:rPr lang="en-US" sz="2800" dirty="0">
                <a:solidFill>
                  <a:prstClr val="black"/>
                </a:solidFill>
              </a:rPr>
              <a:t>the smallest linguistic element capable of having </a:t>
            </a:r>
            <a:r>
              <a:rPr lang="en-US" sz="2800" b="1" dirty="0">
                <a:solidFill>
                  <a:prstClr val="black"/>
                </a:solidFill>
              </a:rPr>
              <a:t>a meaning</a:t>
            </a:r>
            <a:r>
              <a:rPr lang="en-US" sz="2800" dirty="0">
                <a:solidFill>
                  <a:prstClr val="black"/>
                </a:solidFill>
              </a:rPr>
              <a:t> or </a:t>
            </a:r>
            <a:r>
              <a:rPr lang="en-US" sz="2800" b="1" dirty="0">
                <a:solidFill>
                  <a:prstClr val="black"/>
                </a:solidFill>
              </a:rPr>
              <a:t>grammatical function</a:t>
            </a:r>
            <a:r>
              <a:rPr lang="en-US" sz="2800" dirty="0">
                <a:solidFill>
                  <a:prstClr val="black"/>
                </a:solidFill>
              </a:rPr>
              <a:t>. </a:t>
            </a:r>
            <a:endParaRPr lang="en-US" sz="2800" dirty="0" smtClean="0">
              <a:solidFill>
                <a:prstClr val="black"/>
              </a:solidFill>
            </a:endParaRPr>
          </a:p>
          <a:p>
            <a:pPr marL="0" lvl="0" indent="0" algn="l"/>
            <a:endParaRPr lang="en-US" sz="2800" dirty="0">
              <a:solidFill>
                <a:prstClr val="black"/>
              </a:solidFill>
            </a:endParaRPr>
          </a:p>
          <a:p>
            <a:pPr marL="457200" lvl="0" indent="-457200" algn="l">
              <a:buFontTx/>
              <a:buChar char="-"/>
            </a:pPr>
            <a:r>
              <a:rPr lang="en-US" sz="2800" dirty="0" smtClean="0">
                <a:solidFill>
                  <a:prstClr val="black"/>
                </a:solidFill>
              </a:rPr>
              <a:t>We said also that morphemes </a:t>
            </a:r>
            <a:r>
              <a:rPr lang="en-US" sz="2800" dirty="0">
                <a:solidFill>
                  <a:prstClr val="black"/>
                </a:solidFill>
              </a:rPr>
              <a:t>have no internal structure other than phonological </a:t>
            </a:r>
            <a:r>
              <a:rPr lang="en-US" sz="2800" dirty="0" smtClean="0">
                <a:solidFill>
                  <a:prstClr val="black"/>
                </a:solidFill>
              </a:rPr>
              <a:t>structure. </a:t>
            </a:r>
          </a:p>
          <a:p>
            <a:pPr marL="0" lvl="0" indent="0" algn="l"/>
            <a:endParaRPr lang="en-US" sz="2800" dirty="0" smtClean="0">
              <a:solidFill>
                <a:prstClr val="black"/>
              </a:solidFill>
            </a:endParaRPr>
          </a:p>
          <a:p>
            <a:pPr marL="457200" lvl="0" indent="-457200" algn="l">
              <a:buFontTx/>
              <a:buChar char="-"/>
            </a:pPr>
            <a:r>
              <a:rPr lang="en-US" sz="2800" dirty="0" smtClean="0">
                <a:solidFill>
                  <a:prstClr val="black"/>
                </a:solidFill>
              </a:rPr>
              <a:t>And that </a:t>
            </a:r>
            <a:r>
              <a:rPr lang="en-US" sz="2800" dirty="0">
                <a:solidFill>
                  <a:prstClr val="black"/>
                </a:solidFill>
              </a:rPr>
              <a:t>morphemes </a:t>
            </a:r>
            <a:r>
              <a:rPr lang="en-US" sz="2800" dirty="0" smtClean="0">
                <a:solidFill>
                  <a:prstClr val="black"/>
                </a:solidFill>
              </a:rPr>
              <a:t>cannot </a:t>
            </a:r>
            <a:r>
              <a:rPr lang="en-US" sz="2800" dirty="0">
                <a:solidFill>
                  <a:prstClr val="black"/>
                </a:solidFill>
              </a:rPr>
              <a:t>be further analyzed into smaller elements.</a:t>
            </a:r>
          </a:p>
          <a:p>
            <a:pPr marL="457200" lvl="0" indent="-457200" algn="l">
              <a:buFontTx/>
              <a:buChar char="-"/>
            </a:pPr>
            <a:endParaRPr lang="en-US" sz="2800" dirty="0">
              <a:solidFill>
                <a:prstClr val="black"/>
              </a:solidFill>
            </a:endParaRPr>
          </a:p>
          <a:p>
            <a:pPr algn="l"/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3916683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Allomorphs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l"/>
            <a:r>
              <a:rPr lang="en-US" sz="2600" dirty="0" smtClean="0"/>
              <a:t>- However, a </a:t>
            </a:r>
            <a:r>
              <a:rPr lang="en-US" sz="2600" dirty="0"/>
              <a:t>morpheme may display </a:t>
            </a:r>
            <a:r>
              <a:rPr lang="en-US" sz="2600" b="1" dirty="0" err="1" smtClean="0"/>
              <a:t>allomorphy</a:t>
            </a:r>
            <a:r>
              <a:rPr lang="en-US" sz="2600" dirty="0"/>
              <a:t>;</a:t>
            </a:r>
            <a:r>
              <a:rPr lang="en-US" sz="2600" dirty="0" smtClean="0"/>
              <a:t> </a:t>
            </a:r>
            <a:r>
              <a:rPr lang="en-US" sz="2600" dirty="0"/>
              <a:t>i.e. have more than one form. </a:t>
            </a:r>
          </a:p>
          <a:p>
            <a:pPr marL="457200" indent="-457200" algn="l">
              <a:buFontTx/>
              <a:buChar char="-"/>
            </a:pPr>
            <a:r>
              <a:rPr lang="en-US" sz="2600" dirty="0" smtClean="0"/>
              <a:t>Each </a:t>
            </a:r>
            <a:r>
              <a:rPr lang="en-US" sz="2600" dirty="0"/>
              <a:t>of the </a:t>
            </a:r>
            <a:r>
              <a:rPr lang="en-US" sz="2600" b="1" dirty="0"/>
              <a:t>realizations </a:t>
            </a:r>
            <a:r>
              <a:rPr lang="en-US" sz="2600" dirty="0"/>
              <a:t>(forms) of a </a:t>
            </a:r>
            <a:r>
              <a:rPr lang="en-US" sz="2600" dirty="0" smtClean="0"/>
              <a:t>particular morpheme </a:t>
            </a:r>
            <a:r>
              <a:rPr lang="en-US" sz="2600" dirty="0"/>
              <a:t>is called an</a:t>
            </a:r>
            <a:r>
              <a:rPr lang="en-US" sz="2600" i="1" dirty="0"/>
              <a:t> </a:t>
            </a:r>
            <a:r>
              <a:rPr lang="en-US" sz="2600" b="1" dirty="0"/>
              <a:t>allomorph</a:t>
            </a:r>
            <a:r>
              <a:rPr lang="en-US" sz="2600" dirty="0" smtClean="0"/>
              <a:t>.</a:t>
            </a:r>
          </a:p>
          <a:p>
            <a:pPr marL="0" indent="0" algn="l"/>
            <a:endParaRPr lang="en-US" sz="2600" dirty="0" smtClean="0"/>
          </a:p>
          <a:p>
            <a:pPr marL="0" indent="0" algn="l"/>
            <a:r>
              <a:rPr lang="en-US" sz="2600" b="1" u="sng" dirty="0" smtClean="0"/>
              <a:t>There are different types of </a:t>
            </a:r>
            <a:r>
              <a:rPr lang="en-US" sz="2600" b="1" u="sng" dirty="0" err="1" smtClean="0"/>
              <a:t>allomorphy</a:t>
            </a:r>
            <a:r>
              <a:rPr lang="en-US" sz="2600" b="1" u="sng" dirty="0" smtClean="0"/>
              <a:t>:</a:t>
            </a:r>
          </a:p>
          <a:p>
            <a:pPr lvl="0" algn="l"/>
            <a:r>
              <a:rPr lang="en-US" sz="2600" dirty="0">
                <a:solidFill>
                  <a:prstClr val="black"/>
                </a:solidFill>
              </a:rPr>
              <a:t>1. Phonologically </a:t>
            </a:r>
            <a:r>
              <a:rPr lang="en-US" sz="2600" dirty="0" smtClean="0">
                <a:solidFill>
                  <a:prstClr val="black"/>
                </a:solidFill>
              </a:rPr>
              <a:t>Conditioned (determined) </a:t>
            </a:r>
            <a:r>
              <a:rPr lang="en-US" sz="2600" dirty="0" err="1">
                <a:solidFill>
                  <a:prstClr val="black"/>
                </a:solidFill>
              </a:rPr>
              <a:t>Allomorphy</a:t>
            </a:r>
            <a:r>
              <a:rPr lang="en-US" sz="2600" dirty="0">
                <a:solidFill>
                  <a:prstClr val="black"/>
                </a:solidFill>
              </a:rPr>
              <a:t> </a:t>
            </a:r>
          </a:p>
          <a:p>
            <a:pPr lvl="0" algn="l"/>
            <a:r>
              <a:rPr lang="en-US" sz="2600" dirty="0">
                <a:solidFill>
                  <a:prstClr val="black"/>
                </a:solidFill>
              </a:rPr>
              <a:t>2. Lexically Conditioned (determined) </a:t>
            </a:r>
            <a:r>
              <a:rPr lang="en-US" sz="2600" dirty="0" err="1">
                <a:solidFill>
                  <a:prstClr val="black"/>
                </a:solidFill>
              </a:rPr>
              <a:t>Allomorphy</a:t>
            </a:r>
            <a:endParaRPr lang="en-US" sz="2600" dirty="0">
              <a:solidFill>
                <a:prstClr val="black"/>
              </a:solidFill>
            </a:endParaRPr>
          </a:p>
          <a:p>
            <a:pPr lvl="0" algn="l"/>
            <a:r>
              <a:rPr lang="en-US" sz="2600" dirty="0">
                <a:solidFill>
                  <a:prstClr val="black"/>
                </a:solidFill>
              </a:rPr>
              <a:t>3. Morphologically Conditioned (determined) </a:t>
            </a:r>
            <a:r>
              <a:rPr lang="en-US" sz="2600" dirty="0" err="1" smtClean="0">
                <a:solidFill>
                  <a:prstClr val="black"/>
                </a:solidFill>
              </a:rPr>
              <a:t>Allomorphy</a:t>
            </a:r>
            <a:r>
              <a:rPr lang="en-US" sz="2600" dirty="0">
                <a:solidFill>
                  <a:prstClr val="black"/>
                </a:solidFill>
              </a:rPr>
              <a:t> </a:t>
            </a:r>
          </a:p>
          <a:p>
            <a:pPr lvl="0" algn="l"/>
            <a:r>
              <a:rPr lang="en-US" sz="2600" dirty="0">
                <a:solidFill>
                  <a:prstClr val="black"/>
                </a:solidFill>
              </a:rPr>
              <a:t>4. </a:t>
            </a:r>
            <a:r>
              <a:rPr lang="en-US" sz="2600" dirty="0" err="1" smtClean="0">
                <a:solidFill>
                  <a:prstClr val="black"/>
                </a:solidFill>
              </a:rPr>
              <a:t>Suppletion</a:t>
            </a:r>
            <a:endParaRPr lang="en-US" sz="2600" dirty="0" smtClean="0">
              <a:solidFill>
                <a:prstClr val="black"/>
              </a:solidFill>
            </a:endParaRPr>
          </a:p>
          <a:p>
            <a:pPr lvl="0" algn="l"/>
            <a:endParaRPr lang="en-US" sz="2800" dirty="0">
              <a:solidFill>
                <a:prstClr val="black"/>
              </a:solidFill>
            </a:endParaRPr>
          </a:p>
          <a:p>
            <a:pPr marL="457200" indent="-457200" algn="l">
              <a:buFontTx/>
              <a:buChar char="-"/>
            </a:pPr>
            <a:endParaRPr lang="ar-EG" sz="2800" dirty="0"/>
          </a:p>
        </p:txBody>
      </p:sp>
    </p:spTree>
    <p:extLst>
      <p:ext uri="{BB962C8B-B14F-4D97-AF65-F5344CB8AC3E}">
        <p14:creationId xmlns:p14="http://schemas.microsoft.com/office/powerpoint/2010/main" val="338202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Types of </a:t>
            </a:r>
            <a:r>
              <a:rPr lang="en-US" dirty="0" err="1"/>
              <a:t>A</a:t>
            </a:r>
            <a:r>
              <a:rPr lang="en-US" dirty="0" err="1" smtClean="0"/>
              <a:t>llomorphy</a:t>
            </a:r>
            <a:r>
              <a:rPr lang="en-US" b="1" u="sng" dirty="0"/>
              <a:t/>
            </a:r>
            <a:br>
              <a:rPr lang="en-US" b="1" u="sng" dirty="0"/>
            </a:b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l"/>
            <a:r>
              <a:rPr lang="en-US" sz="2800" b="1" u="sng" dirty="0" smtClean="0"/>
              <a:t>1</a:t>
            </a:r>
            <a:r>
              <a:rPr lang="en-US" sz="2800" b="1" u="sng" dirty="0"/>
              <a:t>. Phonologically Conditioned </a:t>
            </a:r>
            <a:r>
              <a:rPr lang="en-US" sz="2800" b="1" u="sng" dirty="0" err="1"/>
              <a:t>Allomorphy</a:t>
            </a:r>
            <a:endParaRPr lang="en-US" sz="2800" u="sng" dirty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The </a:t>
            </a:r>
            <a:r>
              <a:rPr lang="en-US" sz="2800" dirty="0"/>
              <a:t>English plural morpheme </a:t>
            </a:r>
            <a:r>
              <a:rPr lang="en-US" sz="2800" dirty="0" smtClean="0"/>
              <a:t>‘</a:t>
            </a:r>
            <a:r>
              <a:rPr lang="en-US" sz="2800" b="1" i="1" dirty="0">
                <a:solidFill>
                  <a:prstClr val="black"/>
                </a:solidFill>
              </a:rPr>
              <a:t>-S</a:t>
            </a:r>
            <a:r>
              <a:rPr lang="en-US" sz="2800" b="1" dirty="0" smtClean="0"/>
              <a:t>’ </a:t>
            </a:r>
            <a:r>
              <a:rPr lang="en-US" sz="2800" dirty="0"/>
              <a:t>has three </a:t>
            </a:r>
            <a:r>
              <a:rPr lang="en-US" sz="2800" dirty="0" smtClean="0"/>
              <a:t>allomorphs that are phonologically conditioned (i.e. determined by phonology).</a:t>
            </a:r>
          </a:p>
          <a:p>
            <a:pPr marL="0" indent="0" algn="l"/>
            <a:endParaRPr lang="en-US" sz="2800" dirty="0"/>
          </a:p>
          <a:p>
            <a:pPr algn="l"/>
            <a:r>
              <a:rPr lang="en-US" sz="2800" dirty="0"/>
              <a:t> </a:t>
            </a:r>
            <a:r>
              <a:rPr lang="en-US" sz="2800" dirty="0" smtClean="0"/>
              <a:t>- That is, the </a:t>
            </a:r>
            <a:r>
              <a:rPr lang="en-US" sz="2800" dirty="0"/>
              <a:t>English plural morpheme </a:t>
            </a:r>
            <a:r>
              <a:rPr lang="en-US" sz="2800" dirty="0" smtClean="0"/>
              <a:t>‘</a:t>
            </a:r>
            <a:r>
              <a:rPr lang="en-US" sz="2800" b="1" i="1" dirty="0" smtClean="0"/>
              <a:t>-S</a:t>
            </a:r>
            <a:r>
              <a:rPr lang="en-US" sz="2800" b="1" dirty="0" smtClean="0"/>
              <a:t>’ </a:t>
            </a:r>
            <a:r>
              <a:rPr lang="en-US" sz="2800" dirty="0" smtClean="0"/>
              <a:t>is pronounced as:</a:t>
            </a:r>
          </a:p>
          <a:p>
            <a:pPr algn="l"/>
            <a:r>
              <a:rPr lang="en-US" sz="2800" dirty="0" smtClean="0"/>
              <a:t> </a:t>
            </a:r>
            <a:endParaRPr lang="en-US" sz="2800" dirty="0"/>
          </a:p>
          <a:p>
            <a:pPr algn="l"/>
            <a:r>
              <a:rPr lang="en-US" sz="2800" dirty="0"/>
              <a:t>- [s] </a:t>
            </a:r>
            <a:r>
              <a:rPr lang="en-US" sz="2800" dirty="0" smtClean="0"/>
              <a:t>    after </a:t>
            </a:r>
            <a:r>
              <a:rPr lang="en-US" sz="2800" dirty="0"/>
              <a:t>sounds like</a:t>
            </a:r>
            <a:r>
              <a:rPr lang="en-US" sz="2800" dirty="0" smtClean="0"/>
              <a:t> </a:t>
            </a:r>
            <a:r>
              <a:rPr lang="en-US" sz="2800" dirty="0"/>
              <a:t>[t], [k], [p]  </a:t>
            </a:r>
            <a:r>
              <a:rPr lang="en-US" sz="2800" dirty="0" smtClean="0"/>
              <a:t>        </a:t>
            </a:r>
            <a:r>
              <a:rPr lang="en-US" sz="2800" i="1" dirty="0" smtClean="0"/>
              <a:t>bits</a:t>
            </a:r>
            <a:r>
              <a:rPr lang="en-US" sz="2800" i="1" dirty="0"/>
              <a:t>, tips, tacks,</a:t>
            </a:r>
            <a:endParaRPr lang="en-US" sz="2800" dirty="0"/>
          </a:p>
          <a:p>
            <a:pPr algn="l"/>
            <a:r>
              <a:rPr lang="en-US" sz="2800" dirty="0"/>
              <a:t>- [</a:t>
            </a:r>
            <a:r>
              <a:rPr lang="en-US" sz="2800" dirty="0" err="1"/>
              <a:t>iz</a:t>
            </a:r>
            <a:r>
              <a:rPr lang="en-US" sz="2800" dirty="0"/>
              <a:t>] </a:t>
            </a:r>
            <a:r>
              <a:rPr lang="en-US" sz="2800" dirty="0" smtClean="0"/>
              <a:t>   after [</a:t>
            </a:r>
            <a:r>
              <a:rPr lang="en-US" sz="2800" dirty="0"/>
              <a:t>s], [z] </a:t>
            </a:r>
            <a:r>
              <a:rPr lang="en-US" sz="2800" dirty="0" smtClean="0"/>
              <a:t>		                     </a:t>
            </a:r>
            <a:r>
              <a:rPr lang="en-US" sz="2800" i="1" dirty="0" smtClean="0"/>
              <a:t>bosses, houses, bushes</a:t>
            </a:r>
            <a:endParaRPr lang="en-US" sz="2800" dirty="0"/>
          </a:p>
          <a:p>
            <a:pPr algn="l"/>
            <a:r>
              <a:rPr lang="en-US" sz="2800" dirty="0"/>
              <a:t>- [z] </a:t>
            </a:r>
            <a:r>
              <a:rPr lang="en-US" sz="2800" dirty="0" smtClean="0"/>
              <a:t>     after </a:t>
            </a:r>
            <a:r>
              <a:rPr lang="en-US" sz="2800" dirty="0"/>
              <a:t>[d], [g], [n</a:t>
            </a:r>
            <a:r>
              <a:rPr lang="en-US" sz="2800" dirty="0" smtClean="0"/>
              <a:t>] 		         </a:t>
            </a:r>
            <a:r>
              <a:rPr lang="en-US" sz="2800" i="1" dirty="0" smtClean="0"/>
              <a:t>pads, dogs, </a:t>
            </a:r>
            <a:r>
              <a:rPr lang="en-US" sz="2800" i="1" dirty="0"/>
              <a:t>hens.</a:t>
            </a:r>
            <a:endParaRPr lang="en-US" sz="2800" dirty="0"/>
          </a:p>
          <a:p>
            <a:pPr algn="l"/>
            <a:r>
              <a:rPr lang="en-US" sz="2800" i="1" dirty="0"/>
              <a:t> </a:t>
            </a:r>
            <a:endParaRPr lang="en-US" sz="2800" dirty="0"/>
          </a:p>
          <a:p>
            <a:pPr algn="l"/>
            <a:endParaRPr lang="ar-EG" sz="2800" b="1" u="sng" dirty="0"/>
          </a:p>
        </p:txBody>
      </p:sp>
    </p:spTree>
    <p:extLst>
      <p:ext uri="{BB962C8B-B14F-4D97-AF65-F5344CB8AC3E}">
        <p14:creationId xmlns:p14="http://schemas.microsoft.com/office/powerpoint/2010/main" val="1444360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l"/>
            <a:r>
              <a:rPr lang="en-US" sz="2800" dirty="0" smtClean="0"/>
              <a:t>-The variants (different pronunciations) </a:t>
            </a:r>
            <a:r>
              <a:rPr lang="en-US" sz="2800" dirty="0"/>
              <a:t>in the pronunciation of the plural </a:t>
            </a:r>
            <a:r>
              <a:rPr lang="en-US" sz="2800" dirty="0" smtClean="0"/>
              <a:t>morpheme ‘</a:t>
            </a:r>
            <a:r>
              <a:rPr lang="en-US" sz="2600" b="1" i="1" dirty="0">
                <a:solidFill>
                  <a:prstClr val="black"/>
                </a:solidFill>
              </a:rPr>
              <a:t>-S</a:t>
            </a:r>
            <a:r>
              <a:rPr lang="en-US" sz="2800" dirty="0" smtClean="0"/>
              <a:t>’ are </a:t>
            </a:r>
            <a:r>
              <a:rPr lang="en-US" sz="2800" b="1" dirty="0"/>
              <a:t>phonologically conditioned </a:t>
            </a:r>
            <a:r>
              <a:rPr lang="en-US" sz="2800" dirty="0" smtClean="0"/>
              <a:t>allomorphs. </a:t>
            </a:r>
          </a:p>
          <a:p>
            <a:pPr marL="0" indent="0" algn="l"/>
            <a:endParaRPr lang="en-US" sz="2800" dirty="0" smtClean="0"/>
          </a:p>
          <a:p>
            <a:pPr marL="0" indent="0" algn="l"/>
            <a:r>
              <a:rPr lang="en-US" sz="2800" dirty="0" smtClean="0"/>
              <a:t>- This is because </a:t>
            </a:r>
            <a:r>
              <a:rPr lang="en-US" sz="2800" dirty="0"/>
              <a:t>the </a:t>
            </a:r>
            <a:r>
              <a:rPr lang="en-US" sz="2800" dirty="0" smtClean="0"/>
              <a:t>pronunciation of the plural morpheme ‘</a:t>
            </a:r>
            <a:r>
              <a:rPr lang="en-US" sz="2600" b="1" i="1" dirty="0">
                <a:solidFill>
                  <a:prstClr val="black"/>
                </a:solidFill>
              </a:rPr>
              <a:t>-S</a:t>
            </a:r>
            <a:r>
              <a:rPr lang="en-US" sz="2800" dirty="0" smtClean="0"/>
              <a:t>’ (as [s], [</a:t>
            </a:r>
            <a:r>
              <a:rPr lang="en-US" sz="2800" dirty="0" err="1" smtClean="0"/>
              <a:t>iz</a:t>
            </a:r>
            <a:r>
              <a:rPr lang="en-US" sz="2800" dirty="0" smtClean="0"/>
              <a:t>], or [z]) depends </a:t>
            </a:r>
            <a:r>
              <a:rPr lang="en-US" sz="2800" dirty="0"/>
              <a:t>only on the phonological characteristics of the </a:t>
            </a:r>
            <a:r>
              <a:rPr lang="en-US" sz="2800" dirty="0" smtClean="0"/>
              <a:t>element (sound) </a:t>
            </a:r>
            <a:r>
              <a:rPr lang="en-US" sz="2800" dirty="0"/>
              <a:t>to which it attaches. </a:t>
            </a:r>
            <a:endParaRPr lang="en-US" sz="2800" dirty="0" smtClean="0"/>
          </a:p>
          <a:p>
            <a:pPr marL="0" indent="0" algn="l"/>
            <a:endParaRPr lang="en-US" sz="2800" dirty="0" smtClean="0"/>
          </a:p>
          <a:p>
            <a:pPr marL="0" indent="0" algn="l"/>
            <a:r>
              <a:rPr lang="en-US" sz="2800" dirty="0" smtClean="0"/>
              <a:t>- For </a:t>
            </a:r>
            <a:r>
              <a:rPr lang="en-US" sz="2800" dirty="0"/>
              <a:t>example, w</a:t>
            </a:r>
            <a:r>
              <a:rPr lang="en-US" sz="2800" dirty="0" smtClean="0"/>
              <a:t>hen it attaches to [g] sound, it is pronounced as [z]:   as in </a:t>
            </a:r>
            <a:r>
              <a:rPr lang="en-US" sz="2800" i="1" dirty="0" smtClean="0"/>
              <a:t>dog-s</a:t>
            </a:r>
            <a:endParaRPr lang="en-US" sz="2800" i="1" dirty="0"/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28547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800" b="1" u="sng" dirty="0"/>
              <a:t>2. Lexically Conditioned </a:t>
            </a:r>
            <a:r>
              <a:rPr lang="en-US" sz="2800" b="1" u="sng" dirty="0" err="1" smtClean="0"/>
              <a:t>Allomorphy</a:t>
            </a:r>
            <a:endParaRPr lang="en-US" sz="2800" b="1" u="sng" dirty="0" smtClean="0"/>
          </a:p>
          <a:p>
            <a:pPr algn="l"/>
            <a:endParaRPr lang="en-US" sz="2800" u="sng" dirty="0"/>
          </a:p>
          <a:p>
            <a:pPr marL="0" indent="0" algn="l"/>
            <a:r>
              <a:rPr lang="en-US" sz="2800" dirty="0" smtClean="0"/>
              <a:t>Consider the following plural words:</a:t>
            </a:r>
          </a:p>
          <a:p>
            <a:pPr marL="0" indent="0" algn="l"/>
            <a:endParaRPr lang="en-US" sz="2800" dirty="0" smtClean="0"/>
          </a:p>
          <a:p>
            <a:pPr algn="l"/>
            <a:r>
              <a:rPr lang="en-US" sz="2800" dirty="0"/>
              <a:t>	</a:t>
            </a:r>
            <a:r>
              <a:rPr lang="en-US" sz="2800" dirty="0" smtClean="0"/>
              <a:t>	(A) </a:t>
            </a:r>
            <a:r>
              <a:rPr lang="en-US" sz="2800" i="1" dirty="0" smtClean="0"/>
              <a:t>cats, dogs, pens, letters, rooms</a:t>
            </a:r>
          </a:p>
          <a:p>
            <a:pPr algn="l"/>
            <a:endParaRPr lang="en-US" sz="2800" i="1" dirty="0" smtClean="0"/>
          </a:p>
          <a:p>
            <a:pPr algn="l"/>
            <a:r>
              <a:rPr lang="en-US" sz="2800" dirty="0"/>
              <a:t>	</a:t>
            </a:r>
            <a:r>
              <a:rPr lang="en-US" sz="2800" dirty="0" smtClean="0"/>
              <a:t>	(B) </a:t>
            </a:r>
            <a:r>
              <a:rPr lang="en-US" sz="2800" i="1" dirty="0" smtClean="0"/>
              <a:t>sheep</a:t>
            </a:r>
            <a:r>
              <a:rPr lang="en-US" sz="2800" dirty="0" smtClean="0"/>
              <a:t> (plural of: </a:t>
            </a:r>
            <a:r>
              <a:rPr lang="en-US" sz="2800" i="1" dirty="0" smtClean="0"/>
              <a:t>sheep</a:t>
            </a:r>
            <a:r>
              <a:rPr lang="en-US" sz="2800" dirty="0" smtClean="0"/>
              <a:t>), </a:t>
            </a:r>
            <a:r>
              <a:rPr lang="en-US" sz="2800" i="1" dirty="0" smtClean="0"/>
              <a:t>oxen</a:t>
            </a:r>
            <a:r>
              <a:rPr lang="en-US" sz="2800" dirty="0" smtClean="0"/>
              <a:t> (plural of: </a:t>
            </a:r>
            <a:r>
              <a:rPr lang="en-US" sz="2800" i="1" dirty="0" smtClean="0"/>
              <a:t>ox</a:t>
            </a:r>
            <a:r>
              <a:rPr lang="en-US" sz="2800" dirty="0" smtClean="0"/>
              <a:t>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42321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 algn="l">
              <a:buFontTx/>
              <a:buChar char="-"/>
            </a:pPr>
            <a:r>
              <a:rPr lang="en-US" sz="2800" dirty="0">
                <a:solidFill>
                  <a:prstClr val="black"/>
                </a:solidFill>
              </a:rPr>
              <a:t>The plural in </a:t>
            </a:r>
            <a:r>
              <a:rPr lang="en-US" sz="2800" b="1" i="1" dirty="0">
                <a:solidFill>
                  <a:prstClr val="black"/>
                </a:solidFill>
              </a:rPr>
              <a:t>sheep</a:t>
            </a:r>
            <a:r>
              <a:rPr lang="en-US" sz="2800" i="1" dirty="0">
                <a:solidFill>
                  <a:prstClr val="black"/>
                </a:solidFill>
              </a:rPr>
              <a:t> </a:t>
            </a:r>
            <a:r>
              <a:rPr lang="en-US" sz="2800" dirty="0">
                <a:solidFill>
                  <a:prstClr val="black"/>
                </a:solidFill>
              </a:rPr>
              <a:t>and </a:t>
            </a:r>
            <a:r>
              <a:rPr lang="en-US" sz="2800" b="1" i="1" dirty="0">
                <a:solidFill>
                  <a:prstClr val="black"/>
                </a:solidFill>
              </a:rPr>
              <a:t>oxen</a:t>
            </a:r>
            <a:r>
              <a:rPr lang="en-US" sz="2800" i="1" dirty="0">
                <a:solidFill>
                  <a:prstClr val="black"/>
                </a:solidFill>
              </a:rPr>
              <a:t> </a:t>
            </a:r>
            <a:r>
              <a:rPr lang="en-US" sz="2800" dirty="0">
                <a:solidFill>
                  <a:prstClr val="black"/>
                </a:solidFill>
              </a:rPr>
              <a:t>is </a:t>
            </a:r>
            <a:r>
              <a:rPr lang="en-US" sz="2800" b="1" dirty="0">
                <a:solidFill>
                  <a:prstClr val="black"/>
                </a:solidFill>
              </a:rPr>
              <a:t>lexically conditioned</a:t>
            </a:r>
            <a:r>
              <a:rPr lang="en-US" sz="2800" b="1" dirty="0" smtClean="0">
                <a:solidFill>
                  <a:prstClr val="black"/>
                </a:solidFill>
              </a:rPr>
              <a:t>.</a:t>
            </a:r>
          </a:p>
          <a:p>
            <a:pPr marL="0" lvl="0" indent="0" algn="l"/>
            <a:endParaRPr lang="en-US" sz="2800" dirty="0">
              <a:solidFill>
                <a:prstClr val="black"/>
              </a:solidFill>
            </a:endParaRPr>
          </a:p>
          <a:p>
            <a:pPr marL="457200" lvl="0" indent="-457200" algn="l">
              <a:buFontTx/>
              <a:buChar char="-"/>
            </a:pPr>
            <a:r>
              <a:rPr lang="en-US" sz="2800" dirty="0">
                <a:solidFill>
                  <a:prstClr val="black"/>
                </a:solidFill>
              </a:rPr>
              <a:t> This is because it is determined by the individual words and cannot be predicted from other principles</a:t>
            </a:r>
            <a:r>
              <a:rPr lang="en-US" sz="2800" dirty="0" smtClean="0">
                <a:solidFill>
                  <a:prstClr val="black"/>
                </a:solidFill>
              </a:rPr>
              <a:t>.</a:t>
            </a:r>
          </a:p>
          <a:p>
            <a:pPr marL="0" lvl="0" indent="0" algn="l"/>
            <a:endParaRPr lang="en-US" sz="2800" dirty="0">
              <a:solidFill>
                <a:prstClr val="black"/>
              </a:solidFill>
            </a:endParaRPr>
          </a:p>
          <a:p>
            <a:pPr marL="457200" lvl="0" indent="-457200" algn="l">
              <a:buFontTx/>
              <a:buChar char="-"/>
            </a:pPr>
            <a:r>
              <a:rPr lang="en-US" sz="2800" dirty="0">
                <a:solidFill>
                  <a:prstClr val="black"/>
                </a:solidFill>
              </a:rPr>
              <a:t>That is, forming plural in this way (as in </a:t>
            </a:r>
            <a:r>
              <a:rPr lang="en-US" sz="2800" i="1" dirty="0">
                <a:solidFill>
                  <a:prstClr val="black"/>
                </a:solidFill>
              </a:rPr>
              <a:t>sheep</a:t>
            </a:r>
            <a:r>
              <a:rPr lang="en-US" sz="2800" dirty="0">
                <a:solidFill>
                  <a:prstClr val="black"/>
                </a:solidFill>
              </a:rPr>
              <a:t> and </a:t>
            </a:r>
            <a:r>
              <a:rPr lang="en-US" sz="2800" i="1" dirty="0">
                <a:solidFill>
                  <a:prstClr val="black"/>
                </a:solidFill>
              </a:rPr>
              <a:t>oxen)</a:t>
            </a:r>
            <a:r>
              <a:rPr lang="en-US" sz="2800" dirty="0">
                <a:solidFill>
                  <a:prstClr val="black"/>
                </a:solidFill>
              </a:rPr>
              <a:t> applies only to a small number of words.</a:t>
            </a:r>
            <a:endParaRPr lang="ar-EG" sz="2800" dirty="0">
              <a:solidFill>
                <a:prstClr val="black"/>
              </a:solidFill>
            </a:endParaRP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573521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lvl="0" indent="-457200" algn="l">
              <a:buFontTx/>
              <a:buChar char="-"/>
            </a:pPr>
            <a:r>
              <a:rPr lang="en-US" sz="2800" dirty="0" smtClean="0">
                <a:solidFill>
                  <a:prstClr val="black"/>
                </a:solidFill>
              </a:rPr>
              <a:t>In other words, the plural of the group of words in example (B) cannot be predicted from the normal way of forming plural in English (i.e. by adding ‘</a:t>
            </a:r>
            <a:r>
              <a:rPr lang="en-US" sz="2800" b="1" i="1" dirty="0" smtClean="0">
                <a:solidFill>
                  <a:prstClr val="black"/>
                </a:solidFill>
              </a:rPr>
              <a:t>-s</a:t>
            </a:r>
            <a:r>
              <a:rPr lang="en-US" sz="2800" dirty="0" smtClean="0">
                <a:solidFill>
                  <a:prstClr val="black"/>
                </a:solidFill>
              </a:rPr>
              <a:t>’) </a:t>
            </a:r>
            <a:r>
              <a:rPr lang="en-US" sz="2800" dirty="0">
                <a:solidFill>
                  <a:prstClr val="black"/>
                </a:solidFill>
              </a:rPr>
              <a:t>as in the group of words in example (A) </a:t>
            </a:r>
            <a:endParaRPr lang="en-US" sz="2800" dirty="0" smtClean="0">
              <a:solidFill>
                <a:prstClr val="black"/>
              </a:solidFill>
            </a:endParaRPr>
          </a:p>
          <a:p>
            <a:pPr marL="0" lvl="0" indent="0" algn="l"/>
            <a:endParaRPr lang="en-US" sz="2800" dirty="0">
              <a:solidFill>
                <a:prstClr val="black"/>
              </a:solidFill>
            </a:endParaRPr>
          </a:p>
          <a:p>
            <a:pPr marL="457200" lvl="0" indent="-457200" algn="l">
              <a:buFontTx/>
              <a:buChar char="-"/>
            </a:pPr>
            <a:r>
              <a:rPr lang="en-US" sz="2800" dirty="0" smtClean="0">
                <a:solidFill>
                  <a:prstClr val="black"/>
                </a:solidFill>
              </a:rPr>
              <a:t>Adding </a:t>
            </a:r>
            <a:r>
              <a:rPr lang="en-US" sz="2800" dirty="0">
                <a:solidFill>
                  <a:prstClr val="black"/>
                </a:solidFill>
              </a:rPr>
              <a:t>‘</a:t>
            </a:r>
            <a:r>
              <a:rPr lang="en-US" sz="2800" b="1" i="1" dirty="0">
                <a:solidFill>
                  <a:prstClr val="black"/>
                </a:solidFill>
              </a:rPr>
              <a:t>-s</a:t>
            </a:r>
            <a:r>
              <a:rPr lang="en-US" sz="2800" dirty="0">
                <a:solidFill>
                  <a:prstClr val="black"/>
                </a:solidFill>
              </a:rPr>
              <a:t>’ </a:t>
            </a:r>
            <a:r>
              <a:rPr lang="en-US" sz="2800" dirty="0" smtClean="0">
                <a:solidFill>
                  <a:prstClr val="black"/>
                </a:solidFill>
              </a:rPr>
              <a:t>to ‘</a:t>
            </a:r>
            <a:r>
              <a:rPr lang="en-US" sz="2800" i="1" dirty="0" smtClean="0">
                <a:solidFill>
                  <a:prstClr val="black"/>
                </a:solidFill>
              </a:rPr>
              <a:t>sheep’</a:t>
            </a:r>
            <a:r>
              <a:rPr lang="en-US" sz="2800" dirty="0" smtClean="0">
                <a:solidFill>
                  <a:prstClr val="black"/>
                </a:solidFill>
              </a:rPr>
              <a:t> and ‘</a:t>
            </a:r>
            <a:r>
              <a:rPr lang="en-US" sz="2800" i="1" dirty="0" smtClean="0">
                <a:solidFill>
                  <a:prstClr val="black"/>
                </a:solidFill>
              </a:rPr>
              <a:t>ox’</a:t>
            </a:r>
            <a:r>
              <a:rPr lang="en-US" sz="2800" dirty="0" smtClean="0">
                <a:solidFill>
                  <a:prstClr val="black"/>
                </a:solidFill>
              </a:rPr>
              <a:t> will result in incorrect plural forms:       *</a:t>
            </a:r>
            <a:r>
              <a:rPr lang="en-US" sz="2800" dirty="0" err="1" smtClean="0">
                <a:solidFill>
                  <a:prstClr val="black"/>
                </a:solidFill>
              </a:rPr>
              <a:t>sheeps</a:t>
            </a:r>
            <a:r>
              <a:rPr lang="en-US" sz="2800" dirty="0" smtClean="0">
                <a:solidFill>
                  <a:prstClr val="black"/>
                </a:solidFill>
              </a:rPr>
              <a:t>, *</a:t>
            </a:r>
            <a:r>
              <a:rPr lang="en-US" sz="2800" dirty="0" err="1" smtClean="0">
                <a:solidFill>
                  <a:prstClr val="black"/>
                </a:solidFill>
              </a:rPr>
              <a:t>oxes</a:t>
            </a:r>
            <a:endParaRPr lang="en-US" sz="2800" dirty="0" smtClean="0">
              <a:solidFill>
                <a:prstClr val="black"/>
              </a:solidFill>
            </a:endParaRPr>
          </a:p>
          <a:p>
            <a:pPr marL="457200" lvl="0" indent="-457200" algn="l">
              <a:buFontTx/>
              <a:buChar char="-"/>
            </a:pPr>
            <a:endParaRPr lang="en-US" sz="2800" dirty="0" smtClean="0">
              <a:solidFill>
                <a:prstClr val="black"/>
              </a:solidFill>
            </a:endParaRPr>
          </a:p>
          <a:p>
            <a:pPr marL="457200" lvl="0" indent="-457200" algn="l">
              <a:buFontTx/>
              <a:buChar char="-"/>
            </a:pPr>
            <a:r>
              <a:rPr lang="en-US" sz="2800" dirty="0" smtClean="0">
                <a:solidFill>
                  <a:prstClr val="black"/>
                </a:solidFill>
              </a:rPr>
              <a:t>Likewise, adding ‘</a:t>
            </a:r>
            <a:r>
              <a:rPr lang="en-US" sz="2800" b="1" i="1" dirty="0" smtClean="0">
                <a:solidFill>
                  <a:prstClr val="black"/>
                </a:solidFill>
              </a:rPr>
              <a:t>-en</a:t>
            </a:r>
            <a:r>
              <a:rPr lang="en-US" sz="2800" dirty="0" smtClean="0">
                <a:solidFill>
                  <a:prstClr val="black"/>
                </a:solidFill>
              </a:rPr>
              <a:t>’ to ‘cat’, ‘dog’, ‘fox’ will </a:t>
            </a:r>
            <a:r>
              <a:rPr lang="en-US" sz="2800" dirty="0">
                <a:solidFill>
                  <a:prstClr val="black"/>
                </a:solidFill>
              </a:rPr>
              <a:t>result in incorrect plural forms</a:t>
            </a:r>
            <a:r>
              <a:rPr lang="en-US" sz="2800" dirty="0" smtClean="0">
                <a:solidFill>
                  <a:prstClr val="black"/>
                </a:solidFill>
              </a:rPr>
              <a:t>:   </a:t>
            </a:r>
            <a:r>
              <a:rPr lang="en-US" sz="2800" i="1" dirty="0" smtClean="0">
                <a:solidFill>
                  <a:prstClr val="black"/>
                </a:solidFill>
              </a:rPr>
              <a:t>*</a:t>
            </a:r>
            <a:r>
              <a:rPr lang="en-US" sz="2800" i="1" dirty="0" err="1" smtClean="0">
                <a:solidFill>
                  <a:prstClr val="black"/>
                </a:solidFill>
              </a:rPr>
              <a:t>caten</a:t>
            </a:r>
            <a:r>
              <a:rPr lang="en-US" sz="2800" i="1" dirty="0" smtClean="0">
                <a:solidFill>
                  <a:prstClr val="black"/>
                </a:solidFill>
              </a:rPr>
              <a:t>, *</a:t>
            </a:r>
            <a:r>
              <a:rPr lang="en-US" sz="2800" i="1" dirty="0" err="1" smtClean="0">
                <a:solidFill>
                  <a:prstClr val="black"/>
                </a:solidFill>
              </a:rPr>
              <a:t>dogen</a:t>
            </a:r>
            <a:r>
              <a:rPr lang="en-US" sz="2800" i="1" dirty="0" smtClean="0">
                <a:solidFill>
                  <a:prstClr val="black"/>
                </a:solidFill>
              </a:rPr>
              <a:t>, *</a:t>
            </a:r>
            <a:r>
              <a:rPr lang="en-US" sz="2800" i="1" dirty="0" err="1" smtClean="0">
                <a:solidFill>
                  <a:prstClr val="black"/>
                </a:solidFill>
              </a:rPr>
              <a:t>foxen</a:t>
            </a:r>
            <a:r>
              <a:rPr lang="en-US" sz="2800" i="1" dirty="0">
                <a:solidFill>
                  <a:prstClr val="black"/>
                </a:solidFill>
              </a:rPr>
              <a:t>). </a:t>
            </a:r>
            <a:endParaRPr lang="en-US" sz="2800" dirty="0">
              <a:solidFill>
                <a:prstClr val="black"/>
              </a:solidFill>
            </a:endParaRP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2968243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800" b="1" u="sng" dirty="0"/>
              <a:t>3. Morphologically Conditioned </a:t>
            </a:r>
            <a:r>
              <a:rPr lang="en-US" sz="2800" b="1" u="sng" dirty="0" err="1"/>
              <a:t>Allomorphy</a:t>
            </a:r>
            <a:endParaRPr lang="en-US" sz="2800" u="sng" dirty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Here</a:t>
            </a:r>
            <a:r>
              <a:rPr lang="en-US" sz="2800" dirty="0"/>
              <a:t>, the choice of the allomorphs </a:t>
            </a:r>
            <a:r>
              <a:rPr lang="en-US" sz="2800" b="1" i="1" dirty="0"/>
              <a:t>-</a:t>
            </a:r>
            <a:r>
              <a:rPr lang="en-US" sz="2800" b="1" i="1" dirty="0" err="1"/>
              <a:t>ceive</a:t>
            </a:r>
            <a:r>
              <a:rPr lang="en-US" sz="2800" b="1" i="1" dirty="0"/>
              <a:t>- </a:t>
            </a:r>
            <a:r>
              <a:rPr lang="en-US" sz="2800" b="1" dirty="0"/>
              <a:t>or </a:t>
            </a:r>
            <a:r>
              <a:rPr lang="en-US" sz="2800" b="1" i="1" dirty="0"/>
              <a:t>-</a:t>
            </a:r>
            <a:r>
              <a:rPr lang="en-US" sz="2800" b="1" i="1" dirty="0" err="1"/>
              <a:t>cept</a:t>
            </a:r>
            <a:r>
              <a:rPr lang="en-US" sz="2800" b="1" i="1" dirty="0"/>
              <a:t>-</a:t>
            </a:r>
            <a:r>
              <a:rPr lang="en-US" sz="2800" i="1" dirty="0"/>
              <a:t> </a:t>
            </a:r>
            <a:r>
              <a:rPr lang="en-US" sz="2800" dirty="0"/>
              <a:t>is systematically determined by the morphemes added to them. </a:t>
            </a:r>
            <a:endParaRPr lang="en-US" sz="2800" dirty="0" smtClean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Consider the following examples:</a:t>
            </a:r>
          </a:p>
          <a:p>
            <a:pPr marL="0" indent="0" algn="l"/>
            <a:endParaRPr lang="en-US" sz="2800" dirty="0"/>
          </a:p>
          <a:p>
            <a:pPr algn="l"/>
            <a:r>
              <a:rPr lang="en-US" sz="2800" dirty="0" smtClean="0"/>
              <a:t>(A) </a:t>
            </a:r>
            <a:r>
              <a:rPr lang="en-US" sz="2800" i="1" dirty="0" smtClean="0"/>
              <a:t>receiv</a:t>
            </a:r>
            <a:r>
              <a:rPr lang="en-US" sz="2800" i="1" u="sng" dirty="0" smtClean="0"/>
              <a:t>er</a:t>
            </a:r>
            <a:r>
              <a:rPr lang="en-US" sz="2800" i="1" dirty="0"/>
              <a:t>, receiv</a:t>
            </a:r>
            <a:r>
              <a:rPr lang="en-US" sz="2800" i="1" u="sng" dirty="0"/>
              <a:t>able</a:t>
            </a:r>
            <a:r>
              <a:rPr lang="en-US" sz="2800" i="1" dirty="0"/>
              <a:t>; deceiv</a:t>
            </a:r>
            <a:r>
              <a:rPr lang="en-US" sz="2800" i="1" u="sng" dirty="0"/>
              <a:t>er</a:t>
            </a:r>
            <a:r>
              <a:rPr lang="en-US" sz="2800" i="1" dirty="0"/>
              <a:t>, deceiv</a:t>
            </a:r>
            <a:r>
              <a:rPr lang="en-US" sz="2800" i="1" u="sng" dirty="0"/>
              <a:t>able</a:t>
            </a:r>
            <a:r>
              <a:rPr lang="en-US" sz="2800" i="1" dirty="0"/>
              <a:t>; </a:t>
            </a:r>
            <a:r>
              <a:rPr lang="en-US" sz="2800" i="1" dirty="0" smtClean="0"/>
              <a:t>conceiv</a:t>
            </a:r>
            <a:r>
              <a:rPr lang="en-US" sz="2800" i="1" u="sng" dirty="0" smtClean="0"/>
              <a:t>able</a:t>
            </a:r>
            <a:endParaRPr lang="en-US" sz="2800" u="sng" dirty="0"/>
          </a:p>
          <a:p>
            <a:pPr algn="l"/>
            <a:r>
              <a:rPr lang="en-US" sz="2800" dirty="0" smtClean="0"/>
              <a:t>(B) </a:t>
            </a:r>
            <a:r>
              <a:rPr lang="en-US" sz="2800" i="1" dirty="0"/>
              <a:t>recept</a:t>
            </a:r>
            <a:r>
              <a:rPr lang="en-US" sz="2800" i="1" u="sng" dirty="0"/>
              <a:t>ion</a:t>
            </a:r>
            <a:r>
              <a:rPr lang="en-US" sz="2800" i="1" dirty="0"/>
              <a:t>, recept</a:t>
            </a:r>
            <a:r>
              <a:rPr lang="en-US" sz="2800" i="1" u="sng" dirty="0"/>
              <a:t>ive</a:t>
            </a:r>
            <a:r>
              <a:rPr lang="en-US" sz="2800" i="1" dirty="0"/>
              <a:t>; decept</a:t>
            </a:r>
            <a:r>
              <a:rPr lang="en-US" sz="2800" i="1" u="sng" dirty="0"/>
              <a:t>ion</a:t>
            </a:r>
            <a:r>
              <a:rPr lang="en-US" sz="2800" i="1" dirty="0"/>
              <a:t>; </a:t>
            </a:r>
            <a:r>
              <a:rPr lang="en-US" sz="2800" i="1" dirty="0" smtClean="0"/>
              <a:t>concept</a:t>
            </a:r>
            <a:r>
              <a:rPr lang="en-US" sz="2800" i="1" u="sng" dirty="0" smtClean="0"/>
              <a:t>ion</a:t>
            </a:r>
            <a:r>
              <a:rPr lang="en-US" sz="2800" i="1" dirty="0"/>
              <a:t>, </a:t>
            </a:r>
            <a:r>
              <a:rPr lang="en-US" sz="2800" i="1" dirty="0" smtClean="0"/>
              <a:t>concept</a:t>
            </a:r>
            <a:r>
              <a:rPr lang="en-US" sz="2800" i="1" u="sng" dirty="0" smtClean="0"/>
              <a:t>ual</a:t>
            </a:r>
            <a:endParaRPr lang="en-US" sz="2800" u="sng" dirty="0"/>
          </a:p>
        </p:txBody>
      </p:sp>
    </p:spTree>
    <p:extLst>
      <p:ext uri="{BB962C8B-B14F-4D97-AF65-F5344CB8AC3E}">
        <p14:creationId xmlns:p14="http://schemas.microsoft.com/office/powerpoint/2010/main" val="3607704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 algn="l">
              <a:buFontTx/>
              <a:buChar char="-"/>
            </a:pPr>
            <a:r>
              <a:rPr lang="en-US" sz="2800" dirty="0" smtClean="0">
                <a:solidFill>
                  <a:prstClr val="black"/>
                </a:solidFill>
              </a:rPr>
              <a:t>In </a:t>
            </a:r>
            <a:r>
              <a:rPr lang="en-US" sz="2800" dirty="0">
                <a:solidFill>
                  <a:prstClr val="black"/>
                </a:solidFill>
              </a:rPr>
              <a:t>(A), the allomorph </a:t>
            </a:r>
            <a:r>
              <a:rPr lang="en-US" sz="2800" b="1" i="1" dirty="0">
                <a:solidFill>
                  <a:prstClr val="black"/>
                </a:solidFill>
              </a:rPr>
              <a:t>-</a:t>
            </a:r>
            <a:r>
              <a:rPr lang="en-US" sz="2800" b="1" i="1" dirty="0" err="1">
                <a:solidFill>
                  <a:prstClr val="black"/>
                </a:solidFill>
              </a:rPr>
              <a:t>ceive</a:t>
            </a:r>
            <a:r>
              <a:rPr lang="en-US" sz="2800" b="1" i="1" dirty="0">
                <a:solidFill>
                  <a:prstClr val="black"/>
                </a:solidFill>
              </a:rPr>
              <a:t>- </a:t>
            </a:r>
            <a:r>
              <a:rPr lang="en-US" sz="2800" dirty="0">
                <a:solidFill>
                  <a:prstClr val="black"/>
                </a:solidFill>
              </a:rPr>
              <a:t>is used </a:t>
            </a:r>
            <a:r>
              <a:rPr lang="en-US" sz="2800" dirty="0" smtClean="0">
                <a:solidFill>
                  <a:prstClr val="black"/>
                </a:solidFill>
              </a:rPr>
              <a:t>because </a:t>
            </a:r>
            <a:r>
              <a:rPr lang="en-US" sz="2800" dirty="0">
                <a:solidFill>
                  <a:prstClr val="black"/>
                </a:solidFill>
              </a:rPr>
              <a:t>the morpheme added to it is: </a:t>
            </a:r>
            <a:r>
              <a:rPr lang="en-US" sz="2800" b="1" i="1" dirty="0">
                <a:solidFill>
                  <a:prstClr val="black"/>
                </a:solidFill>
              </a:rPr>
              <a:t>-</a:t>
            </a:r>
            <a:r>
              <a:rPr lang="en-US" sz="2800" b="1" i="1" dirty="0" err="1">
                <a:solidFill>
                  <a:prstClr val="black"/>
                </a:solidFill>
              </a:rPr>
              <a:t>er</a:t>
            </a:r>
            <a:r>
              <a:rPr lang="en-US" sz="2800" b="1" i="1" dirty="0">
                <a:solidFill>
                  <a:prstClr val="black"/>
                </a:solidFill>
              </a:rPr>
              <a:t> </a:t>
            </a:r>
            <a:r>
              <a:rPr lang="en-US" sz="2800" dirty="0">
                <a:solidFill>
                  <a:prstClr val="black"/>
                </a:solidFill>
              </a:rPr>
              <a:t>and </a:t>
            </a:r>
            <a:r>
              <a:rPr lang="en-US" sz="2800" b="1" i="1" dirty="0">
                <a:solidFill>
                  <a:prstClr val="black"/>
                </a:solidFill>
              </a:rPr>
              <a:t>-</a:t>
            </a:r>
            <a:r>
              <a:rPr lang="en-US" sz="2800" b="1" i="1" dirty="0" smtClean="0">
                <a:solidFill>
                  <a:prstClr val="black"/>
                </a:solidFill>
              </a:rPr>
              <a:t>able.</a:t>
            </a:r>
          </a:p>
          <a:p>
            <a:pPr marL="0" lvl="0" indent="0" algn="l"/>
            <a:endParaRPr lang="en-US" sz="2800" b="1" i="1" dirty="0" smtClean="0">
              <a:solidFill>
                <a:prstClr val="black"/>
              </a:solidFill>
            </a:endParaRPr>
          </a:p>
          <a:p>
            <a:pPr marL="457200" lvl="0" indent="-457200" algn="l">
              <a:buFontTx/>
              <a:buChar char="-"/>
            </a:pPr>
            <a:r>
              <a:rPr lang="en-US" sz="2800" dirty="0" smtClean="0">
                <a:solidFill>
                  <a:prstClr val="black"/>
                </a:solidFill>
              </a:rPr>
              <a:t>In (B) , the</a:t>
            </a:r>
            <a:r>
              <a:rPr lang="en-US" sz="2800" dirty="0">
                <a:solidFill>
                  <a:prstClr val="black"/>
                </a:solidFill>
              </a:rPr>
              <a:t> allomorph </a:t>
            </a:r>
            <a:r>
              <a:rPr lang="en-US" sz="2800" b="1" i="1" dirty="0">
                <a:solidFill>
                  <a:prstClr val="black"/>
                </a:solidFill>
              </a:rPr>
              <a:t>-</a:t>
            </a:r>
            <a:r>
              <a:rPr lang="en-US" sz="2800" b="1" i="1" dirty="0" err="1" smtClean="0">
                <a:solidFill>
                  <a:prstClr val="black"/>
                </a:solidFill>
              </a:rPr>
              <a:t>cept</a:t>
            </a:r>
            <a:r>
              <a:rPr lang="en-US" sz="2800" b="1" i="1" dirty="0" smtClean="0">
                <a:solidFill>
                  <a:prstClr val="black"/>
                </a:solidFill>
              </a:rPr>
              <a:t>- </a:t>
            </a:r>
            <a:r>
              <a:rPr lang="en-US" sz="2800" dirty="0">
                <a:solidFill>
                  <a:prstClr val="black"/>
                </a:solidFill>
              </a:rPr>
              <a:t>is used </a:t>
            </a:r>
            <a:r>
              <a:rPr lang="en-US" sz="2800" dirty="0" smtClean="0">
                <a:solidFill>
                  <a:prstClr val="black"/>
                </a:solidFill>
              </a:rPr>
              <a:t>because </a:t>
            </a:r>
            <a:r>
              <a:rPr lang="en-US" sz="2800" dirty="0">
                <a:solidFill>
                  <a:prstClr val="black"/>
                </a:solidFill>
              </a:rPr>
              <a:t>the morpheme added to it is</a:t>
            </a:r>
            <a:r>
              <a:rPr lang="en-US" sz="2800" dirty="0" smtClean="0">
                <a:solidFill>
                  <a:prstClr val="black"/>
                </a:solidFill>
              </a:rPr>
              <a:t>: </a:t>
            </a:r>
            <a:r>
              <a:rPr lang="en-US" sz="2800" b="1" i="1" dirty="0" smtClean="0">
                <a:solidFill>
                  <a:prstClr val="black"/>
                </a:solidFill>
              </a:rPr>
              <a:t>-ion</a:t>
            </a:r>
            <a:r>
              <a:rPr lang="en-US" sz="2800" dirty="0" smtClean="0">
                <a:solidFill>
                  <a:prstClr val="black"/>
                </a:solidFill>
              </a:rPr>
              <a:t>, </a:t>
            </a:r>
            <a:r>
              <a:rPr lang="en-US" sz="2800" b="1" i="1" dirty="0" smtClean="0">
                <a:solidFill>
                  <a:prstClr val="black"/>
                </a:solidFill>
              </a:rPr>
              <a:t>-</a:t>
            </a:r>
            <a:r>
              <a:rPr lang="en-US" sz="2800" b="1" i="1" dirty="0" err="1" smtClean="0">
                <a:solidFill>
                  <a:prstClr val="black"/>
                </a:solidFill>
              </a:rPr>
              <a:t>ive</a:t>
            </a:r>
            <a:r>
              <a:rPr lang="en-US" sz="2800" dirty="0" smtClean="0">
                <a:solidFill>
                  <a:prstClr val="black"/>
                </a:solidFill>
              </a:rPr>
              <a:t>, and </a:t>
            </a:r>
            <a:r>
              <a:rPr lang="en-US" sz="2800" b="1" i="1" dirty="0">
                <a:solidFill>
                  <a:prstClr val="black"/>
                </a:solidFill>
              </a:rPr>
              <a:t>-</a:t>
            </a:r>
            <a:r>
              <a:rPr lang="en-US" sz="2800" b="1" i="1" dirty="0" err="1" smtClean="0">
                <a:solidFill>
                  <a:prstClr val="black"/>
                </a:solidFill>
              </a:rPr>
              <a:t>ual</a:t>
            </a:r>
            <a:r>
              <a:rPr lang="en-US" sz="2800" dirty="0" smtClean="0">
                <a:solidFill>
                  <a:prstClr val="black"/>
                </a:solidFill>
              </a:rPr>
              <a:t>.</a:t>
            </a:r>
            <a:endParaRPr lang="ar-EG" sz="2800" dirty="0">
              <a:solidFill>
                <a:prstClr val="black"/>
              </a:solidFill>
            </a:endParaRP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3592881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800" b="1" u="sng" dirty="0"/>
              <a:t>4. </a:t>
            </a:r>
            <a:r>
              <a:rPr lang="en-US" sz="2800" b="1" u="sng" dirty="0" err="1" smtClean="0"/>
              <a:t>Suppletion</a:t>
            </a:r>
            <a:endParaRPr lang="en-US" sz="2800" b="1" u="sng" dirty="0" smtClean="0"/>
          </a:p>
          <a:p>
            <a:pPr algn="l"/>
            <a:endParaRPr lang="en-US" sz="2800" u="sng" dirty="0"/>
          </a:p>
          <a:p>
            <a:pPr marL="457200" indent="-457200" algn="l">
              <a:buFontTx/>
              <a:buChar char="-"/>
            </a:pPr>
            <a:r>
              <a:rPr lang="en-US" sz="2800" b="1" dirty="0" err="1" smtClean="0"/>
              <a:t>Suppletion</a:t>
            </a:r>
            <a:r>
              <a:rPr lang="en-US" sz="2800" b="1" dirty="0" smtClean="0"/>
              <a:t> </a:t>
            </a:r>
            <a:r>
              <a:rPr lang="en-US" sz="2800" dirty="0"/>
              <a:t>is an extreme form of </a:t>
            </a:r>
            <a:r>
              <a:rPr lang="en-US" sz="2800" dirty="0" err="1"/>
              <a:t>allomorphy</a:t>
            </a:r>
            <a:r>
              <a:rPr lang="en-US" sz="2800" dirty="0"/>
              <a:t> in which two completely different </a:t>
            </a:r>
            <a:r>
              <a:rPr lang="en-US" sz="2800" dirty="0" smtClean="0"/>
              <a:t>roots (words) realize (are forms of) </a:t>
            </a:r>
            <a:r>
              <a:rPr lang="en-US" sz="2800" dirty="0"/>
              <a:t>the same </a:t>
            </a:r>
            <a:r>
              <a:rPr lang="en-US" sz="2800" dirty="0" smtClean="0"/>
              <a:t>morpheme.</a:t>
            </a:r>
          </a:p>
          <a:p>
            <a:pPr marL="0" indent="0" algn="l"/>
            <a:endParaRPr lang="en-US" sz="2800" dirty="0" smtClean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It </a:t>
            </a:r>
            <a:r>
              <a:rPr lang="en-US" sz="2800" dirty="0"/>
              <a:t>is a phenomenon whereby one lexeme is represented by two or </a:t>
            </a:r>
            <a:r>
              <a:rPr lang="en-US" sz="2800" dirty="0" smtClean="0"/>
              <a:t>more different </a:t>
            </a:r>
            <a:r>
              <a:rPr lang="en-US" sz="2800" dirty="0"/>
              <a:t>roots, depending on the </a:t>
            </a:r>
            <a:r>
              <a:rPr lang="en-US" sz="2800" dirty="0" smtClean="0"/>
              <a:t>context</a:t>
            </a:r>
            <a:r>
              <a:rPr lang="en-US" sz="2800" dirty="0"/>
              <a:t>.</a:t>
            </a: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870788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lvl="0" indent="-457200" algn="l">
              <a:buFontTx/>
              <a:buChar char="-"/>
            </a:pPr>
            <a:r>
              <a:rPr lang="en-US" sz="2800" dirty="0" smtClean="0">
                <a:solidFill>
                  <a:prstClr val="black"/>
                </a:solidFill>
              </a:rPr>
              <a:t>For example, the </a:t>
            </a:r>
            <a:r>
              <a:rPr lang="en-US" sz="2800" dirty="0">
                <a:solidFill>
                  <a:prstClr val="black"/>
                </a:solidFill>
              </a:rPr>
              <a:t>verb 'go' is represented by </a:t>
            </a:r>
            <a:r>
              <a:rPr lang="en-US" sz="2800" dirty="0" smtClean="0">
                <a:solidFill>
                  <a:prstClr val="black"/>
                </a:solidFill>
              </a:rPr>
              <a:t>‘</a:t>
            </a:r>
            <a:r>
              <a:rPr lang="en-US" sz="2800" i="1" dirty="0" smtClean="0">
                <a:solidFill>
                  <a:prstClr val="black"/>
                </a:solidFill>
              </a:rPr>
              <a:t>went’ </a:t>
            </a:r>
            <a:r>
              <a:rPr lang="en-US" sz="2800" dirty="0">
                <a:solidFill>
                  <a:prstClr val="black"/>
                </a:solidFill>
              </a:rPr>
              <a:t>in the past tense and </a:t>
            </a:r>
            <a:r>
              <a:rPr lang="en-US" sz="2800" dirty="0" smtClean="0">
                <a:solidFill>
                  <a:prstClr val="black"/>
                </a:solidFill>
              </a:rPr>
              <a:t>‘</a:t>
            </a:r>
            <a:r>
              <a:rPr lang="en-US" sz="2800" i="1" dirty="0" smtClean="0">
                <a:solidFill>
                  <a:prstClr val="black"/>
                </a:solidFill>
              </a:rPr>
              <a:t>go’ </a:t>
            </a:r>
            <a:r>
              <a:rPr lang="en-US" sz="2800" dirty="0">
                <a:solidFill>
                  <a:prstClr val="black"/>
                </a:solidFill>
              </a:rPr>
              <a:t>elsewhere. </a:t>
            </a:r>
          </a:p>
          <a:p>
            <a:pPr lvl="0" algn="l"/>
            <a:r>
              <a:rPr lang="en-US" sz="2800" b="1" dirty="0">
                <a:solidFill>
                  <a:prstClr val="black"/>
                </a:solidFill>
              </a:rPr>
              <a:t> </a:t>
            </a:r>
            <a:endParaRPr lang="en-US" sz="2800" dirty="0">
              <a:solidFill>
                <a:prstClr val="black"/>
              </a:solidFill>
            </a:endParaRPr>
          </a:p>
          <a:p>
            <a:pPr lvl="0" algn="l"/>
            <a:r>
              <a:rPr lang="en-US" sz="2800" b="1" u="sng" dirty="0" smtClean="0">
                <a:solidFill>
                  <a:prstClr val="black"/>
                </a:solidFill>
              </a:rPr>
              <a:t>Examples:</a:t>
            </a:r>
            <a:r>
              <a:rPr lang="en-US" sz="2800" b="1" dirty="0" smtClean="0">
                <a:solidFill>
                  <a:prstClr val="black"/>
                </a:solidFill>
              </a:rPr>
              <a:t> </a:t>
            </a:r>
            <a:endParaRPr lang="en-US" sz="2800" dirty="0">
              <a:solidFill>
                <a:prstClr val="black"/>
              </a:solidFill>
            </a:endParaRPr>
          </a:p>
          <a:p>
            <a:pPr lvl="0" algn="l"/>
            <a:r>
              <a:rPr lang="en-US" sz="2800" dirty="0" smtClean="0">
                <a:solidFill>
                  <a:prstClr val="black"/>
                </a:solidFill>
              </a:rPr>
              <a:t>		- g</a:t>
            </a:r>
            <a:r>
              <a:rPr lang="en-US" sz="2800" i="1" dirty="0" smtClean="0">
                <a:solidFill>
                  <a:prstClr val="black"/>
                </a:solidFill>
              </a:rPr>
              <a:t>o/went</a:t>
            </a:r>
            <a:r>
              <a:rPr lang="en-US" sz="2800" dirty="0" smtClean="0">
                <a:solidFill>
                  <a:prstClr val="black"/>
                </a:solidFill>
              </a:rPr>
              <a:t> </a:t>
            </a:r>
          </a:p>
          <a:p>
            <a:pPr lvl="0" algn="l"/>
            <a:r>
              <a:rPr lang="en-US" sz="2800" i="1" dirty="0" smtClean="0">
                <a:solidFill>
                  <a:prstClr val="black"/>
                </a:solidFill>
              </a:rPr>
              <a:t>		- be/is/was/were/am </a:t>
            </a:r>
          </a:p>
          <a:p>
            <a:pPr lvl="0" algn="l"/>
            <a:r>
              <a:rPr lang="en-US" sz="2800" i="1" dirty="0" smtClean="0">
                <a:solidFill>
                  <a:prstClr val="black"/>
                </a:solidFill>
              </a:rPr>
              <a:t>		- good/better/ best</a:t>
            </a:r>
            <a:r>
              <a:rPr lang="en-US" sz="2800" dirty="0" smtClean="0">
                <a:solidFill>
                  <a:prstClr val="black"/>
                </a:solidFill>
              </a:rPr>
              <a:t> </a:t>
            </a:r>
          </a:p>
          <a:p>
            <a:pPr lvl="0" algn="l"/>
            <a:r>
              <a:rPr lang="en-US" sz="2800" i="1" dirty="0" smtClean="0">
                <a:solidFill>
                  <a:prstClr val="black"/>
                </a:solidFill>
              </a:rPr>
              <a:t>		- bad/worse/worst </a:t>
            </a:r>
          </a:p>
          <a:p>
            <a:pPr lvl="0" algn="l"/>
            <a:r>
              <a:rPr lang="en-US" sz="2800" i="1" dirty="0" smtClean="0">
                <a:solidFill>
                  <a:prstClr val="black"/>
                </a:solidFill>
              </a:rPr>
              <a:t>		- one/first</a:t>
            </a:r>
            <a:r>
              <a:rPr lang="en-US" sz="2800" dirty="0">
                <a:solidFill>
                  <a:prstClr val="black"/>
                </a:solidFill>
              </a:rPr>
              <a:t>.</a:t>
            </a: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2086332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Practice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/>
            <a:r>
              <a:rPr lang="en-US" sz="2800" b="1" u="sng" dirty="0" smtClean="0"/>
              <a:t>Practice 1:</a:t>
            </a:r>
          </a:p>
          <a:p>
            <a:pPr marL="0" indent="0" algn="l"/>
            <a:endParaRPr lang="en-US" sz="2800" b="1" u="sng" dirty="0" smtClean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The </a:t>
            </a:r>
            <a:r>
              <a:rPr lang="en-US" sz="2800" dirty="0"/>
              <a:t>choice of the allomorphs </a:t>
            </a:r>
            <a:r>
              <a:rPr lang="en-US" sz="2800" b="1" i="1" dirty="0" smtClean="0"/>
              <a:t>-</a:t>
            </a:r>
            <a:r>
              <a:rPr lang="en-US" sz="2800" b="1" i="1" dirty="0" err="1" smtClean="0"/>
              <a:t>sume</a:t>
            </a:r>
            <a:r>
              <a:rPr lang="en-US" sz="2800" b="1" i="1" dirty="0" smtClean="0"/>
              <a:t>- </a:t>
            </a:r>
            <a:r>
              <a:rPr lang="en-US" sz="2800" b="1" dirty="0"/>
              <a:t>or </a:t>
            </a:r>
            <a:r>
              <a:rPr lang="en-US" sz="2800" b="1" i="1" dirty="0" smtClean="0"/>
              <a:t>-sump-</a:t>
            </a:r>
            <a:r>
              <a:rPr lang="en-US" sz="2800" i="1" dirty="0" smtClean="0"/>
              <a:t> </a:t>
            </a:r>
            <a:r>
              <a:rPr lang="en-US" sz="2800" dirty="0"/>
              <a:t>is </a:t>
            </a:r>
            <a:r>
              <a:rPr lang="en-US" sz="2800" dirty="0" smtClean="0"/>
              <a:t>determined </a:t>
            </a:r>
            <a:r>
              <a:rPr lang="en-US" sz="2800" dirty="0"/>
              <a:t>by the morphemes added to them</a:t>
            </a:r>
            <a:r>
              <a:rPr lang="en-US" sz="2800" dirty="0" smtClean="0"/>
              <a:t>. (explain in light of the following examples). </a:t>
            </a:r>
          </a:p>
          <a:p>
            <a:pPr marL="0" indent="0" algn="l"/>
            <a:endParaRPr lang="en-US" sz="2800" dirty="0"/>
          </a:p>
          <a:p>
            <a:pPr marL="0" indent="0" algn="l"/>
            <a:r>
              <a:rPr lang="en-US" sz="2800" dirty="0" smtClean="0"/>
              <a:t>(A) Con</a:t>
            </a:r>
            <a:r>
              <a:rPr lang="en-US" sz="2800" u="sng" dirty="0" smtClean="0"/>
              <a:t>sume</a:t>
            </a:r>
            <a:r>
              <a:rPr lang="en-US" sz="2800" dirty="0" smtClean="0"/>
              <a:t>r, con</a:t>
            </a:r>
            <a:r>
              <a:rPr lang="en-US" sz="2800" u="sng" dirty="0" smtClean="0"/>
              <a:t>sum</a:t>
            </a:r>
            <a:r>
              <a:rPr lang="en-US" sz="2800" dirty="0" smtClean="0"/>
              <a:t>ing, con</a:t>
            </a:r>
            <a:r>
              <a:rPr lang="en-US" sz="2800" u="sng" dirty="0" smtClean="0"/>
              <a:t>sum</a:t>
            </a:r>
            <a:r>
              <a:rPr lang="en-US" sz="2800" dirty="0" smtClean="0"/>
              <a:t>able.</a:t>
            </a:r>
          </a:p>
          <a:p>
            <a:pPr marL="0" indent="0" algn="l"/>
            <a:r>
              <a:rPr lang="en-US" sz="2800" dirty="0" smtClean="0"/>
              <a:t>(B) con</a:t>
            </a:r>
            <a:r>
              <a:rPr lang="en-US" sz="2800" u="sng" dirty="0" smtClean="0"/>
              <a:t>sump</a:t>
            </a:r>
            <a:r>
              <a:rPr lang="en-US" sz="2800" dirty="0" smtClean="0"/>
              <a:t>tion</a:t>
            </a:r>
          </a:p>
        </p:txBody>
      </p:sp>
    </p:spTree>
    <p:extLst>
      <p:ext uri="{BB962C8B-B14F-4D97-AF65-F5344CB8AC3E}">
        <p14:creationId xmlns:p14="http://schemas.microsoft.com/office/powerpoint/2010/main" val="3444028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l"/>
            <a:r>
              <a:rPr lang="en-US" sz="2800" b="1" u="sng" dirty="0"/>
              <a:t>Practice 2:</a:t>
            </a:r>
          </a:p>
          <a:p>
            <a:pPr marL="457200" lvl="0" indent="-457200" algn="l">
              <a:buFontTx/>
              <a:buChar char="-"/>
            </a:pPr>
            <a:r>
              <a:rPr lang="en-US" sz="2800" dirty="0" smtClean="0">
                <a:solidFill>
                  <a:prstClr val="black"/>
                </a:solidFill>
              </a:rPr>
              <a:t>The </a:t>
            </a:r>
            <a:r>
              <a:rPr lang="en-US" sz="2800" dirty="0">
                <a:solidFill>
                  <a:prstClr val="black"/>
                </a:solidFill>
              </a:rPr>
              <a:t>choice of the allomorphs </a:t>
            </a:r>
            <a:r>
              <a:rPr lang="en-US" sz="2800" b="1" i="1" dirty="0">
                <a:solidFill>
                  <a:prstClr val="black"/>
                </a:solidFill>
              </a:rPr>
              <a:t>-</a:t>
            </a:r>
            <a:r>
              <a:rPr lang="en-US" sz="2800" b="1" i="1" dirty="0" smtClean="0">
                <a:solidFill>
                  <a:prstClr val="black"/>
                </a:solidFill>
              </a:rPr>
              <a:t>duce </a:t>
            </a:r>
            <a:r>
              <a:rPr lang="en-US" sz="2800" b="1" i="1" dirty="0">
                <a:solidFill>
                  <a:prstClr val="black"/>
                </a:solidFill>
              </a:rPr>
              <a:t>or -duct</a:t>
            </a:r>
            <a:r>
              <a:rPr lang="en-US" sz="2800" b="1" dirty="0">
                <a:solidFill>
                  <a:prstClr val="black"/>
                </a:solidFill>
              </a:rPr>
              <a:t> </a:t>
            </a:r>
            <a:r>
              <a:rPr lang="en-US" sz="2800" dirty="0">
                <a:solidFill>
                  <a:prstClr val="black"/>
                </a:solidFill>
              </a:rPr>
              <a:t>is determined by the morphemes added to them. (explain in light of the following examples</a:t>
            </a:r>
            <a:r>
              <a:rPr lang="en-US" sz="2800" dirty="0" smtClean="0">
                <a:solidFill>
                  <a:prstClr val="black"/>
                </a:solidFill>
              </a:rPr>
              <a:t>).</a:t>
            </a:r>
          </a:p>
          <a:p>
            <a:pPr marL="0" lvl="0" indent="0" algn="l"/>
            <a:r>
              <a:rPr lang="en-US" sz="2800" dirty="0" smtClean="0">
                <a:solidFill>
                  <a:prstClr val="black"/>
                </a:solidFill>
              </a:rPr>
              <a:t> </a:t>
            </a:r>
            <a:endParaRPr lang="en-US" sz="2800" dirty="0">
              <a:solidFill>
                <a:prstClr val="black"/>
              </a:solidFill>
            </a:endParaRPr>
          </a:p>
          <a:p>
            <a:pPr marL="0" lvl="0" indent="0" algn="l"/>
            <a:r>
              <a:rPr lang="en-US" sz="2800" dirty="0">
                <a:solidFill>
                  <a:prstClr val="black"/>
                </a:solidFill>
              </a:rPr>
              <a:t>(A) pro</a:t>
            </a:r>
            <a:r>
              <a:rPr lang="en-US" sz="2800" u="sng" dirty="0">
                <a:solidFill>
                  <a:prstClr val="black"/>
                </a:solidFill>
              </a:rPr>
              <a:t>duc</a:t>
            </a:r>
            <a:r>
              <a:rPr lang="en-US" sz="2800" dirty="0">
                <a:solidFill>
                  <a:prstClr val="black"/>
                </a:solidFill>
              </a:rPr>
              <a:t>er, pro</a:t>
            </a:r>
            <a:r>
              <a:rPr lang="en-US" sz="2800" u="sng" dirty="0">
                <a:solidFill>
                  <a:prstClr val="black"/>
                </a:solidFill>
              </a:rPr>
              <a:t>duc</a:t>
            </a:r>
            <a:r>
              <a:rPr lang="en-US" sz="2800" dirty="0">
                <a:solidFill>
                  <a:prstClr val="black"/>
                </a:solidFill>
              </a:rPr>
              <a:t>ing, in</a:t>
            </a:r>
            <a:r>
              <a:rPr lang="en-US" sz="2800" u="sng" dirty="0">
                <a:solidFill>
                  <a:prstClr val="black"/>
                </a:solidFill>
              </a:rPr>
              <a:t>duc</a:t>
            </a:r>
            <a:r>
              <a:rPr lang="en-US" sz="2800" dirty="0">
                <a:solidFill>
                  <a:prstClr val="black"/>
                </a:solidFill>
              </a:rPr>
              <a:t>ing, </a:t>
            </a:r>
          </a:p>
          <a:p>
            <a:pPr marL="0" lvl="0" indent="0" algn="l"/>
            <a:r>
              <a:rPr lang="en-US" sz="2800" dirty="0">
                <a:solidFill>
                  <a:prstClr val="black"/>
                </a:solidFill>
              </a:rPr>
              <a:t>(B) </a:t>
            </a:r>
            <a:r>
              <a:rPr lang="en-US" sz="2800" dirty="0" smtClean="0">
                <a:solidFill>
                  <a:prstClr val="black"/>
                </a:solidFill>
              </a:rPr>
              <a:t>in</a:t>
            </a:r>
            <a:r>
              <a:rPr lang="en-US" sz="2800" u="sng" dirty="0" smtClean="0">
                <a:solidFill>
                  <a:prstClr val="black"/>
                </a:solidFill>
              </a:rPr>
              <a:t>duct</a:t>
            </a:r>
            <a:r>
              <a:rPr lang="en-US" sz="2800" dirty="0" smtClean="0">
                <a:solidFill>
                  <a:prstClr val="black"/>
                </a:solidFill>
              </a:rPr>
              <a:t>ion, </a:t>
            </a:r>
            <a:r>
              <a:rPr lang="en-US" sz="2800" dirty="0">
                <a:solidFill>
                  <a:prstClr val="black"/>
                </a:solidFill>
              </a:rPr>
              <a:t>intro</a:t>
            </a:r>
            <a:r>
              <a:rPr lang="en-US" sz="2800" u="sng" dirty="0">
                <a:solidFill>
                  <a:prstClr val="black"/>
                </a:solidFill>
              </a:rPr>
              <a:t>duct</a:t>
            </a:r>
            <a:r>
              <a:rPr lang="en-US" sz="2800" dirty="0">
                <a:solidFill>
                  <a:prstClr val="black"/>
                </a:solidFill>
              </a:rPr>
              <a:t>ory, </a:t>
            </a:r>
            <a:r>
              <a:rPr lang="en-US" sz="2800" dirty="0" smtClean="0">
                <a:solidFill>
                  <a:prstClr val="black"/>
                </a:solidFill>
              </a:rPr>
              <a:t>pro</a:t>
            </a:r>
            <a:r>
              <a:rPr lang="en-US" sz="2800" u="sng" dirty="0" smtClean="0">
                <a:solidFill>
                  <a:prstClr val="black"/>
                </a:solidFill>
              </a:rPr>
              <a:t>duct</a:t>
            </a:r>
            <a:r>
              <a:rPr lang="en-US" sz="2800" dirty="0" smtClean="0">
                <a:solidFill>
                  <a:prstClr val="black"/>
                </a:solidFill>
              </a:rPr>
              <a:t>ive, con</a:t>
            </a:r>
            <a:r>
              <a:rPr lang="en-US" sz="2800" u="sng" dirty="0" smtClean="0">
                <a:solidFill>
                  <a:prstClr val="black"/>
                </a:solidFill>
              </a:rPr>
              <a:t>duct</a:t>
            </a:r>
            <a:r>
              <a:rPr lang="en-US" sz="2800" dirty="0" smtClean="0">
                <a:solidFill>
                  <a:prstClr val="black"/>
                </a:solidFill>
              </a:rPr>
              <a:t>ing </a:t>
            </a:r>
            <a:endParaRPr lang="en-US" sz="2800" dirty="0">
              <a:solidFill>
                <a:prstClr val="black"/>
              </a:solidFill>
            </a:endParaRP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403701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Introductory lectur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Introductory lecture</Template>
  <TotalTime>931</TotalTime>
  <Words>695</Words>
  <Application>Microsoft Office PowerPoint</Application>
  <PresentationFormat>A4 Paper (210x297 mm)</PresentationFormat>
  <Paragraphs>93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ae_AlMateen</vt:lpstr>
      <vt:lpstr>Arial</vt:lpstr>
      <vt:lpstr>Calibri</vt:lpstr>
      <vt:lpstr>Times New Roman</vt:lpstr>
      <vt:lpstr>Introductory lecture</vt:lpstr>
      <vt:lpstr>PowerPoint Presentation</vt:lpstr>
      <vt:lpstr>  Lecture 2  </vt:lpstr>
      <vt:lpstr>PowerPoint Presentation</vt:lpstr>
      <vt:lpstr>PowerPoint Presentation</vt:lpstr>
      <vt:lpstr>Allomorphs</vt:lpstr>
      <vt:lpstr>Types of Allomorphy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Practice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user</dc:creator>
  <cp:lastModifiedBy>Mohamed Fathi Othman</cp:lastModifiedBy>
  <cp:revision>98</cp:revision>
  <dcterms:created xsi:type="dcterms:W3CDTF">2011-09-28T13:10:49Z</dcterms:created>
  <dcterms:modified xsi:type="dcterms:W3CDTF">2014-10-16T10:10:55Z</dcterms:modified>
</cp:coreProperties>
</file>