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79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24" autoAdjust="0"/>
  </p:normalViewPr>
  <p:slideViewPr>
    <p:cSldViewPr>
      <p:cViewPr varScale="1">
        <p:scale>
          <a:sx n="99" d="100"/>
          <a:sy n="99" d="100"/>
        </p:scale>
        <p:origin x="90" y="16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4BE0F5C-CDC0-4C00-AB37-3495A6A8F488}" type="datetimeFigureOut">
              <a:rPr lang="ar-EG" smtClean="0"/>
              <a:t>25/12/1435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489125A-0B64-468F-A24D-B622A3E940E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368564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257800" y="4648200"/>
            <a:ext cx="464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Syntax and Morphology</a:t>
            </a: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Instructor : Dr. Mohamed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Fathi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676400"/>
            <a:ext cx="8420100" cy="2286000"/>
          </a:xfrm>
        </p:spPr>
        <p:txBody>
          <a:bodyPr/>
          <a:lstStyle/>
          <a:p>
            <a:pPr eaLnBrk="1" hangingPunct="1"/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3</a:t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endParaRPr lang="en-US" sz="5400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 smtClean="0"/>
              <a:t>In this lecture, we will talk about: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Affixation</a:t>
            </a:r>
          </a:p>
          <a:p>
            <a:pPr algn="l"/>
            <a:r>
              <a:rPr lang="en-US" dirty="0" smtClean="0"/>
              <a:t>Affixes </a:t>
            </a:r>
          </a:p>
          <a:p>
            <a:pPr algn="l"/>
            <a:r>
              <a:rPr lang="en-US" dirty="0" smtClean="0"/>
              <a:t>Prefixes, suffixes, infixes</a:t>
            </a:r>
            <a:endParaRPr lang="ar-EG" dirty="0"/>
          </a:p>
          <a:p>
            <a:pPr algn="l"/>
            <a:r>
              <a:rPr lang="en-US" dirty="0" smtClean="0"/>
              <a:t>root, stem</a:t>
            </a:r>
          </a:p>
        </p:txBody>
      </p:sp>
    </p:spTree>
    <p:extLst>
      <p:ext uri="{BB962C8B-B14F-4D97-AF65-F5344CB8AC3E}">
        <p14:creationId xmlns:p14="http://schemas.microsoft.com/office/powerpoint/2010/main" val="118191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Affixation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 algn="l">
              <a:buFontTx/>
              <a:buChar char="-"/>
            </a:pPr>
            <a:r>
              <a:rPr lang="en-US" sz="2800" b="1" dirty="0" smtClean="0"/>
              <a:t>Affixation </a:t>
            </a:r>
            <a:r>
              <a:rPr lang="en-US" sz="2800" dirty="0"/>
              <a:t>means the attachment of </a:t>
            </a:r>
            <a:r>
              <a:rPr lang="en-US" sz="2800" b="1" dirty="0"/>
              <a:t>affixes</a:t>
            </a:r>
            <a:r>
              <a:rPr lang="en-US" sz="2800" dirty="0" smtClean="0"/>
              <a:t>.</a:t>
            </a:r>
          </a:p>
          <a:p>
            <a:pPr marL="0" indent="0" algn="l"/>
            <a:r>
              <a:rPr lang="en-US" sz="2800" dirty="0" smtClean="0"/>
              <a:t> </a:t>
            </a:r>
          </a:p>
          <a:p>
            <a:pPr marL="457200" indent="-457200" algn="l">
              <a:buFontTx/>
              <a:buChar char="-"/>
            </a:pPr>
            <a:r>
              <a:rPr lang="en-US" sz="2800" b="1" dirty="0" smtClean="0"/>
              <a:t>Affixes</a:t>
            </a:r>
            <a:r>
              <a:rPr lang="en-US" sz="2800" dirty="0" smtClean="0"/>
              <a:t> </a:t>
            </a:r>
            <a:r>
              <a:rPr lang="en-US" sz="2800" dirty="0"/>
              <a:t>are </a:t>
            </a:r>
            <a:r>
              <a:rPr lang="en-US" sz="2800" b="1" i="1" dirty="0" smtClean="0"/>
              <a:t>bound </a:t>
            </a:r>
            <a:r>
              <a:rPr lang="en-US" sz="2800" b="1" i="1" dirty="0"/>
              <a:t>morphemes</a:t>
            </a:r>
            <a:r>
              <a:rPr lang="en-US" sz="2800" dirty="0"/>
              <a:t> that occur in more than one word</a:t>
            </a:r>
            <a:r>
              <a:rPr lang="en-US" sz="2800" dirty="0" smtClean="0"/>
              <a:t>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Affixes have different types, including:</a:t>
            </a:r>
          </a:p>
          <a:p>
            <a:pPr marL="457200" indent="-457200" algn="l">
              <a:buFontTx/>
              <a:buChar char="-"/>
            </a:pPr>
            <a:endParaRPr lang="en-US" sz="2800" dirty="0" smtClean="0"/>
          </a:p>
          <a:p>
            <a:pPr marL="0" indent="0" algn="l"/>
            <a:r>
              <a:rPr lang="en-US" sz="2800" dirty="0" smtClean="0"/>
              <a:t>1- Prefixes</a:t>
            </a:r>
          </a:p>
          <a:p>
            <a:pPr marL="0" indent="0" algn="l"/>
            <a:r>
              <a:rPr lang="en-US" sz="2800" dirty="0" smtClean="0"/>
              <a:t>2- Suffixes</a:t>
            </a:r>
          </a:p>
          <a:p>
            <a:pPr marL="0" indent="0" algn="l"/>
            <a:r>
              <a:rPr lang="en-US" sz="2800" dirty="0" smtClean="0"/>
              <a:t>3- infixes 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391668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 smtClean="0"/>
              <a:t>1- Prefixes: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A </a:t>
            </a:r>
            <a:r>
              <a:rPr lang="en-US" sz="2800" dirty="0"/>
              <a:t>prefix is an affix that is attached before the </a:t>
            </a:r>
            <a:r>
              <a:rPr lang="en-US" sz="2800" dirty="0" smtClean="0"/>
              <a:t>root (word). </a:t>
            </a:r>
            <a:r>
              <a:rPr lang="en-US" sz="2800" dirty="0"/>
              <a:t>Prefixes are used in English </a:t>
            </a:r>
            <a:r>
              <a:rPr lang="en-US" sz="2800" dirty="0" smtClean="0"/>
              <a:t>morphology.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/>
              <a:t>I</a:t>
            </a:r>
            <a:r>
              <a:rPr lang="en-US" sz="2800" dirty="0" smtClean="0"/>
              <a:t>n </a:t>
            </a:r>
            <a:r>
              <a:rPr lang="en-US" sz="2800" dirty="0"/>
              <a:t>English prefixes are always</a:t>
            </a:r>
            <a:r>
              <a:rPr lang="en-US" sz="2800" b="1" i="1" dirty="0"/>
              <a:t> </a:t>
            </a:r>
            <a:r>
              <a:rPr lang="en-US" sz="2800" b="1" i="1" u="sng" dirty="0"/>
              <a:t>Derivational </a:t>
            </a:r>
            <a:r>
              <a:rPr lang="en-US" sz="2800" dirty="0"/>
              <a:t>(i.e. they change the meaning of the lexeme</a:t>
            </a:r>
            <a:r>
              <a:rPr lang="en-US" sz="2800" dirty="0" smtClean="0"/>
              <a:t>)</a:t>
            </a:r>
          </a:p>
          <a:p>
            <a:pPr marL="457200" indent="-457200" algn="l">
              <a:buFontTx/>
              <a:buChar char="-"/>
            </a:pPr>
            <a:r>
              <a:rPr lang="en-US" sz="2800" b="1" i="1" dirty="0" smtClean="0"/>
              <a:t>Example:</a:t>
            </a:r>
            <a:r>
              <a:rPr lang="en-US" sz="2800" dirty="0" smtClean="0"/>
              <a:t> compare</a:t>
            </a:r>
            <a:r>
              <a:rPr lang="en-US" sz="2800" dirty="0"/>
              <a:t>:  </a:t>
            </a:r>
            <a:endParaRPr lang="en-US" sz="2800" dirty="0" smtClean="0"/>
          </a:p>
          <a:p>
            <a:pPr marL="1257300" lvl="3" indent="0" algn="l"/>
            <a:r>
              <a:rPr lang="en-US" sz="2800" b="1" dirty="0" smtClean="0"/>
              <a:t>	Happy      </a:t>
            </a:r>
            <a:r>
              <a:rPr lang="en-US" sz="2800" dirty="0" smtClean="0"/>
              <a:t> vs.    </a:t>
            </a:r>
            <a:r>
              <a:rPr lang="en-US" sz="2800" b="1" u="sng" dirty="0" smtClean="0"/>
              <a:t>Un</a:t>
            </a:r>
            <a:r>
              <a:rPr lang="en-US" sz="2800" b="1" dirty="0" smtClean="0"/>
              <a:t>-happy: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They are different </a:t>
            </a:r>
            <a:r>
              <a:rPr lang="en-US" sz="2800" dirty="0" err="1"/>
              <a:t>Adjs</a:t>
            </a:r>
            <a:r>
              <a:rPr lang="en-US" sz="2800" dirty="0"/>
              <a:t> with different meanings.</a:t>
            </a:r>
            <a:r>
              <a:rPr lang="en-US" sz="2800" b="1" dirty="0"/>
              <a:t> </a:t>
            </a:r>
            <a:endParaRPr lang="en-US" sz="2800" dirty="0"/>
          </a:p>
          <a:p>
            <a:pPr algn="l"/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379509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en-US" sz="2800" b="1" u="sng" dirty="0" smtClean="0"/>
              <a:t>More examples on prefixes:</a:t>
            </a:r>
          </a:p>
          <a:p>
            <a:pPr algn="l">
              <a:lnSpc>
                <a:spcPct val="150000"/>
              </a:lnSpc>
            </a:pPr>
            <a:r>
              <a:rPr lang="en-US" sz="2800" b="1" u="sng" dirty="0" smtClean="0"/>
              <a:t>In-</a:t>
            </a:r>
            <a:r>
              <a:rPr lang="en-US" sz="2800" dirty="0" smtClean="0"/>
              <a:t>correct</a:t>
            </a:r>
          </a:p>
          <a:p>
            <a:pPr algn="l">
              <a:lnSpc>
                <a:spcPct val="150000"/>
              </a:lnSpc>
            </a:pPr>
            <a:r>
              <a:rPr lang="en-US" sz="2800" b="1" u="sng" dirty="0" smtClean="0"/>
              <a:t>Dis-</a:t>
            </a:r>
            <a:r>
              <a:rPr lang="en-US" sz="2800" dirty="0" smtClean="0"/>
              <a:t>arm</a:t>
            </a:r>
          </a:p>
          <a:p>
            <a:pPr algn="l">
              <a:lnSpc>
                <a:spcPct val="150000"/>
              </a:lnSpc>
            </a:pPr>
            <a:r>
              <a:rPr lang="en-US" sz="2800" b="1" u="sng" dirty="0" err="1" smtClean="0"/>
              <a:t>Im</a:t>
            </a:r>
            <a:r>
              <a:rPr lang="en-US" sz="2800" b="1" u="sng" dirty="0" smtClean="0"/>
              <a:t>-</a:t>
            </a:r>
            <a:r>
              <a:rPr lang="en-US" sz="2800" dirty="0" smtClean="0"/>
              <a:t>possible</a:t>
            </a:r>
          </a:p>
          <a:p>
            <a:pPr algn="l">
              <a:lnSpc>
                <a:spcPct val="150000"/>
              </a:lnSpc>
            </a:pPr>
            <a:r>
              <a:rPr lang="en-US" sz="2800" b="1" u="sng" dirty="0" err="1" smtClean="0"/>
              <a:t>Mis</a:t>
            </a:r>
            <a:r>
              <a:rPr lang="en-US" sz="2800" b="1" u="sng" dirty="0" smtClean="0"/>
              <a:t>-</a:t>
            </a:r>
            <a:r>
              <a:rPr lang="en-US" sz="2800" dirty="0" smtClean="0"/>
              <a:t>understand</a:t>
            </a:r>
          </a:p>
          <a:p>
            <a:pPr algn="l">
              <a:lnSpc>
                <a:spcPct val="150000"/>
              </a:lnSpc>
            </a:pPr>
            <a:r>
              <a:rPr lang="en-US" sz="2800" b="1" u="sng" dirty="0" smtClean="0"/>
              <a:t>Pre-</a:t>
            </a:r>
            <a:r>
              <a:rPr lang="en-US" sz="2800" dirty="0" smtClean="0"/>
              <a:t>judge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401673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b="1" u="sng" dirty="0" smtClean="0">
                <a:solidFill>
                  <a:prstClr val="black"/>
                </a:solidFill>
              </a:rPr>
              <a:t>2- Suffixes</a:t>
            </a:r>
            <a:r>
              <a:rPr lang="en-US" sz="2800" b="1" u="sng" dirty="0">
                <a:solidFill>
                  <a:prstClr val="black"/>
                </a:solidFill>
              </a:rPr>
              <a:t>: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A </a:t>
            </a:r>
            <a:r>
              <a:rPr lang="en-US" sz="2800" dirty="0"/>
              <a:t>suffix is an affix that is attached after the </a:t>
            </a:r>
            <a:r>
              <a:rPr lang="en-US" sz="2800" dirty="0" smtClean="0"/>
              <a:t>root (word).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 </a:t>
            </a:r>
            <a:r>
              <a:rPr lang="en-US" sz="2800" dirty="0"/>
              <a:t>Suffixes are used in English morphology. 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They </a:t>
            </a:r>
            <a:r>
              <a:rPr lang="en-US" sz="2800" dirty="0"/>
              <a:t>can be:</a:t>
            </a:r>
          </a:p>
          <a:p>
            <a:pPr algn="l"/>
            <a:r>
              <a:rPr lang="en-US" sz="2800" b="1" i="1" dirty="0"/>
              <a:t>Derivational:</a:t>
            </a:r>
            <a:r>
              <a:rPr lang="en-US" sz="2800" dirty="0"/>
              <a:t> </a:t>
            </a:r>
            <a:r>
              <a:rPr lang="en-US" sz="2800" dirty="0" err="1" smtClean="0"/>
              <a:t>constitut</a:t>
            </a:r>
            <a:r>
              <a:rPr lang="en-US" sz="2800" dirty="0" smtClean="0"/>
              <a:t>-</a:t>
            </a:r>
            <a:r>
              <a:rPr lang="en-US" sz="2800" u="sng" dirty="0" smtClean="0"/>
              <a:t>ion</a:t>
            </a:r>
            <a:r>
              <a:rPr lang="en-US" sz="2800" dirty="0" smtClean="0"/>
              <a:t>-</a:t>
            </a:r>
            <a:r>
              <a:rPr lang="en-US" sz="2800" u="sng" dirty="0" smtClean="0"/>
              <a:t>al</a:t>
            </a:r>
            <a:r>
              <a:rPr lang="en-US" sz="2800" dirty="0" smtClean="0"/>
              <a:t>-</a:t>
            </a:r>
            <a:r>
              <a:rPr lang="en-US" sz="2800" u="sng" dirty="0" err="1" smtClean="0"/>
              <a:t>ity</a:t>
            </a:r>
            <a:r>
              <a:rPr lang="en-US" sz="2800" u="sng" dirty="0" smtClean="0"/>
              <a:t> </a:t>
            </a:r>
            <a:r>
              <a:rPr lang="en-US" sz="2800" dirty="0" smtClean="0"/>
              <a:t>  </a:t>
            </a:r>
            <a:r>
              <a:rPr lang="en-US" sz="2800" dirty="0"/>
              <a:t>==== V| N| Adj.| N </a:t>
            </a:r>
          </a:p>
          <a:p>
            <a:pPr algn="l"/>
            <a:r>
              <a:rPr lang="en-US" sz="2800" b="1" dirty="0" smtClean="0"/>
              <a:t>					OR</a:t>
            </a:r>
            <a:endParaRPr lang="en-US" sz="2800" dirty="0"/>
          </a:p>
          <a:p>
            <a:pPr algn="l"/>
            <a:r>
              <a:rPr lang="en-US" sz="2800" b="1" i="1" dirty="0"/>
              <a:t>Inflectional </a:t>
            </a:r>
            <a:r>
              <a:rPr lang="en-US" sz="2800" dirty="0"/>
              <a:t>(i.e. do not change the meaning of the lexeme):</a:t>
            </a:r>
            <a:r>
              <a:rPr lang="en-US" sz="2800" b="1" i="1" dirty="0"/>
              <a:t> </a:t>
            </a:r>
            <a:r>
              <a:rPr lang="en-US" sz="2800" dirty="0" smtClean="0"/>
              <a:t>cat</a:t>
            </a:r>
            <a:r>
              <a:rPr lang="en-US" sz="2800" u="sng" dirty="0" smtClean="0"/>
              <a:t>-s</a:t>
            </a:r>
            <a:r>
              <a:rPr lang="en-US" sz="2800" dirty="0" smtClean="0"/>
              <a:t>   </a:t>
            </a:r>
            <a:r>
              <a:rPr lang="en-US" sz="2800" dirty="0"/>
              <a:t>==== same </a:t>
            </a:r>
            <a:r>
              <a:rPr lang="en-US" sz="2800" dirty="0" smtClean="0"/>
              <a:t>lexeme; no change in meaning</a:t>
            </a:r>
            <a:r>
              <a:rPr lang="en-US" sz="2800" i="1" dirty="0" smtClean="0"/>
              <a:t> </a:t>
            </a:r>
            <a:endParaRPr lang="en-US" sz="2800" dirty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20311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lnSpc>
                <a:spcPct val="150000"/>
              </a:lnSpc>
            </a:pPr>
            <a:r>
              <a:rPr lang="en-US" sz="2800" b="1" u="sng" dirty="0">
                <a:solidFill>
                  <a:prstClr val="black"/>
                </a:solidFill>
              </a:rPr>
              <a:t>More examples on </a:t>
            </a:r>
            <a:r>
              <a:rPr lang="en-US" sz="2800" b="1" u="sng" dirty="0" smtClean="0">
                <a:solidFill>
                  <a:prstClr val="black"/>
                </a:solidFill>
              </a:rPr>
              <a:t>suffixes:</a:t>
            </a:r>
          </a:p>
          <a:p>
            <a:pPr lvl="0" algn="l">
              <a:lnSpc>
                <a:spcPct val="150000"/>
              </a:lnSpc>
            </a:pPr>
            <a:r>
              <a:rPr lang="en-US" sz="2800" dirty="0" smtClean="0">
                <a:solidFill>
                  <a:prstClr val="black"/>
                </a:solidFill>
              </a:rPr>
              <a:t>Go-</a:t>
            </a:r>
            <a:r>
              <a:rPr lang="en-US" sz="2800" b="1" u="sng" dirty="0" err="1" smtClean="0">
                <a:solidFill>
                  <a:prstClr val="black"/>
                </a:solidFill>
              </a:rPr>
              <a:t>es</a:t>
            </a:r>
            <a:endParaRPr lang="en-US" sz="2800" b="1" u="sng" dirty="0" smtClean="0">
              <a:solidFill>
                <a:prstClr val="black"/>
              </a:solidFill>
            </a:endParaRPr>
          </a:p>
          <a:p>
            <a:pPr lvl="0" algn="l">
              <a:lnSpc>
                <a:spcPct val="150000"/>
              </a:lnSpc>
            </a:pPr>
            <a:r>
              <a:rPr lang="en-US" sz="2800" dirty="0" smtClean="0">
                <a:solidFill>
                  <a:prstClr val="black"/>
                </a:solidFill>
              </a:rPr>
              <a:t>Wonder-</a:t>
            </a:r>
            <a:r>
              <a:rPr lang="en-US" sz="2800" b="1" u="sng" dirty="0" err="1" smtClean="0">
                <a:solidFill>
                  <a:prstClr val="black"/>
                </a:solidFill>
              </a:rPr>
              <a:t>ful</a:t>
            </a:r>
            <a:endParaRPr lang="en-US" sz="2800" b="1" u="sng" dirty="0" smtClean="0">
              <a:solidFill>
                <a:prstClr val="black"/>
              </a:solidFill>
            </a:endParaRPr>
          </a:p>
          <a:p>
            <a:pPr lvl="0" algn="l">
              <a:lnSpc>
                <a:spcPct val="150000"/>
              </a:lnSpc>
            </a:pPr>
            <a:r>
              <a:rPr lang="en-US" sz="2800" dirty="0" err="1" smtClean="0">
                <a:solidFill>
                  <a:prstClr val="black"/>
                </a:solidFill>
              </a:rPr>
              <a:t>Creat-</a:t>
            </a:r>
            <a:r>
              <a:rPr lang="en-US" sz="2800" b="1" u="sng" dirty="0" err="1" smtClean="0">
                <a:solidFill>
                  <a:prstClr val="black"/>
                </a:solidFill>
              </a:rPr>
              <a:t>ive</a:t>
            </a:r>
            <a:endParaRPr lang="en-US" sz="2800" b="1" u="sng" dirty="0" smtClean="0">
              <a:solidFill>
                <a:prstClr val="black"/>
              </a:solidFill>
            </a:endParaRPr>
          </a:p>
          <a:p>
            <a:pPr lvl="0" algn="l">
              <a:lnSpc>
                <a:spcPct val="150000"/>
              </a:lnSpc>
            </a:pPr>
            <a:r>
              <a:rPr lang="en-US" sz="2800" dirty="0" smtClean="0">
                <a:solidFill>
                  <a:prstClr val="black"/>
                </a:solidFill>
              </a:rPr>
              <a:t>play-</a:t>
            </a:r>
            <a:r>
              <a:rPr lang="en-US" sz="2800" b="1" u="sng" dirty="0" err="1" smtClean="0">
                <a:solidFill>
                  <a:prstClr val="black"/>
                </a:solidFill>
              </a:rPr>
              <a:t>ed</a:t>
            </a:r>
            <a:endParaRPr lang="en-US" sz="2800" b="1" u="sng" dirty="0" smtClean="0">
              <a:solidFill>
                <a:prstClr val="black"/>
              </a:solidFill>
            </a:endParaRPr>
          </a:p>
          <a:p>
            <a:pPr lvl="0" algn="l">
              <a:lnSpc>
                <a:spcPct val="150000"/>
              </a:lnSpc>
            </a:pPr>
            <a:r>
              <a:rPr lang="en-US" sz="2800" dirty="0" err="1" smtClean="0">
                <a:solidFill>
                  <a:prstClr val="black"/>
                </a:solidFill>
              </a:rPr>
              <a:t>Happi</a:t>
            </a:r>
            <a:r>
              <a:rPr lang="en-US" sz="2800" dirty="0" smtClean="0">
                <a:solidFill>
                  <a:prstClr val="black"/>
                </a:solidFill>
              </a:rPr>
              <a:t>-</a:t>
            </a:r>
            <a:r>
              <a:rPr lang="en-US" sz="2800" b="1" u="sng" dirty="0" smtClean="0">
                <a:solidFill>
                  <a:prstClr val="black"/>
                </a:solidFill>
              </a:rPr>
              <a:t>ness</a:t>
            </a:r>
            <a:endParaRPr lang="en-US" sz="2800" b="1" u="sng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58901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b="1" u="sng" dirty="0" smtClean="0">
                <a:solidFill>
                  <a:prstClr val="black"/>
                </a:solidFill>
              </a:rPr>
              <a:t>3- infixes: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This is a third type of affixes.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An infix is an affix that is placed inside (in the middle of) a word.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Infixes are not normally to be found in English.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But they are common in some other languages.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However, it is possible to see a kind of infixes in certain expressions in English.</a:t>
            </a:r>
          </a:p>
          <a:p>
            <a:pPr marL="457200" lvl="0" indent="-457200" algn="l">
              <a:buFontTx/>
              <a:buChar char="-"/>
            </a:pPr>
            <a:endParaRPr lang="en-US" sz="2800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95965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That is, infixes are occasionally used in casual or aggravating circumstances by emotionally aroused English speakers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</a:p>
          <a:p>
            <a:pPr marL="457200" lvl="0" indent="-457200" algn="l">
              <a:buFontTx/>
              <a:buChar char="-"/>
            </a:pPr>
            <a:r>
              <a:rPr lang="en-US" sz="2800" b="1" u="sng" dirty="0" smtClean="0">
                <a:solidFill>
                  <a:prstClr val="black"/>
                </a:solidFill>
              </a:rPr>
              <a:t>Examples:</a:t>
            </a:r>
          </a:p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	‘</a:t>
            </a:r>
            <a:r>
              <a:rPr lang="en-US" sz="2800" dirty="0" err="1" smtClean="0">
                <a:solidFill>
                  <a:prstClr val="black"/>
                </a:solidFill>
              </a:rPr>
              <a:t>Halle</a:t>
            </a:r>
            <a:r>
              <a:rPr lang="en-US" sz="2800" b="1" u="sng" dirty="0" err="1" smtClean="0">
                <a:solidFill>
                  <a:prstClr val="black"/>
                </a:solidFill>
              </a:rPr>
              <a:t>bloody</a:t>
            </a:r>
            <a:r>
              <a:rPr lang="en-US" sz="2800" dirty="0" err="1" smtClean="0">
                <a:solidFill>
                  <a:prstClr val="black"/>
                </a:solidFill>
              </a:rPr>
              <a:t>lujah</a:t>
            </a:r>
            <a:r>
              <a:rPr lang="en-US" sz="2800" dirty="0" smtClean="0">
                <a:solidFill>
                  <a:prstClr val="black"/>
                </a:solidFill>
              </a:rPr>
              <a:t>’</a:t>
            </a:r>
          </a:p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	‘</a:t>
            </a:r>
            <a:r>
              <a:rPr lang="en-US" sz="2800" dirty="0" err="1" smtClean="0">
                <a:solidFill>
                  <a:prstClr val="black"/>
                </a:solidFill>
              </a:rPr>
              <a:t>Abso</a:t>
            </a:r>
            <a:r>
              <a:rPr lang="en-US" sz="2800" b="1" u="sng" dirty="0" err="1" smtClean="0">
                <a:solidFill>
                  <a:prstClr val="black"/>
                </a:solidFill>
              </a:rPr>
              <a:t>goddam</a:t>
            </a:r>
            <a:r>
              <a:rPr lang="en-US" sz="2800" dirty="0" err="1" smtClean="0">
                <a:solidFill>
                  <a:prstClr val="black"/>
                </a:solidFill>
              </a:rPr>
              <a:t>lutly</a:t>
            </a:r>
            <a:r>
              <a:rPr lang="en-US" sz="2800" dirty="0" smtClean="0">
                <a:solidFill>
                  <a:prstClr val="black"/>
                </a:solidFill>
              </a:rPr>
              <a:t>’</a:t>
            </a:r>
          </a:p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A person may express his/her aggravation when speaking to someone by screaming:</a:t>
            </a:r>
          </a:p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	‘Tell him I have gone to </a:t>
            </a:r>
            <a:r>
              <a:rPr lang="en-US" sz="2800" dirty="0" err="1" smtClean="0">
                <a:solidFill>
                  <a:prstClr val="black"/>
                </a:solidFill>
              </a:rPr>
              <a:t>singa</a:t>
            </a:r>
            <a:r>
              <a:rPr lang="en-US" sz="2800" b="1" u="sng" dirty="0" err="1" smtClean="0">
                <a:solidFill>
                  <a:prstClr val="black"/>
                </a:solidFill>
              </a:rPr>
              <a:t>bloddy</a:t>
            </a:r>
            <a:r>
              <a:rPr lang="en-US" sz="2800" dirty="0" err="1" smtClean="0">
                <a:solidFill>
                  <a:prstClr val="black"/>
                </a:solidFill>
              </a:rPr>
              <a:t>pore</a:t>
            </a:r>
            <a:r>
              <a:rPr lang="en-US" sz="2800" dirty="0" smtClean="0">
                <a:solidFill>
                  <a:prstClr val="black"/>
                </a:solidFill>
              </a:rPr>
              <a:t>.’</a:t>
            </a:r>
            <a:endParaRPr lang="en-US" sz="2800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43516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A comparison between prefixes and suffixes:</a:t>
            </a:r>
          </a:p>
          <a:p>
            <a:pPr algn="l"/>
            <a:endParaRPr lang="ar-EG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089402"/>
              </p:ext>
            </p:extLst>
          </p:nvPr>
        </p:nvGraphicFramePr>
        <p:xfrm>
          <a:off x="838200" y="2286000"/>
          <a:ext cx="7620000" cy="3840480"/>
        </p:xfrm>
        <a:graphic>
          <a:graphicData uri="http://schemas.openxmlformats.org/drawingml/2006/table">
            <a:tbl>
              <a:tblPr/>
              <a:tblGrid>
                <a:gridCol w="4354286"/>
                <a:gridCol w="3265714"/>
              </a:tblGrid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effectLst/>
                          <a:latin typeface="Times New Roman"/>
                          <a:ea typeface="Times New Roman"/>
                        </a:rPr>
                        <a:t>Prefixes</a:t>
                      </a:r>
                      <a:endParaRPr lang="en-US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effectLst/>
                          <a:latin typeface="Times New Roman"/>
                          <a:ea typeface="Times New Roman"/>
                        </a:rPr>
                        <a:t>Suffixes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457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dirty="0">
                          <a:effectLst/>
                          <a:latin typeface="+mn-lt"/>
                          <a:ea typeface="Times New Roman"/>
                        </a:rPr>
                        <a:t>Bound morphemes which occur only </a:t>
                      </a:r>
                      <a:r>
                        <a:rPr lang="en-US" sz="1800" b="1" i="0" dirty="0" smtClean="0">
                          <a:effectLst/>
                          <a:latin typeface="+mn-lt"/>
                          <a:ea typeface="Times New Roman"/>
                        </a:rPr>
                        <a:t>before</a:t>
                      </a:r>
                      <a:r>
                        <a:rPr lang="en-US" sz="1800" b="1" i="0" baseline="0" dirty="0" smtClean="0"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en-US" sz="1800" b="1" i="0" dirty="0" smtClean="0">
                          <a:effectLst/>
                          <a:latin typeface="+mn-lt"/>
                          <a:ea typeface="Times New Roman"/>
                        </a:rPr>
                        <a:t>other </a:t>
                      </a:r>
                      <a:r>
                        <a:rPr lang="en-US" sz="1800" b="1" i="0" dirty="0">
                          <a:effectLst/>
                          <a:latin typeface="+mn-lt"/>
                          <a:ea typeface="Times New Roman"/>
                        </a:rPr>
                        <a:t>morphemes.</a:t>
                      </a:r>
                      <a:endParaRPr lang="en-US" sz="1800" i="0" dirty="0">
                        <a:effectLst/>
                        <a:latin typeface="+mn-lt"/>
                        <a:ea typeface="Times New Roman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u="sng" dirty="0">
                          <a:effectLst/>
                          <a:latin typeface="+mn-lt"/>
                          <a:ea typeface="Times New Roman"/>
                        </a:rPr>
                        <a:t>Examples:</a:t>
                      </a:r>
                      <a:r>
                        <a:rPr lang="en-US" sz="1800" b="1" i="0" dirty="0"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br>
                        <a:rPr lang="en-US" sz="1800" b="1" i="0" dirty="0">
                          <a:effectLst/>
                          <a:latin typeface="+mn-lt"/>
                          <a:ea typeface="Times New Roman"/>
                        </a:rPr>
                      </a:br>
                      <a:r>
                        <a:rPr lang="en-US" sz="1800" b="1" i="0" dirty="0">
                          <a:effectLst/>
                          <a:latin typeface="+mn-lt"/>
                          <a:ea typeface="Times New Roman"/>
                        </a:rPr>
                        <a:t>un- (uncover, undo) </a:t>
                      </a:r>
                      <a:br>
                        <a:rPr lang="en-US" sz="1800" b="1" i="0" dirty="0">
                          <a:effectLst/>
                          <a:latin typeface="+mn-lt"/>
                          <a:ea typeface="Times New Roman"/>
                        </a:rPr>
                      </a:br>
                      <a:r>
                        <a:rPr lang="en-US" sz="1800" b="1" i="0" dirty="0">
                          <a:effectLst/>
                          <a:latin typeface="+mn-lt"/>
                          <a:ea typeface="Times New Roman"/>
                        </a:rPr>
                        <a:t>dis- (displeased, disconnect), </a:t>
                      </a:r>
                      <a:br>
                        <a:rPr lang="en-US" sz="1800" b="1" i="0" dirty="0">
                          <a:effectLst/>
                          <a:latin typeface="+mn-lt"/>
                          <a:ea typeface="Times New Roman"/>
                        </a:rPr>
                      </a:br>
                      <a:r>
                        <a:rPr lang="en-US" sz="1800" b="1" i="0" dirty="0">
                          <a:effectLst/>
                          <a:latin typeface="+mn-lt"/>
                          <a:ea typeface="Times New Roman"/>
                        </a:rPr>
                        <a:t>pre- (predetermine, prejudge)</a:t>
                      </a:r>
                      <a:endParaRPr lang="en-US" sz="1800" i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Bound morphemes which occur  </a:t>
                      </a:r>
                      <a:b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</a:b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following other morphemes.</a:t>
                      </a: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Examples: 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/>
                      </a:r>
                      <a:b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</a:b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-</a:t>
                      </a:r>
                      <a:r>
                        <a:rPr lang="en-US" sz="1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er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 (singer, performer) </a:t>
                      </a:r>
                      <a:b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</a:b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-</a:t>
                      </a:r>
                      <a:r>
                        <a:rPr lang="en-US" sz="1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ist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 (typist, pianist) </a:t>
                      </a:r>
                      <a:b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</a:b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-</a:t>
                      </a:r>
                      <a:r>
                        <a:rPr lang="en-US" sz="1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ly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 (manly, friendly)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1316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Roots and Stems 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 smtClean="0"/>
              <a:t>Root:</a:t>
            </a:r>
            <a:endParaRPr lang="en-US" sz="2800" u="sng" dirty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The </a:t>
            </a:r>
            <a:r>
              <a:rPr lang="en-US" sz="2800" dirty="0"/>
              <a:t>root is that part of a </a:t>
            </a:r>
            <a:r>
              <a:rPr lang="en-US" sz="2800" dirty="0" smtClean="0"/>
              <a:t>word </a:t>
            </a:r>
            <a:r>
              <a:rPr lang="en-US" sz="2800" dirty="0"/>
              <a:t>which remains when all </a:t>
            </a:r>
            <a:r>
              <a:rPr lang="en-US" sz="2800" dirty="0" smtClean="0"/>
              <a:t>derivational </a:t>
            </a:r>
            <a:r>
              <a:rPr lang="en-US" sz="2800" dirty="0"/>
              <a:t>and </a:t>
            </a:r>
            <a:r>
              <a:rPr lang="en-US" sz="2800" dirty="0" smtClean="0"/>
              <a:t>inflectional affixes (prefixes and suffixes) </a:t>
            </a:r>
            <a:r>
              <a:rPr lang="en-US" sz="2800" dirty="0"/>
              <a:t>have been removed. 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It </a:t>
            </a:r>
            <a:r>
              <a:rPr lang="en-US" sz="2800" dirty="0"/>
              <a:t>is the basic part of a lexeme which is always realized and it cannot be further analyzed into smaller morphs</a:t>
            </a:r>
            <a:r>
              <a:rPr lang="en-US" sz="2800" dirty="0" smtClean="0"/>
              <a:t>.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Roots are always free morphemes. </a:t>
            </a:r>
            <a:endParaRPr lang="en-US" sz="2800" dirty="0"/>
          </a:p>
          <a:p>
            <a:pPr algn="l"/>
            <a:r>
              <a:rPr lang="en-US" sz="2800" u="sng" dirty="0"/>
              <a:t>Example</a:t>
            </a:r>
            <a:r>
              <a:rPr lang="en-US" sz="2800" u="sng" dirty="0" smtClean="0"/>
              <a:t>:</a:t>
            </a:r>
          </a:p>
          <a:p>
            <a:pPr algn="l"/>
            <a:r>
              <a:rPr lang="en-US" sz="2800" dirty="0"/>
              <a:t>	</a:t>
            </a:r>
            <a:r>
              <a:rPr lang="en-US" sz="2800" dirty="0" smtClean="0"/>
              <a:t>	 </a:t>
            </a:r>
            <a:r>
              <a:rPr lang="en-US" sz="2800" dirty="0"/>
              <a:t>in </a:t>
            </a:r>
            <a:r>
              <a:rPr lang="en-US" sz="2800" dirty="0" smtClean="0"/>
              <a:t>'</a:t>
            </a:r>
            <a:r>
              <a:rPr lang="en-US" sz="2800" i="1" dirty="0" smtClean="0"/>
              <a:t>un-help-</a:t>
            </a:r>
            <a:r>
              <a:rPr lang="en-US" sz="2800" i="1" dirty="0" err="1" smtClean="0"/>
              <a:t>ful</a:t>
            </a:r>
            <a:r>
              <a:rPr lang="en-US" sz="2800" i="1" dirty="0" smtClean="0"/>
              <a:t>-ness</a:t>
            </a:r>
            <a:r>
              <a:rPr lang="en-US" sz="2800" dirty="0"/>
              <a:t>' </a:t>
            </a:r>
            <a:r>
              <a:rPr lang="en-US" sz="2800" dirty="0" smtClean="0"/>
              <a:t>:     </a:t>
            </a:r>
            <a:r>
              <a:rPr lang="en-US" sz="2800" i="1" dirty="0"/>
              <a:t>'help</a:t>
            </a:r>
            <a:r>
              <a:rPr lang="en-US" sz="2800" dirty="0"/>
              <a:t>' is the root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41834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 smtClean="0"/>
              <a:t>Stem:</a:t>
            </a:r>
            <a:endParaRPr lang="en-US" sz="2800" u="sng" dirty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A </a:t>
            </a:r>
            <a:r>
              <a:rPr lang="en-US" sz="2800" b="1" dirty="0"/>
              <a:t>stem </a:t>
            </a:r>
            <a:r>
              <a:rPr lang="en-US" sz="2800" dirty="0"/>
              <a:t>is formed when a root morpheme is combined with an </a:t>
            </a:r>
            <a:r>
              <a:rPr lang="en-US" sz="2800" dirty="0" smtClean="0"/>
              <a:t>affix.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Other </a:t>
            </a:r>
            <a:r>
              <a:rPr lang="en-US" sz="2800" dirty="0"/>
              <a:t>affixes can be added to a stem to form a more complex stem.  </a:t>
            </a:r>
            <a:endParaRPr lang="en-US" sz="2800" dirty="0" smtClean="0"/>
          </a:p>
          <a:p>
            <a:pPr algn="l"/>
            <a:r>
              <a:rPr lang="en-US" sz="2800" u="sng" dirty="0"/>
              <a:t>Example</a:t>
            </a:r>
          </a:p>
          <a:p>
            <a:pPr algn="l"/>
            <a:r>
              <a:rPr lang="en-US" sz="2800" b="1" dirty="0"/>
              <a:t>				Stupid = </a:t>
            </a:r>
            <a:r>
              <a:rPr lang="en-US" sz="2800" b="1" dirty="0" smtClean="0"/>
              <a:t>Root</a:t>
            </a:r>
            <a:endParaRPr lang="en-US" sz="2800" dirty="0"/>
          </a:p>
          <a:p>
            <a:pPr algn="l"/>
            <a:r>
              <a:rPr lang="en-US" sz="2800" b="1" dirty="0"/>
              <a:t>Stupidities</a:t>
            </a:r>
            <a:endParaRPr lang="en-US" sz="2800" dirty="0"/>
          </a:p>
          <a:p>
            <a:pPr algn="l"/>
            <a:r>
              <a:rPr lang="en-US" sz="2800" b="1" dirty="0"/>
              <a:t>				Stupidity = Stem</a:t>
            </a:r>
            <a:endParaRPr lang="en-US" sz="2800" dirty="0"/>
          </a:p>
          <a:p>
            <a:pPr marL="457200" indent="-457200" algn="l">
              <a:buFontTx/>
              <a:buChar char="-"/>
            </a:pPr>
            <a:endParaRPr lang="en-US" sz="2800" dirty="0"/>
          </a:p>
          <a:p>
            <a:pPr algn="l"/>
            <a:endParaRPr lang="ar-EG" sz="28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209800" y="4800600"/>
            <a:ext cx="114300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209800" y="5334000"/>
            <a:ext cx="11430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85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lnSpc>
                <a:spcPct val="150000"/>
              </a:lnSpc>
            </a:pPr>
            <a:r>
              <a:rPr lang="en-US" sz="2800" b="1" u="sng" dirty="0">
                <a:solidFill>
                  <a:prstClr val="black"/>
                </a:solidFill>
              </a:rPr>
              <a:t>More examples </a:t>
            </a:r>
            <a:r>
              <a:rPr lang="en-US" sz="2800" b="1" u="sng" dirty="0" smtClean="0">
                <a:solidFill>
                  <a:prstClr val="black"/>
                </a:solidFill>
              </a:rPr>
              <a:t>:</a:t>
            </a:r>
          </a:p>
          <a:p>
            <a:pPr lvl="0" algn="l">
              <a:lnSpc>
                <a:spcPct val="150000"/>
              </a:lnSpc>
            </a:pPr>
            <a:endParaRPr lang="en-US" sz="2800" b="1" dirty="0" smtClean="0"/>
          </a:p>
          <a:p>
            <a:pPr lvl="0" algn="l"/>
            <a:r>
              <a:rPr lang="en-US" sz="2800" b="1" dirty="0" smtClean="0"/>
              <a:t>Root:</a:t>
            </a:r>
            <a:r>
              <a:rPr lang="en-US" sz="2800" b="1" dirty="0"/>
              <a:t>       </a:t>
            </a:r>
            <a:r>
              <a:rPr lang="en-US" sz="2800" b="1" dirty="0" smtClean="0"/>
              <a:t>	believe </a:t>
            </a:r>
            <a:r>
              <a:rPr lang="en-US" sz="2800" b="1" dirty="0"/>
              <a:t>(verb) </a:t>
            </a:r>
            <a:endParaRPr lang="en-US" sz="2800" b="1" dirty="0" smtClean="0"/>
          </a:p>
          <a:p>
            <a:pPr lvl="0" algn="l"/>
            <a:endParaRPr lang="en-US" sz="2800" dirty="0"/>
          </a:p>
          <a:p>
            <a:pPr lvl="0" algn="l"/>
            <a:r>
              <a:rPr lang="en-US" sz="2800" b="1" dirty="0" smtClean="0"/>
              <a:t>Stem:</a:t>
            </a:r>
            <a:r>
              <a:rPr lang="en-US" sz="2800" b="1" dirty="0"/>
              <a:t>      </a:t>
            </a:r>
            <a:r>
              <a:rPr lang="en-US" sz="2800" b="1" dirty="0" smtClean="0"/>
              <a:t>	believe </a:t>
            </a:r>
            <a:r>
              <a:rPr lang="en-US" sz="2800" b="1" dirty="0"/>
              <a:t>+ able (verb + suffix</a:t>
            </a:r>
            <a:r>
              <a:rPr lang="en-US" sz="2800" b="1" dirty="0" smtClean="0"/>
              <a:t>)</a:t>
            </a:r>
          </a:p>
          <a:p>
            <a:pPr lvl="0" algn="l"/>
            <a:endParaRPr lang="en-US" sz="2800" dirty="0"/>
          </a:p>
          <a:p>
            <a:pPr lvl="0" algn="l"/>
            <a:r>
              <a:rPr lang="en-US" sz="2800" b="1" dirty="0"/>
              <a:t>Stem </a:t>
            </a:r>
            <a:r>
              <a:rPr lang="en-US" sz="2800" b="1" dirty="0" smtClean="0"/>
              <a:t>:</a:t>
            </a:r>
            <a:r>
              <a:rPr lang="en-US" sz="2800" b="1" dirty="0"/>
              <a:t>     </a:t>
            </a:r>
            <a:r>
              <a:rPr lang="en-US" sz="2800" b="1" dirty="0" smtClean="0"/>
              <a:t>	un </a:t>
            </a:r>
            <a:r>
              <a:rPr lang="en-US" sz="2800" b="1" dirty="0"/>
              <a:t>+ believe + able</a:t>
            </a:r>
            <a:endParaRPr lang="en-US" sz="2800" dirty="0"/>
          </a:p>
          <a:p>
            <a:pPr algn="l"/>
            <a:r>
              <a:rPr lang="en-US" sz="2800" b="1" dirty="0"/>
              <a:t>   		  </a:t>
            </a:r>
            <a:r>
              <a:rPr lang="en-US" sz="2800" b="1" dirty="0" smtClean="0"/>
              <a:t>	(</a:t>
            </a:r>
            <a:r>
              <a:rPr lang="en-US" sz="2800" b="1" dirty="0"/>
              <a:t>prefix +verb + suffix)  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9535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b="1" dirty="0" smtClean="0">
                <a:solidFill>
                  <a:prstClr val="black"/>
                </a:solidFill>
              </a:rPr>
              <a:t>Root:</a:t>
            </a:r>
            <a:r>
              <a:rPr lang="en-US" sz="2800" b="1" dirty="0">
                <a:solidFill>
                  <a:prstClr val="black"/>
                </a:solidFill>
              </a:rPr>
              <a:t>		</a:t>
            </a:r>
            <a:r>
              <a:rPr lang="en-US" sz="2800" b="1" dirty="0" smtClean="0">
                <a:solidFill>
                  <a:prstClr val="black"/>
                </a:solidFill>
              </a:rPr>
              <a:t>system</a:t>
            </a:r>
          </a:p>
          <a:p>
            <a:pPr lvl="0" algn="l"/>
            <a:endParaRPr lang="en-US" sz="2800" dirty="0">
              <a:solidFill>
                <a:prstClr val="black"/>
              </a:solidFill>
            </a:endParaRPr>
          </a:p>
          <a:p>
            <a:pPr lvl="0" algn="l"/>
            <a:r>
              <a:rPr lang="en-US" sz="2800" b="1" dirty="0" smtClean="0">
                <a:solidFill>
                  <a:prstClr val="black"/>
                </a:solidFill>
              </a:rPr>
              <a:t>Stem:</a:t>
            </a:r>
            <a:r>
              <a:rPr lang="en-US" sz="2800" b="1" dirty="0">
                <a:solidFill>
                  <a:prstClr val="black"/>
                </a:solidFill>
              </a:rPr>
              <a:t>		system + </a:t>
            </a:r>
            <a:r>
              <a:rPr lang="en-US" sz="2800" b="1" dirty="0" err="1" smtClean="0">
                <a:solidFill>
                  <a:prstClr val="black"/>
                </a:solidFill>
              </a:rPr>
              <a:t>atic</a:t>
            </a:r>
            <a:endParaRPr lang="en-US" sz="2800" b="1" dirty="0" smtClean="0">
              <a:solidFill>
                <a:prstClr val="black"/>
              </a:solidFill>
            </a:endParaRPr>
          </a:p>
          <a:p>
            <a:pPr lvl="0" algn="l"/>
            <a:endParaRPr lang="en-US" sz="2800" dirty="0">
              <a:solidFill>
                <a:prstClr val="black"/>
              </a:solidFill>
            </a:endParaRPr>
          </a:p>
          <a:p>
            <a:pPr lvl="0" algn="l"/>
            <a:r>
              <a:rPr lang="en-US" sz="2800" b="1" dirty="0" smtClean="0">
                <a:solidFill>
                  <a:prstClr val="black"/>
                </a:solidFill>
              </a:rPr>
              <a:t>Stem:</a:t>
            </a:r>
            <a:r>
              <a:rPr lang="en-US" sz="2800" b="1" dirty="0">
                <a:solidFill>
                  <a:prstClr val="black"/>
                </a:solidFill>
              </a:rPr>
              <a:t>	</a:t>
            </a:r>
            <a:r>
              <a:rPr lang="en-US" sz="2800" b="1" dirty="0" smtClean="0">
                <a:solidFill>
                  <a:prstClr val="black"/>
                </a:solidFill>
              </a:rPr>
              <a:t>	un </a:t>
            </a:r>
            <a:r>
              <a:rPr lang="en-US" sz="2800" b="1" dirty="0">
                <a:solidFill>
                  <a:prstClr val="black"/>
                </a:solidFill>
              </a:rPr>
              <a:t>+ system + </a:t>
            </a:r>
            <a:r>
              <a:rPr lang="en-US" sz="2800" b="1" dirty="0" err="1" smtClean="0">
                <a:solidFill>
                  <a:prstClr val="black"/>
                </a:solidFill>
              </a:rPr>
              <a:t>atic</a:t>
            </a:r>
            <a:endParaRPr lang="en-US" sz="2800" b="1" dirty="0" smtClean="0">
              <a:solidFill>
                <a:prstClr val="black"/>
              </a:solidFill>
            </a:endParaRPr>
          </a:p>
          <a:p>
            <a:pPr lvl="0" algn="l"/>
            <a:endParaRPr lang="en-US" sz="2800" dirty="0">
              <a:solidFill>
                <a:prstClr val="black"/>
              </a:solidFill>
            </a:endParaRPr>
          </a:p>
          <a:p>
            <a:pPr lvl="0" algn="l"/>
            <a:r>
              <a:rPr lang="en-US" sz="2800" b="1" dirty="0" smtClean="0">
                <a:solidFill>
                  <a:prstClr val="black"/>
                </a:solidFill>
              </a:rPr>
              <a:t>Stem:</a:t>
            </a:r>
            <a:r>
              <a:rPr lang="en-US" sz="2800" b="1" dirty="0">
                <a:solidFill>
                  <a:prstClr val="black"/>
                </a:solidFill>
              </a:rPr>
              <a:t>	</a:t>
            </a:r>
            <a:r>
              <a:rPr lang="en-US" sz="2800" b="1" dirty="0" smtClean="0">
                <a:solidFill>
                  <a:prstClr val="black"/>
                </a:solidFill>
              </a:rPr>
              <a:t>	un </a:t>
            </a:r>
            <a:r>
              <a:rPr lang="en-US" sz="2800" b="1" dirty="0">
                <a:solidFill>
                  <a:prstClr val="black"/>
                </a:solidFill>
              </a:rPr>
              <a:t>+ system + </a:t>
            </a:r>
            <a:r>
              <a:rPr lang="en-US" sz="2800" b="1" dirty="0" err="1">
                <a:solidFill>
                  <a:prstClr val="black"/>
                </a:solidFill>
              </a:rPr>
              <a:t>atic</a:t>
            </a:r>
            <a:r>
              <a:rPr lang="en-US" sz="2800" b="1" dirty="0">
                <a:solidFill>
                  <a:prstClr val="black"/>
                </a:solidFill>
              </a:rPr>
              <a:t> + al</a:t>
            </a:r>
            <a:endParaRPr lang="en-US" sz="2800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64082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Practice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sz="2800" b="1" u="sng" dirty="0" smtClean="0"/>
              <a:t>Practice:</a:t>
            </a:r>
          </a:p>
          <a:p>
            <a:pPr algn="l"/>
            <a:r>
              <a:rPr lang="en-US" sz="2800" dirty="0" smtClean="0"/>
              <a:t>-  </a:t>
            </a:r>
            <a:r>
              <a:rPr lang="en-US" sz="2800" dirty="0"/>
              <a:t>Analyze the following words into </a:t>
            </a:r>
            <a:r>
              <a:rPr lang="en-US" sz="2800" dirty="0" smtClean="0"/>
              <a:t>morphemes </a:t>
            </a:r>
            <a:r>
              <a:rPr lang="en-US" sz="2800" dirty="0"/>
              <a:t>using the model given below:</a:t>
            </a:r>
          </a:p>
          <a:p>
            <a:pPr algn="l"/>
            <a:r>
              <a:rPr lang="en-US" sz="2800" dirty="0"/>
              <a:t>                                                 Prefix (</a:t>
            </a:r>
            <a:r>
              <a:rPr lang="en-US" sz="2800" dirty="0" err="1"/>
              <a:t>es</a:t>
            </a:r>
            <a:r>
              <a:rPr lang="en-US" sz="2800" dirty="0"/>
              <a:t>)    Root           Suffix (</a:t>
            </a:r>
            <a:r>
              <a:rPr lang="en-US" sz="2800" dirty="0" err="1"/>
              <a:t>es</a:t>
            </a:r>
            <a:r>
              <a:rPr lang="en-US" sz="2800" dirty="0"/>
              <a:t>)</a:t>
            </a:r>
          </a:p>
          <a:p>
            <a:pPr algn="l"/>
            <a:r>
              <a:rPr lang="en-US" sz="2800" dirty="0"/>
              <a:t>Example: inequality                 in-               equal             -</a:t>
            </a:r>
            <a:r>
              <a:rPr lang="en-US" sz="2800" dirty="0" err="1"/>
              <a:t>ity</a:t>
            </a:r>
            <a:r>
              <a:rPr lang="en-US" sz="2800" dirty="0"/>
              <a:t> </a:t>
            </a:r>
          </a:p>
          <a:p>
            <a:pPr algn="l"/>
            <a:r>
              <a:rPr lang="en-US" sz="2800" dirty="0"/>
              <a:t> 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Happily			        -		     happy	    -</a:t>
            </a:r>
            <a:r>
              <a:rPr lang="en-US" sz="2800" dirty="0" err="1" smtClean="0"/>
              <a:t>ly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/>
              <a:t>inactive</a:t>
            </a:r>
            <a:r>
              <a:rPr lang="en-US" sz="2800" dirty="0" smtClean="0"/>
              <a:t>		</a:t>
            </a:r>
            <a:endParaRPr lang="en-US" sz="2800" dirty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undercooked 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5986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- 	 unlikelihood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illogical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relationship </a:t>
            </a:r>
            <a:endParaRPr lang="en-US" sz="2800" dirty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ungrammatical 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sensitivity </a:t>
            </a:r>
            <a:endParaRPr lang="en-US" sz="2800" dirty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 prototypical 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unfriendliness 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interdependence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rudeness</a:t>
            </a:r>
            <a:endParaRPr lang="en-US" sz="2800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439375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Introductory lectur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Introductory lecture</Template>
  <TotalTime>935</TotalTime>
  <Words>422</Words>
  <Application>Microsoft Office PowerPoint</Application>
  <PresentationFormat>A4 Paper (210x297 mm)</PresentationFormat>
  <Paragraphs>117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ae_AlMateen</vt:lpstr>
      <vt:lpstr>Arial</vt:lpstr>
      <vt:lpstr>Calibri</vt:lpstr>
      <vt:lpstr>Times New Roman</vt:lpstr>
      <vt:lpstr>Introductory lecture</vt:lpstr>
      <vt:lpstr>PowerPoint Presentation</vt:lpstr>
      <vt:lpstr>  Lecture 3  </vt:lpstr>
      <vt:lpstr>PowerPoint Presentation</vt:lpstr>
      <vt:lpstr>Affixation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Roots and Stems </vt:lpstr>
      <vt:lpstr>PowerPoint Presentation</vt:lpstr>
      <vt:lpstr>PowerPoint Presentation</vt:lpstr>
      <vt:lpstr>PowerPoint Presentation</vt:lpstr>
      <vt:lpstr>Practice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Mohamed Fathi Othman</cp:lastModifiedBy>
  <cp:revision>94</cp:revision>
  <dcterms:created xsi:type="dcterms:W3CDTF">2011-09-28T13:10:49Z</dcterms:created>
  <dcterms:modified xsi:type="dcterms:W3CDTF">2014-10-19T08:06:43Z</dcterms:modified>
</cp:coreProperties>
</file>