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9" r:id="rId4"/>
    <p:sldId id="294" r:id="rId5"/>
    <p:sldId id="297" r:id="rId6"/>
    <p:sldId id="295" r:id="rId7"/>
    <p:sldId id="296" r:id="rId8"/>
    <p:sldId id="310" r:id="rId9"/>
    <p:sldId id="298" r:id="rId10"/>
    <p:sldId id="299" r:id="rId11"/>
    <p:sldId id="300" r:id="rId12"/>
    <p:sldId id="305" r:id="rId13"/>
    <p:sldId id="301" r:id="rId14"/>
    <p:sldId id="302" r:id="rId15"/>
    <p:sldId id="303" r:id="rId16"/>
    <p:sldId id="304" r:id="rId17"/>
    <p:sldId id="306" r:id="rId18"/>
    <p:sldId id="307" r:id="rId19"/>
    <p:sldId id="308" r:id="rId20"/>
    <p:sldId id="309" r:id="rId21"/>
    <p:sldId id="311" r:id="rId22"/>
    <p:sldId id="314" r:id="rId23"/>
    <p:sldId id="315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>
        <p:scale>
          <a:sx n="82" d="100"/>
          <a:sy n="82" d="100"/>
        </p:scale>
        <p:origin x="-612" y="-90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57800" y="4648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and Morphology</a:t>
            </a: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Instructor : Dr. Mohamed </a:t>
            </a:r>
            <a:r>
              <a:rPr lang="en-US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Fathi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8420100" cy="2286000"/>
          </a:xfrm>
        </p:spPr>
        <p:txBody>
          <a:bodyPr/>
          <a:lstStyle/>
          <a:p>
            <a:pPr eaLnBrk="1" hangingPunct="1"/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 4</a:t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endParaRPr lang="en-US" sz="5400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 this lecture, we will talk about: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Derivational morphemes</a:t>
            </a:r>
          </a:p>
          <a:p>
            <a:pPr algn="l"/>
            <a:r>
              <a:rPr lang="en-US" dirty="0" smtClean="0"/>
              <a:t>Inflectional morphemes</a:t>
            </a:r>
          </a:p>
        </p:txBody>
      </p:sp>
    </p:spTree>
    <p:extLst>
      <p:ext uri="{BB962C8B-B14F-4D97-AF65-F5344CB8AC3E}">
        <p14:creationId xmlns:p14="http://schemas.microsoft.com/office/powerpoint/2010/main" val="11819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Inflection Vs. Derivation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Inflection </a:t>
            </a:r>
            <a:r>
              <a:rPr lang="en-US" sz="2800" dirty="0"/>
              <a:t>and derivation are manifestations of </a:t>
            </a:r>
            <a:r>
              <a:rPr lang="en-US" sz="2800" dirty="0" smtClean="0"/>
              <a:t>affixation (prefixes and suffixes).</a:t>
            </a:r>
          </a:p>
          <a:p>
            <a:pPr marL="0" indent="0" algn="l"/>
            <a:endParaRPr lang="en-US" sz="2800" dirty="0" smtClean="0"/>
          </a:p>
          <a:p>
            <a:pPr marL="514350" indent="-514350" algn="l">
              <a:buAutoNum type="alphaUcParenBoth"/>
            </a:pPr>
            <a:r>
              <a:rPr lang="en-US" sz="2800" b="1" u="sng" dirty="0" smtClean="0"/>
              <a:t>Derivational morphemes</a:t>
            </a:r>
            <a:r>
              <a:rPr lang="en-US" sz="2800" dirty="0" smtClean="0"/>
              <a:t>: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Can be prefixes or suffixes.</a:t>
            </a:r>
            <a:endParaRPr lang="en-US" sz="2800" dirty="0"/>
          </a:p>
          <a:p>
            <a:pPr marL="457200" indent="-457200" algn="l">
              <a:buFontTx/>
              <a:buChar char="-"/>
            </a:pPr>
            <a:r>
              <a:rPr lang="en-US" sz="2800" dirty="0"/>
              <a:t>C</a:t>
            </a:r>
            <a:r>
              <a:rPr lang="en-US" sz="2800" dirty="0" smtClean="0"/>
              <a:t>reate one lexeme from another. For example: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i="1" dirty="0" smtClean="0"/>
              <a:t>compute</a:t>
            </a:r>
            <a:r>
              <a:rPr lang="en-US" sz="2800" dirty="0" smtClean="0"/>
              <a:t> &gt; </a:t>
            </a:r>
            <a:r>
              <a:rPr lang="en-US" sz="2800" i="1" dirty="0" err="1" smtClean="0"/>
              <a:t>comput-</a:t>
            </a:r>
            <a:r>
              <a:rPr lang="en-US" sz="2800" b="1" i="1" u="sng" dirty="0" err="1" smtClean="0"/>
              <a:t>er</a:t>
            </a:r>
            <a:r>
              <a:rPr lang="en-US" sz="2800" dirty="0" smtClean="0"/>
              <a:t> &gt; </a:t>
            </a:r>
            <a:r>
              <a:rPr lang="en-US" sz="2800" i="1" dirty="0" err="1" smtClean="0"/>
              <a:t>comput-</a:t>
            </a:r>
            <a:r>
              <a:rPr lang="en-US" sz="2800" b="1" i="1" u="sng" dirty="0" err="1" smtClean="0"/>
              <a:t>er</a:t>
            </a:r>
            <a:r>
              <a:rPr lang="en-US" sz="2800" i="1" dirty="0" err="1" smtClean="0"/>
              <a:t>-</a:t>
            </a:r>
            <a:r>
              <a:rPr lang="en-US" sz="2800" b="1" i="1" u="sng" dirty="0" err="1" smtClean="0"/>
              <a:t>ize</a:t>
            </a:r>
            <a:r>
              <a:rPr lang="en-US" sz="2800" dirty="0" smtClean="0"/>
              <a:t> &gt; </a:t>
            </a:r>
            <a:r>
              <a:rPr lang="en-US" sz="2800" i="1" dirty="0" smtClean="0"/>
              <a:t>computer-</a:t>
            </a:r>
            <a:r>
              <a:rPr lang="en-US" sz="2800" b="1" i="1" u="sng" dirty="0" err="1" smtClean="0"/>
              <a:t>iz</a:t>
            </a:r>
            <a:r>
              <a:rPr lang="en-US" sz="2800" i="1" dirty="0"/>
              <a:t>-</a:t>
            </a:r>
            <a:r>
              <a:rPr lang="en-US" sz="2800" b="1" i="1" u="sng" dirty="0" err="1" smtClean="0"/>
              <a:t>ation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/>
              <a:t> 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9166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dirty="0">
                <a:solidFill>
                  <a:prstClr val="black"/>
                </a:solidFill>
              </a:rPr>
              <a:t>Examples: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(Der. morpheme) + Root + (Der. morpheme)  ----&gt;  result </a:t>
            </a:r>
            <a:r>
              <a:rPr lang="en-US" sz="2800" dirty="0">
                <a:solidFill>
                  <a:prstClr val="black"/>
                </a:solidFill>
              </a:rPr>
              <a:t>in</a:t>
            </a:r>
            <a:r>
              <a:rPr lang="en-US" sz="2800" dirty="0" smtClean="0">
                <a:solidFill>
                  <a:prstClr val="black"/>
                </a:solidFill>
              </a:rPr>
              <a:t>: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u="sng" dirty="0">
                <a:solidFill>
                  <a:prstClr val="black"/>
                </a:solidFill>
              </a:rPr>
              <a:t>1- a new word with a new </a:t>
            </a:r>
            <a:r>
              <a:rPr lang="en-US" sz="2800" u="sng" dirty="0" smtClean="0">
                <a:solidFill>
                  <a:prstClr val="black"/>
                </a:solidFill>
              </a:rPr>
              <a:t>meaning (a change in meaning):</a:t>
            </a:r>
          </a:p>
          <a:p>
            <a:pPr algn="l"/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u="sng" dirty="0" smtClean="0">
                <a:solidFill>
                  <a:prstClr val="black"/>
                </a:solidFill>
              </a:rPr>
              <a:t>Root</a:t>
            </a:r>
            <a:r>
              <a:rPr lang="en-US" sz="2800" dirty="0" smtClean="0">
                <a:solidFill>
                  <a:prstClr val="black"/>
                </a:solidFill>
              </a:rPr>
              <a:t>	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----&gt;     </a:t>
            </a:r>
            <a:r>
              <a:rPr lang="en-US" sz="2800" b="1" u="sng" dirty="0" smtClean="0">
                <a:solidFill>
                  <a:prstClr val="black"/>
                </a:solidFill>
              </a:rPr>
              <a:t>Der</a:t>
            </a:r>
            <a:r>
              <a:rPr lang="en-US" sz="2800" u="sng" dirty="0" smtClean="0">
                <a:solidFill>
                  <a:prstClr val="black"/>
                </a:solidFill>
              </a:rPr>
              <a:t>- </a:t>
            </a:r>
            <a:r>
              <a:rPr lang="en-US" sz="2800" u="sng" dirty="0">
                <a:solidFill>
                  <a:prstClr val="black"/>
                </a:solidFill>
              </a:rPr>
              <a:t>+ </a:t>
            </a:r>
            <a:r>
              <a:rPr lang="en-US" sz="2800" u="sng" dirty="0" smtClean="0">
                <a:solidFill>
                  <a:prstClr val="black"/>
                </a:solidFill>
              </a:rPr>
              <a:t>Root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----&gt;(</a:t>
            </a:r>
            <a:r>
              <a:rPr lang="en-US" sz="2800" u="sng" dirty="0" smtClean="0">
                <a:solidFill>
                  <a:prstClr val="black"/>
                </a:solidFill>
              </a:rPr>
              <a:t>new meaning)</a:t>
            </a:r>
            <a:endParaRPr lang="en-US" sz="2800" u="sng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E.g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smtClean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happy</a:t>
            </a:r>
            <a:r>
              <a:rPr lang="en-US" sz="2800" dirty="0" smtClean="0">
                <a:solidFill>
                  <a:prstClr val="black"/>
                </a:solidFill>
              </a:rPr>
              <a:t>     ----&gt;    </a:t>
            </a:r>
            <a:r>
              <a:rPr lang="en-US" sz="2800" b="1" i="1" u="sng" dirty="0" smtClean="0">
                <a:solidFill>
                  <a:prstClr val="black"/>
                </a:solidFill>
              </a:rPr>
              <a:t>un</a:t>
            </a:r>
            <a:r>
              <a:rPr lang="en-US" sz="2800" b="1" i="1" dirty="0" smtClean="0">
                <a:solidFill>
                  <a:prstClr val="black"/>
                </a:solidFill>
              </a:rPr>
              <a:t>-</a:t>
            </a:r>
            <a:r>
              <a:rPr lang="en-US" sz="2800" i="1" dirty="0" smtClean="0">
                <a:solidFill>
                  <a:prstClr val="black"/>
                </a:solidFill>
              </a:rPr>
              <a:t>happy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</a:t>
            </a:r>
            <a:r>
              <a:rPr lang="en-US" sz="2800" i="1" dirty="0" smtClean="0">
                <a:solidFill>
                  <a:prstClr val="black"/>
                </a:solidFill>
              </a:rPr>
              <a:t>connect</a:t>
            </a:r>
            <a:r>
              <a:rPr lang="en-US" sz="2800" dirty="0" smtClean="0">
                <a:solidFill>
                  <a:prstClr val="black"/>
                </a:solidFill>
              </a:rPr>
              <a:t>  ----&gt;    </a:t>
            </a:r>
            <a:r>
              <a:rPr lang="en-US" sz="2800" b="1" i="1" u="sng" dirty="0" smtClean="0">
                <a:solidFill>
                  <a:prstClr val="black"/>
                </a:solidFill>
              </a:rPr>
              <a:t>dis</a:t>
            </a:r>
            <a:r>
              <a:rPr lang="en-US" sz="2800" i="1" dirty="0" smtClean="0">
                <a:solidFill>
                  <a:prstClr val="black"/>
                </a:solidFill>
              </a:rPr>
              <a:t>-connect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		correct    ----&gt;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</a:t>
            </a:r>
            <a:r>
              <a:rPr lang="en-US" sz="2800" b="1" i="1" u="sng" dirty="0" smtClean="0">
                <a:solidFill>
                  <a:prstClr val="black"/>
                </a:solidFill>
              </a:rPr>
              <a:t>in</a:t>
            </a:r>
            <a:r>
              <a:rPr lang="en-US" sz="2800" i="1" dirty="0" smtClean="0">
                <a:solidFill>
                  <a:prstClr val="black"/>
                </a:solidFill>
              </a:rPr>
              <a:t>-correct</a:t>
            </a:r>
            <a:endParaRPr lang="en-US" sz="2800" i="1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				        	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07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2- </a:t>
            </a:r>
            <a:r>
              <a:rPr lang="en-US" sz="2800" u="sng" dirty="0">
                <a:solidFill>
                  <a:prstClr val="black"/>
                </a:solidFill>
              </a:rPr>
              <a:t>A</a:t>
            </a:r>
            <a:r>
              <a:rPr lang="en-US" sz="2800" u="sng" dirty="0" smtClean="0">
                <a:solidFill>
                  <a:prstClr val="black"/>
                </a:solidFill>
              </a:rPr>
              <a:t> </a:t>
            </a:r>
            <a:r>
              <a:rPr lang="en-US" sz="2800" u="sng" dirty="0">
                <a:solidFill>
                  <a:prstClr val="black"/>
                </a:solidFill>
              </a:rPr>
              <a:t>change in the grammatical </a:t>
            </a:r>
            <a:r>
              <a:rPr lang="en-US" sz="2800" u="sng" dirty="0" smtClean="0">
                <a:solidFill>
                  <a:prstClr val="black"/>
                </a:solidFill>
              </a:rPr>
              <a:t>class; i.e. the part of speech/syntactic category (e.g</a:t>
            </a:r>
            <a:r>
              <a:rPr lang="en-US" sz="2800" u="sng" dirty="0">
                <a:solidFill>
                  <a:prstClr val="black"/>
                </a:solidFill>
              </a:rPr>
              <a:t>. a nouns becomes an Adj.) 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For </a:t>
            </a:r>
            <a:r>
              <a:rPr lang="en-US" sz="2800" dirty="0">
                <a:solidFill>
                  <a:prstClr val="black"/>
                </a:solidFill>
              </a:rPr>
              <a:t>instance: </a:t>
            </a:r>
          </a:p>
          <a:p>
            <a:pPr marL="1257300" lvl="3" indent="0" algn="l"/>
            <a:r>
              <a:rPr lang="en-US" sz="2800" dirty="0" smtClean="0">
                <a:solidFill>
                  <a:prstClr val="black"/>
                </a:solidFill>
              </a:rPr>
              <a:t>- Noun + Der. </a:t>
            </a:r>
            <a:r>
              <a:rPr lang="en-US" sz="2800" dirty="0">
                <a:solidFill>
                  <a:prstClr val="black"/>
                </a:solidFill>
              </a:rPr>
              <a:t>m</a:t>
            </a:r>
            <a:r>
              <a:rPr lang="en-US" sz="2800" dirty="0" smtClean="0">
                <a:solidFill>
                  <a:prstClr val="black"/>
                </a:solidFill>
              </a:rPr>
              <a:t>orpheme ------------&gt; </a:t>
            </a:r>
            <a:r>
              <a:rPr lang="en-US" sz="2800" dirty="0">
                <a:solidFill>
                  <a:prstClr val="black"/>
                </a:solidFill>
              </a:rPr>
              <a:t>Adj. 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  E.g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smtClean="0">
                <a:solidFill>
                  <a:prstClr val="black"/>
                </a:solidFill>
              </a:rPr>
              <a:t>  </a:t>
            </a:r>
            <a:r>
              <a:rPr lang="en-US" sz="2800" i="1" dirty="0" smtClean="0">
                <a:solidFill>
                  <a:prstClr val="black"/>
                </a:solidFill>
              </a:rPr>
              <a:t>boy</a:t>
            </a:r>
            <a:r>
              <a:rPr lang="en-US" sz="2800" dirty="0" smtClean="0">
                <a:solidFill>
                  <a:prstClr val="black"/>
                </a:solidFill>
              </a:rPr>
              <a:t>       + </a:t>
            </a:r>
            <a:r>
              <a:rPr lang="en-US" sz="2800" i="1" dirty="0" err="1" smtClean="0">
                <a:solidFill>
                  <a:prstClr val="black"/>
                </a:solidFill>
              </a:rPr>
              <a:t>ish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----------------------&gt; </a:t>
            </a:r>
            <a:r>
              <a:rPr lang="en-US" sz="2800" i="1" dirty="0" smtClean="0">
                <a:solidFill>
                  <a:prstClr val="black"/>
                </a:solidFill>
              </a:rPr>
              <a:t>boyish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    - Verb </a:t>
            </a:r>
            <a:r>
              <a:rPr lang="en-US" sz="2800" dirty="0">
                <a:solidFill>
                  <a:prstClr val="black"/>
                </a:solidFill>
              </a:rPr>
              <a:t>+ </a:t>
            </a:r>
            <a:r>
              <a:rPr lang="en-US" sz="2800" dirty="0" smtClean="0">
                <a:solidFill>
                  <a:prstClr val="black"/>
                </a:solidFill>
              </a:rPr>
              <a:t>Der. </a:t>
            </a:r>
            <a:r>
              <a:rPr lang="en-US" sz="2800" dirty="0">
                <a:solidFill>
                  <a:prstClr val="black"/>
                </a:solidFill>
              </a:rPr>
              <a:t>m</a:t>
            </a:r>
            <a:r>
              <a:rPr lang="en-US" sz="2800" dirty="0" smtClean="0">
                <a:solidFill>
                  <a:prstClr val="black"/>
                </a:solidFill>
              </a:rPr>
              <a:t>orpheme --------------&gt; </a:t>
            </a:r>
            <a:r>
              <a:rPr lang="en-US" sz="2800" dirty="0">
                <a:solidFill>
                  <a:prstClr val="black"/>
                </a:solidFill>
              </a:rPr>
              <a:t>Noun 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 </a:t>
            </a:r>
            <a:r>
              <a:rPr lang="en-US" sz="2800" dirty="0" smtClean="0">
                <a:solidFill>
                  <a:prstClr val="black"/>
                </a:solidFill>
              </a:rPr>
              <a:t>    E.g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smtClean="0">
                <a:solidFill>
                  <a:prstClr val="black"/>
                </a:solidFill>
              </a:rPr>
              <a:t>  </a:t>
            </a:r>
            <a:r>
              <a:rPr lang="en-US" sz="2800" i="1" dirty="0" smtClean="0">
                <a:solidFill>
                  <a:prstClr val="black"/>
                </a:solidFill>
              </a:rPr>
              <a:t>clear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+ </a:t>
            </a:r>
            <a:r>
              <a:rPr lang="en-US" sz="2800" i="1" dirty="0" err="1">
                <a:solidFill>
                  <a:prstClr val="black"/>
                </a:solidFill>
              </a:rPr>
              <a:t>ance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        -----------------&gt; </a:t>
            </a:r>
            <a:r>
              <a:rPr lang="en-US" sz="2800" i="1" dirty="0" smtClean="0">
                <a:solidFill>
                  <a:prstClr val="black"/>
                </a:solidFill>
              </a:rPr>
              <a:t>clearance</a:t>
            </a:r>
            <a:endParaRPr lang="en-US" sz="2800" i="1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		     - Adj</a:t>
            </a:r>
            <a:r>
              <a:rPr lang="en-US" sz="2800" dirty="0">
                <a:solidFill>
                  <a:prstClr val="black"/>
                </a:solidFill>
              </a:rPr>
              <a:t>. + </a:t>
            </a:r>
            <a:r>
              <a:rPr lang="en-US" sz="2800" dirty="0" smtClean="0">
                <a:solidFill>
                  <a:prstClr val="black"/>
                </a:solidFill>
              </a:rPr>
              <a:t>Der. </a:t>
            </a:r>
            <a:r>
              <a:rPr lang="en-US" sz="2800" dirty="0">
                <a:solidFill>
                  <a:prstClr val="black"/>
                </a:solidFill>
              </a:rPr>
              <a:t>m</a:t>
            </a:r>
            <a:r>
              <a:rPr lang="en-US" sz="2800" dirty="0" smtClean="0">
                <a:solidFill>
                  <a:prstClr val="black"/>
                </a:solidFill>
              </a:rPr>
              <a:t>orpheme --------------&gt; </a:t>
            </a:r>
            <a:r>
              <a:rPr lang="en-US" sz="2800" dirty="0">
                <a:solidFill>
                  <a:prstClr val="black"/>
                </a:solidFill>
              </a:rPr>
              <a:t>Adverb      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 </a:t>
            </a:r>
            <a:r>
              <a:rPr lang="en-US" sz="2800" dirty="0" smtClean="0">
                <a:solidFill>
                  <a:prstClr val="black"/>
                </a:solidFill>
              </a:rPr>
              <a:t>    E.g</a:t>
            </a:r>
            <a:r>
              <a:rPr lang="en-US" sz="2800" dirty="0">
                <a:solidFill>
                  <a:prstClr val="black"/>
                </a:solidFill>
              </a:rPr>
              <a:t>.  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i="1" dirty="0" smtClean="0">
                <a:solidFill>
                  <a:prstClr val="black"/>
                </a:solidFill>
              </a:rPr>
              <a:t>Exact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+ </a:t>
            </a:r>
            <a:r>
              <a:rPr lang="en-US" sz="2800" i="1" dirty="0" err="1" smtClean="0">
                <a:solidFill>
                  <a:prstClr val="black"/>
                </a:solidFill>
              </a:rPr>
              <a:t>ly</a:t>
            </a:r>
            <a:r>
              <a:rPr lang="en-US" sz="2800" dirty="0" smtClean="0">
                <a:solidFill>
                  <a:prstClr val="black"/>
                </a:solidFill>
              </a:rPr>
              <a:t>                --------------------&gt; </a:t>
            </a:r>
            <a:r>
              <a:rPr lang="en-US" sz="2800" i="1" dirty="0" smtClean="0">
                <a:solidFill>
                  <a:prstClr val="black"/>
                </a:solidFill>
              </a:rPr>
              <a:t>exactly</a:t>
            </a:r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9509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sz="2800" b="1" dirty="0" smtClean="0"/>
              <a:t>(B) </a:t>
            </a:r>
            <a:r>
              <a:rPr lang="en-US" sz="2800" b="1" u="sng" dirty="0" smtClean="0"/>
              <a:t>Inflectional morphemes</a:t>
            </a:r>
            <a:r>
              <a:rPr lang="en-US" sz="2800" dirty="0" smtClean="0"/>
              <a:t>: </a:t>
            </a:r>
            <a:r>
              <a:rPr lang="en-US" sz="2800" dirty="0"/>
              <a:t>creates the form of a lexeme that is right for a sentence: </a:t>
            </a:r>
            <a:endParaRPr lang="en-US" sz="2800" dirty="0" smtClean="0"/>
          </a:p>
          <a:p>
            <a:pPr algn="l"/>
            <a:endParaRPr lang="en-US" sz="2800" dirty="0" smtClean="0"/>
          </a:p>
          <a:p>
            <a:pPr algn="l"/>
            <a:r>
              <a:rPr lang="en-US" sz="2800" u="sng" dirty="0" smtClean="0"/>
              <a:t>Examples</a:t>
            </a:r>
            <a:r>
              <a:rPr lang="en-US" sz="2800" dirty="0" smtClean="0"/>
              <a:t>:     Inf. morphemes create:</a:t>
            </a:r>
          </a:p>
          <a:p>
            <a:pPr algn="l"/>
            <a:endParaRPr lang="en-US" sz="2800" u="sng" dirty="0" smtClean="0"/>
          </a:p>
          <a:p>
            <a:pPr marL="0" indent="0" algn="l"/>
            <a:r>
              <a:rPr lang="en-US" sz="2800" dirty="0" smtClean="0"/>
              <a:t>		- the </a:t>
            </a:r>
            <a:r>
              <a:rPr lang="en-US" sz="2800" dirty="0"/>
              <a:t>plural form of a noun (</a:t>
            </a:r>
            <a:r>
              <a:rPr lang="en-US" sz="2800" i="1" dirty="0" smtClean="0"/>
              <a:t>door-</a:t>
            </a:r>
            <a:r>
              <a:rPr lang="en-US" sz="2800" b="1" i="1" u="sng" dirty="0" smtClean="0"/>
              <a:t>s</a:t>
            </a:r>
            <a:r>
              <a:rPr lang="en-US" sz="2800" dirty="0" smtClean="0"/>
              <a:t>).</a:t>
            </a:r>
          </a:p>
          <a:p>
            <a:pPr marL="0" indent="0" algn="l"/>
            <a:r>
              <a:rPr lang="en-US" sz="2800" dirty="0" smtClean="0"/>
              <a:t> </a:t>
            </a:r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- the </a:t>
            </a:r>
            <a:r>
              <a:rPr lang="en-US" sz="2800" dirty="0"/>
              <a:t>past tense form of a verb (</a:t>
            </a:r>
            <a:r>
              <a:rPr lang="en-US" sz="2800" i="1" dirty="0" smtClean="0"/>
              <a:t>start-</a:t>
            </a:r>
            <a:r>
              <a:rPr lang="en-US" sz="2800" b="1" i="1" u="sng" dirty="0" err="1" smtClean="0"/>
              <a:t>ed</a:t>
            </a:r>
            <a:r>
              <a:rPr lang="en-US" sz="2800" dirty="0" smtClean="0"/>
              <a:t>). </a:t>
            </a:r>
          </a:p>
          <a:p>
            <a:pPr marL="0" indent="0" algn="l"/>
            <a:endParaRPr lang="en-US" sz="2800" dirty="0" smtClean="0"/>
          </a:p>
          <a:p>
            <a:pPr marL="0" indent="0" algn="l"/>
            <a:r>
              <a:rPr lang="en-US" sz="2800" dirty="0"/>
              <a:t>	</a:t>
            </a:r>
            <a:r>
              <a:rPr lang="en-US" sz="2800" dirty="0" smtClean="0"/>
              <a:t>	- 3rd </a:t>
            </a:r>
            <a:r>
              <a:rPr lang="en-US" sz="2800" dirty="0"/>
              <a:t>person singular form of a verb </a:t>
            </a:r>
            <a:r>
              <a:rPr lang="en-US" sz="2800" dirty="0" smtClean="0"/>
              <a:t>(</a:t>
            </a:r>
            <a:r>
              <a:rPr lang="en-US" sz="2800" i="1" dirty="0" smtClean="0"/>
              <a:t>he</a:t>
            </a:r>
            <a:r>
              <a:rPr lang="en-US" sz="2800" dirty="0" smtClean="0"/>
              <a:t> </a:t>
            </a:r>
            <a:r>
              <a:rPr lang="en-US" sz="2800" i="1" dirty="0" smtClean="0"/>
              <a:t>start-</a:t>
            </a:r>
            <a:r>
              <a:rPr lang="en-US" sz="2800" b="1" i="1" u="sng" dirty="0" smtClean="0"/>
              <a:t>s</a:t>
            </a:r>
            <a:r>
              <a:rPr lang="en-US" sz="2800" dirty="0" smtClean="0"/>
              <a:t>).</a:t>
            </a:r>
          </a:p>
          <a:p>
            <a:pPr lvl="0" algn="l"/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0458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group of inflected words formed with a particular </a:t>
            </a:r>
            <a:r>
              <a:rPr lang="en-US" sz="2800" dirty="0" smtClean="0"/>
              <a:t>lexeme </a:t>
            </a:r>
            <a:r>
              <a:rPr lang="en-US" sz="2800" dirty="0"/>
              <a:t>(e.g. </a:t>
            </a:r>
            <a:r>
              <a:rPr lang="en-US" sz="2800" i="1" dirty="0"/>
              <a:t>child, children; </a:t>
            </a:r>
            <a:r>
              <a:rPr lang="en-US" sz="2800" i="1" dirty="0" smtClean="0"/>
              <a:t>drive, drives, </a:t>
            </a:r>
            <a:r>
              <a:rPr lang="en-US" sz="2800" i="1" dirty="0"/>
              <a:t>driven</a:t>
            </a:r>
            <a:r>
              <a:rPr lang="en-US" sz="2800" dirty="0"/>
              <a:t>) is called a </a:t>
            </a:r>
            <a:r>
              <a:rPr lang="en-US" sz="2800" b="1" u="sng" dirty="0"/>
              <a:t>'paradigm'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Each </a:t>
            </a:r>
            <a:r>
              <a:rPr lang="en-US" sz="2800" dirty="0"/>
              <a:t>specific item in a paradigm is called a </a:t>
            </a:r>
            <a:r>
              <a:rPr lang="en-US" sz="2800" b="1" u="sng" dirty="0"/>
              <a:t>'word form</a:t>
            </a:r>
            <a:r>
              <a:rPr lang="en-US" sz="2800" b="1" dirty="0" smtClean="0"/>
              <a:t>'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lvl="0" indent="-457200" algn="l">
              <a:buFontTx/>
              <a:buChar char="-"/>
            </a:pPr>
            <a:r>
              <a:rPr lang="en-US" sz="2800" u="sng" dirty="0">
                <a:solidFill>
                  <a:prstClr val="black"/>
                </a:solidFill>
              </a:rPr>
              <a:t>As obvious from the above examples, </a:t>
            </a:r>
            <a:r>
              <a:rPr lang="en-US" sz="2800" dirty="0">
                <a:solidFill>
                  <a:prstClr val="black"/>
                </a:solidFill>
              </a:rPr>
              <a:t>inflectional morphemes do not change the meaning of a word</a:t>
            </a:r>
            <a:r>
              <a:rPr lang="en-US" sz="2800" dirty="0" smtClean="0">
                <a:solidFill>
                  <a:prstClr val="black"/>
                </a:solidFill>
              </a:rPr>
              <a:t>, but</a:t>
            </a:r>
            <a:endParaRPr lang="en-US" sz="2800" dirty="0">
              <a:solidFill>
                <a:prstClr val="black"/>
              </a:solidFill>
            </a:endParaRPr>
          </a:p>
          <a:p>
            <a:pPr marL="457200" indent="-457200" algn="l">
              <a:buFontTx/>
              <a:buChar char="-"/>
            </a:pP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14917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/>
            <a:r>
              <a:rPr lang="en-US" sz="2800" dirty="0" smtClean="0">
                <a:solidFill>
                  <a:prstClr val="black"/>
                </a:solidFill>
              </a:rPr>
              <a:t>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but they </a:t>
            </a:r>
            <a:r>
              <a:rPr lang="en-US" sz="2800" dirty="0">
                <a:solidFill>
                  <a:prstClr val="black"/>
                </a:solidFill>
              </a:rPr>
              <a:t>have </a:t>
            </a:r>
            <a:r>
              <a:rPr lang="en-US" sz="2800" dirty="0" smtClean="0">
                <a:solidFill>
                  <a:prstClr val="black"/>
                </a:solidFill>
              </a:rPr>
              <a:t>a grammatical </a:t>
            </a:r>
            <a:r>
              <a:rPr lang="en-US" sz="2800" dirty="0">
                <a:solidFill>
                  <a:prstClr val="black"/>
                </a:solidFill>
              </a:rPr>
              <a:t>function in the sentence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They </a:t>
            </a:r>
            <a:r>
              <a:rPr lang="en-US" sz="2800" dirty="0">
                <a:solidFill>
                  <a:prstClr val="black"/>
                </a:solidFill>
              </a:rPr>
              <a:t>never change the part of </a:t>
            </a:r>
            <a:r>
              <a:rPr lang="en-US" sz="2800" dirty="0" smtClean="0">
                <a:solidFill>
                  <a:prstClr val="black"/>
                </a:solidFill>
              </a:rPr>
              <a:t>speech/syntactic category. </a:t>
            </a:r>
          </a:p>
          <a:p>
            <a:pPr marL="0" lvl="0" indent="0" algn="l"/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So</a:t>
            </a:r>
            <a:r>
              <a:rPr lang="en-US" sz="2800" dirty="0">
                <a:solidFill>
                  <a:prstClr val="black"/>
                </a:solidFill>
              </a:rPr>
              <a:t>, we start with a noun, for instance, and finish up with a noun.</a:t>
            </a:r>
          </a:p>
          <a:p>
            <a:pPr marL="0" lvl="0" indent="0" algn="l"/>
            <a:endParaRPr lang="en-US" sz="2800" i="1" dirty="0">
              <a:solidFill>
                <a:prstClr val="black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9042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l"/>
            <a:r>
              <a:rPr lang="en-US" sz="2800" u="sng" dirty="0">
                <a:solidFill>
                  <a:prstClr val="black"/>
                </a:solidFill>
              </a:rPr>
              <a:t>For example:</a:t>
            </a: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Inflectional morphemes:   </a:t>
            </a:r>
            <a:r>
              <a:rPr lang="en-US" sz="2800" dirty="0" smtClean="0">
                <a:solidFill>
                  <a:prstClr val="black"/>
                </a:solidFill>
              </a:rPr>
              <a:t>-s</a:t>
            </a:r>
            <a:r>
              <a:rPr lang="en-US" sz="2800" dirty="0">
                <a:solidFill>
                  <a:prstClr val="black"/>
                </a:solidFill>
              </a:rPr>
              <a:t>, -</a:t>
            </a:r>
            <a:r>
              <a:rPr lang="en-US" sz="2800" dirty="0" err="1" smtClean="0">
                <a:solidFill>
                  <a:prstClr val="black"/>
                </a:solidFill>
              </a:rPr>
              <a:t>ed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		He </a:t>
            </a:r>
            <a:r>
              <a:rPr lang="en-US" sz="2800" dirty="0" smtClean="0">
                <a:solidFill>
                  <a:prstClr val="black"/>
                </a:solidFill>
              </a:rPr>
              <a:t>sail-</a:t>
            </a:r>
            <a:r>
              <a:rPr lang="en-US" sz="2800" b="1" u="sng" dirty="0" smtClean="0">
                <a:solidFill>
                  <a:prstClr val="black"/>
                </a:solidFill>
              </a:rPr>
              <a:t>s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</a:t>
            </a:r>
            <a:r>
              <a:rPr lang="en-US" sz="2800" dirty="0" smtClean="0">
                <a:solidFill>
                  <a:prstClr val="black"/>
                </a:solidFill>
              </a:rPr>
              <a:t>.).</a:t>
            </a:r>
          </a:p>
          <a:p>
            <a:pPr lvl="0" algn="l"/>
            <a:endParaRPr lang="en-US" sz="2800" dirty="0">
              <a:solidFill>
                <a:prstClr val="black"/>
              </a:solidFill>
            </a:endParaRPr>
          </a:p>
          <a:p>
            <a:pPr lvl="0" algn="l"/>
            <a:r>
              <a:rPr lang="en-US" sz="2800" dirty="0">
                <a:solidFill>
                  <a:prstClr val="black"/>
                </a:solidFill>
              </a:rPr>
              <a:t>			He </a:t>
            </a:r>
            <a:r>
              <a:rPr lang="en-US" sz="2800" dirty="0" smtClean="0">
                <a:solidFill>
                  <a:prstClr val="black"/>
                </a:solidFill>
              </a:rPr>
              <a:t>sail-</a:t>
            </a:r>
            <a:r>
              <a:rPr lang="en-US" sz="2800" b="1" u="sng" dirty="0" err="1" smtClean="0">
                <a:solidFill>
                  <a:prstClr val="black"/>
                </a:solidFill>
              </a:rPr>
              <a:t>ed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(V.). </a:t>
            </a:r>
          </a:p>
          <a:p>
            <a:pPr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So</a:t>
            </a:r>
            <a:r>
              <a:rPr lang="en-US" sz="2800" dirty="0"/>
              <a:t>, we can say that inflection produces forms of lexemes</a:t>
            </a:r>
            <a:r>
              <a:rPr lang="en-US" sz="2800" dirty="0" smtClean="0"/>
              <a:t>,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while derivation produces new </a:t>
            </a:r>
            <a:r>
              <a:rPr lang="en-US" sz="2800" dirty="0" smtClean="0"/>
              <a:t>lexemes (new meanings)</a:t>
            </a:r>
            <a:r>
              <a:rPr lang="en-US" dirty="0" smtClean="0"/>
              <a:t>.</a:t>
            </a:r>
            <a:endParaRPr lang="en-US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6333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Derivation </a:t>
            </a:r>
            <a:r>
              <a:rPr lang="en-US" dirty="0" smtClean="0"/>
              <a:t>Vs. </a:t>
            </a:r>
            <a:r>
              <a:rPr lang="en-US" dirty="0"/>
              <a:t>Inflection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sz="2800" b="1" u="sng" dirty="0" smtClean="0"/>
              <a:t>Summary of criteria </a:t>
            </a:r>
            <a:r>
              <a:rPr lang="en-US" sz="2800" b="1" u="sng" dirty="0"/>
              <a:t>for distinguishing </a:t>
            </a:r>
            <a:r>
              <a:rPr lang="en-US" sz="2800" b="1" u="sng" dirty="0" smtClean="0"/>
              <a:t>derivation and inflection</a:t>
            </a:r>
            <a:r>
              <a:rPr lang="en-US" dirty="0" smtClean="0"/>
              <a:t>:</a:t>
            </a:r>
          </a:p>
          <a:p>
            <a:pPr algn="l"/>
            <a:r>
              <a:rPr lang="en-US" sz="2800" dirty="0" smtClean="0"/>
              <a:t>1- Derivational morphemes change </a:t>
            </a:r>
            <a:r>
              <a:rPr lang="en-US" sz="2800" dirty="0"/>
              <a:t>the meaning of a </a:t>
            </a:r>
            <a:r>
              <a:rPr lang="en-US" sz="2800" dirty="0" smtClean="0"/>
              <a:t>word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			e.g.     </a:t>
            </a:r>
            <a:r>
              <a:rPr lang="en-US" sz="2800" i="1" dirty="0" smtClean="0"/>
              <a:t>happy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------&gt; </a:t>
            </a:r>
            <a:r>
              <a:rPr lang="en-US" sz="2800" b="1" i="1" u="sng" dirty="0" smtClean="0">
                <a:solidFill>
                  <a:prstClr val="black"/>
                </a:solidFill>
              </a:rPr>
              <a:t>un</a:t>
            </a:r>
            <a:r>
              <a:rPr lang="en-US" sz="2800" i="1" dirty="0" smtClean="0">
                <a:solidFill>
                  <a:prstClr val="black"/>
                </a:solidFill>
              </a:rPr>
              <a:t>-happy</a:t>
            </a:r>
            <a:endParaRPr lang="en-US" sz="2800" i="1" dirty="0"/>
          </a:p>
          <a:p>
            <a:pPr algn="l"/>
            <a:r>
              <a:rPr lang="en-US" sz="2800" dirty="0" smtClean="0"/>
              <a:t>	</a:t>
            </a:r>
          </a:p>
          <a:p>
            <a:pPr algn="l"/>
            <a:r>
              <a:rPr lang="en-US" sz="2800" dirty="0" smtClean="0"/>
              <a:t>	- While inflection morphemes do </a:t>
            </a:r>
            <a:r>
              <a:rPr lang="en-US" sz="2800" dirty="0"/>
              <a:t>not </a:t>
            </a:r>
            <a:r>
              <a:rPr lang="en-US" sz="2800" dirty="0" smtClean="0"/>
              <a:t>change meaning (e.g</a:t>
            </a:r>
            <a:r>
              <a:rPr lang="en-US" sz="2800" dirty="0"/>
              <a:t>. </a:t>
            </a:r>
            <a:r>
              <a:rPr lang="en-US" sz="2800" dirty="0" smtClean="0"/>
              <a:t>when they express </a:t>
            </a:r>
            <a:r>
              <a:rPr lang="en-US" sz="2800" dirty="0"/>
              <a:t>agreement: </a:t>
            </a:r>
            <a:endParaRPr lang="en-US" sz="2800" dirty="0" smtClean="0"/>
          </a:p>
          <a:p>
            <a:pPr algn="l"/>
            <a:endParaRPr lang="en-US" sz="2800" dirty="0" smtClean="0"/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		e.g.	they </a:t>
            </a:r>
            <a:r>
              <a:rPr lang="en-US" sz="2800" i="1" dirty="0"/>
              <a:t>sing </a:t>
            </a:r>
            <a:endParaRPr lang="en-US" sz="2800" i="1" dirty="0" smtClean="0"/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			     </a:t>
            </a:r>
            <a:r>
              <a:rPr lang="en-US" sz="2800" dirty="0" smtClean="0"/>
              <a:t>vs</a:t>
            </a:r>
            <a:r>
              <a:rPr lang="en-US" sz="2800" dirty="0"/>
              <a:t>. </a:t>
            </a:r>
            <a:endParaRPr lang="en-US" sz="2800" dirty="0" smtClean="0"/>
          </a:p>
          <a:p>
            <a:pPr algn="l"/>
            <a:r>
              <a:rPr lang="en-US" sz="2800" i="1" dirty="0"/>
              <a:t>	</a:t>
            </a:r>
            <a:r>
              <a:rPr lang="en-US" sz="2800" i="1" dirty="0" smtClean="0"/>
              <a:t>			she sing-</a:t>
            </a:r>
            <a:r>
              <a:rPr lang="en-US" sz="2800" b="1" i="1" u="sng" dirty="0" smtClean="0"/>
              <a:t>s</a:t>
            </a:r>
            <a:r>
              <a:rPr lang="en-US" sz="2800" dirty="0" smtClean="0"/>
              <a:t>. 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8246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The loss or addition of such an inflectional feature like number, or  tense would be a major </a:t>
            </a:r>
            <a:r>
              <a:rPr lang="en-US" sz="2800" dirty="0" smtClean="0">
                <a:solidFill>
                  <a:prstClr val="black"/>
                </a:solidFill>
              </a:rPr>
              <a:t>upheaval (disturbance) </a:t>
            </a:r>
            <a:r>
              <a:rPr lang="en-US" sz="2800" dirty="0">
                <a:solidFill>
                  <a:prstClr val="black"/>
                </a:solidFill>
              </a:rPr>
              <a:t>in a language.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Thus, inflection tends to be an obligatory convention which is adhered to because of grammatical requirements.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6866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800" dirty="0" smtClean="0"/>
              <a:t>2- Derivation </a:t>
            </a:r>
            <a:r>
              <a:rPr lang="en-US" sz="2800" dirty="0"/>
              <a:t>may change the syntactic category of a word </a:t>
            </a:r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cheer</a:t>
            </a:r>
            <a:r>
              <a:rPr lang="en-US" sz="2800" dirty="0" smtClean="0"/>
              <a:t> 			(N)  </a:t>
            </a:r>
          </a:p>
          <a:p>
            <a:pPr algn="l"/>
            <a:r>
              <a:rPr lang="en-US" sz="2800" dirty="0" smtClean="0"/>
              <a:t>		</a:t>
            </a:r>
            <a:r>
              <a:rPr lang="en-US" sz="2800" i="1" dirty="0" smtClean="0"/>
              <a:t>cheer-</a:t>
            </a:r>
            <a:r>
              <a:rPr lang="en-US" sz="2800" b="1" i="1" u="sng" dirty="0" err="1" smtClean="0"/>
              <a:t>ful</a:t>
            </a:r>
            <a:r>
              <a:rPr lang="en-US" sz="2800" dirty="0" smtClean="0"/>
              <a:t> 		(Adj.) </a:t>
            </a:r>
          </a:p>
          <a:p>
            <a:pPr algn="l"/>
            <a:r>
              <a:rPr lang="en-US" sz="2800" dirty="0" smtClean="0"/>
              <a:t>		</a:t>
            </a:r>
            <a:r>
              <a:rPr lang="en-US" sz="2800" i="1" dirty="0" smtClean="0"/>
              <a:t>cheer-</a:t>
            </a:r>
            <a:r>
              <a:rPr lang="en-US" sz="2800" b="1" i="1" u="sng" dirty="0" err="1" smtClean="0"/>
              <a:t>ful</a:t>
            </a:r>
            <a:r>
              <a:rPr lang="en-US" sz="2800" i="1" dirty="0" smtClean="0"/>
              <a:t>-</a:t>
            </a:r>
            <a:r>
              <a:rPr lang="en-US" sz="2800" b="1" i="1" u="sng" dirty="0" smtClean="0"/>
              <a:t>ness</a:t>
            </a:r>
            <a:r>
              <a:rPr lang="en-US" sz="2800" dirty="0" smtClean="0"/>
              <a:t> 	(N)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- while </a:t>
            </a:r>
            <a:r>
              <a:rPr lang="en-US" sz="2800" dirty="0"/>
              <a:t>inflection preserves the category </a:t>
            </a:r>
            <a:endParaRPr lang="en-US" sz="2800" dirty="0" smtClean="0"/>
          </a:p>
          <a:p>
            <a:pPr algn="l"/>
            <a:endParaRPr lang="en-US" sz="2800" dirty="0" smtClean="0"/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cat</a:t>
            </a:r>
            <a:r>
              <a:rPr lang="en-US" sz="2800" dirty="0" smtClean="0"/>
              <a:t>     (N) </a:t>
            </a:r>
            <a:r>
              <a:rPr lang="en-US" sz="2800" dirty="0" smtClean="0">
                <a:solidFill>
                  <a:prstClr val="black"/>
                </a:solidFill>
              </a:rPr>
              <a:t>---------&gt; </a:t>
            </a:r>
            <a:r>
              <a:rPr lang="en-US" sz="2800" i="1" dirty="0" smtClean="0"/>
              <a:t>cat</a:t>
            </a:r>
            <a:r>
              <a:rPr lang="en-US" sz="2800" b="1" i="1" u="sng" dirty="0"/>
              <a:t>-</a:t>
            </a:r>
            <a:r>
              <a:rPr lang="en-US" sz="2800" b="1" i="1" u="sng" dirty="0" smtClean="0"/>
              <a:t>s</a:t>
            </a:r>
            <a:r>
              <a:rPr lang="en-US" sz="2800" dirty="0" smtClean="0"/>
              <a:t>       (N)</a:t>
            </a:r>
          </a:p>
          <a:p>
            <a:pPr algn="l"/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i="1" dirty="0" smtClean="0"/>
              <a:t>write </a:t>
            </a:r>
            <a:r>
              <a:rPr lang="en-US" sz="2800" dirty="0"/>
              <a:t>(V)  </a:t>
            </a:r>
            <a:r>
              <a:rPr lang="en-US" sz="2800" dirty="0" smtClean="0">
                <a:solidFill>
                  <a:prstClr val="black"/>
                </a:solidFill>
              </a:rPr>
              <a:t>---------&gt; </a:t>
            </a:r>
            <a:r>
              <a:rPr lang="en-US" sz="2800" i="1" dirty="0" smtClean="0"/>
              <a:t>writ</a:t>
            </a:r>
            <a:r>
              <a:rPr lang="en-US" sz="2800" b="1" i="1" u="sng" dirty="0" smtClean="0"/>
              <a:t>-</a:t>
            </a:r>
            <a:r>
              <a:rPr lang="en-US" sz="2800" b="1" i="1" u="sng" dirty="0" err="1" smtClean="0"/>
              <a:t>es</a:t>
            </a:r>
            <a:r>
              <a:rPr lang="en-US" sz="2800" b="1" i="1" u="sng" dirty="0" smtClean="0"/>
              <a:t>	</a:t>
            </a:r>
            <a:r>
              <a:rPr lang="en-US" sz="2800" dirty="0"/>
              <a:t> </a:t>
            </a:r>
            <a:r>
              <a:rPr lang="en-US" sz="2800" dirty="0" smtClean="0"/>
              <a:t>  (</a:t>
            </a:r>
            <a:r>
              <a:rPr lang="en-US" sz="2800" dirty="0"/>
              <a:t>V)</a:t>
            </a:r>
            <a:endParaRPr lang="en-US" sz="2800" b="1" i="1" u="sng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0222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3- </a:t>
            </a:r>
            <a:r>
              <a:rPr lang="en-US" sz="2800" dirty="0"/>
              <a:t>I</a:t>
            </a:r>
            <a:r>
              <a:rPr lang="en-US" sz="2800" dirty="0" smtClean="0"/>
              <a:t>nflection </a:t>
            </a:r>
            <a:r>
              <a:rPr lang="en-US" sz="2800" dirty="0"/>
              <a:t>is the last thing to be added before the word is inserted into the </a:t>
            </a:r>
            <a:r>
              <a:rPr lang="en-US" sz="2800" dirty="0" smtClean="0"/>
              <a:t>sentence.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- Thus, inflectional morphemes are </a:t>
            </a:r>
            <a:r>
              <a:rPr lang="en-US" sz="2800" dirty="0"/>
              <a:t>typically on the edge of the </a:t>
            </a:r>
            <a:r>
              <a:rPr lang="en-US" sz="2800" dirty="0" smtClean="0"/>
              <a:t>word (i.e</a:t>
            </a:r>
            <a:r>
              <a:rPr lang="en-US" sz="2800" dirty="0"/>
              <a:t>. 'outside' </a:t>
            </a:r>
            <a:r>
              <a:rPr lang="en-US" sz="2800" dirty="0" smtClean="0"/>
              <a:t>derivation), </a:t>
            </a:r>
            <a:endParaRPr lang="en-US" sz="2800" dirty="0"/>
          </a:p>
          <a:p>
            <a:pPr algn="l"/>
            <a:r>
              <a:rPr lang="en-US" sz="2800" dirty="0"/>
              <a:t>EX:  </a:t>
            </a:r>
          </a:p>
          <a:p>
            <a:pPr algn="l"/>
            <a:r>
              <a:rPr lang="en-US" sz="2800" dirty="0" smtClean="0"/>
              <a:t>				</a:t>
            </a:r>
            <a:r>
              <a:rPr lang="en-US" sz="2800" i="1" dirty="0" err="1" smtClean="0"/>
              <a:t>oganiz</a:t>
            </a:r>
            <a:r>
              <a:rPr lang="en-US" sz="2800" i="1" dirty="0" smtClean="0"/>
              <a:t>-</a:t>
            </a:r>
            <a:r>
              <a:rPr lang="en-US" sz="2800" b="1" i="1" u="sng" dirty="0" err="1" smtClean="0"/>
              <a:t>ation</a:t>
            </a:r>
            <a:r>
              <a:rPr lang="en-US" sz="2800" i="1" dirty="0" smtClean="0"/>
              <a:t>-</a:t>
            </a:r>
            <a:r>
              <a:rPr lang="en-US" sz="2800" b="1" i="1" u="sng" dirty="0" smtClean="0"/>
              <a:t>al</a:t>
            </a:r>
            <a:r>
              <a:rPr lang="en-US" sz="2800" i="1" dirty="0" smtClean="0"/>
              <a:t>  </a:t>
            </a:r>
          </a:p>
          <a:p>
            <a:pPr algn="l"/>
            <a:r>
              <a:rPr lang="en-US" sz="2800" dirty="0" smtClean="0"/>
              <a:t>- In this word, all </a:t>
            </a:r>
            <a:r>
              <a:rPr lang="en-US" sz="2800" dirty="0"/>
              <a:t>suffixes are derivational, so we </a:t>
            </a:r>
            <a:r>
              <a:rPr lang="en-US" sz="2800" dirty="0" smtClean="0"/>
              <a:t>cannot </a:t>
            </a:r>
            <a:r>
              <a:rPr lang="en-US" sz="2800" dirty="0"/>
              <a:t>say which one is closer to the </a:t>
            </a:r>
            <a:r>
              <a:rPr lang="en-US" sz="2800" dirty="0" smtClean="0"/>
              <a:t>root.</a:t>
            </a:r>
            <a:endParaRPr lang="en-US" sz="2800" dirty="0"/>
          </a:p>
          <a:p>
            <a:pPr algn="l"/>
            <a:r>
              <a:rPr lang="en-US" sz="2800" dirty="0"/>
              <a:t> </a:t>
            </a:r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2789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l"/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2800" dirty="0" smtClean="0">
                <a:solidFill>
                  <a:prstClr val="black"/>
                </a:solidFill>
              </a:rPr>
              <a:t>			</a:t>
            </a:r>
            <a:r>
              <a:rPr lang="en-US" sz="2800" i="1" dirty="0" smtClean="0">
                <a:solidFill>
                  <a:prstClr val="black"/>
                </a:solidFill>
              </a:rPr>
              <a:t>Black-</a:t>
            </a:r>
            <a:r>
              <a:rPr lang="en-US" sz="2800" b="1" i="1" u="sng" dirty="0" smtClean="0">
                <a:solidFill>
                  <a:prstClr val="black"/>
                </a:solidFill>
              </a:rPr>
              <a:t>en</a:t>
            </a:r>
            <a:r>
              <a:rPr lang="en-US" sz="2800" i="1" dirty="0" smtClean="0">
                <a:solidFill>
                  <a:prstClr val="black"/>
                </a:solidFill>
              </a:rPr>
              <a:t>-</a:t>
            </a:r>
            <a:r>
              <a:rPr lang="en-US" sz="2800" b="1" i="1" u="sng" dirty="0" err="1" smtClean="0">
                <a:solidFill>
                  <a:prstClr val="black"/>
                </a:solidFill>
              </a:rPr>
              <a:t>ed</a:t>
            </a:r>
            <a:r>
              <a:rPr lang="en-US" sz="2800" dirty="0" smtClean="0">
                <a:solidFill>
                  <a:prstClr val="black"/>
                </a:solidFill>
              </a:rPr>
              <a:t>  </a:t>
            </a:r>
          </a:p>
          <a:p>
            <a:pPr lvl="0" algn="l"/>
            <a:r>
              <a:rPr lang="en-US" sz="2800" dirty="0" smtClean="0">
                <a:solidFill>
                  <a:prstClr val="black"/>
                </a:solidFill>
              </a:rPr>
              <a:t>      </a:t>
            </a: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>
                <a:solidFill>
                  <a:prstClr val="black"/>
                </a:solidFill>
              </a:rPr>
              <a:t>derivational suffix </a:t>
            </a:r>
            <a:r>
              <a:rPr lang="en-US" sz="2800" b="1" i="1" dirty="0">
                <a:solidFill>
                  <a:prstClr val="black"/>
                </a:solidFill>
              </a:rPr>
              <a:t>-</a:t>
            </a:r>
            <a:r>
              <a:rPr lang="en-US" sz="2800" b="1" i="1" u="sng" dirty="0">
                <a:solidFill>
                  <a:prstClr val="black"/>
                </a:solidFill>
              </a:rPr>
              <a:t>en</a:t>
            </a:r>
            <a:r>
              <a:rPr lang="en-US" sz="2800" dirty="0">
                <a:solidFill>
                  <a:prstClr val="black"/>
                </a:solidFill>
              </a:rPr>
              <a:t> is closer to the root than the inflectional suffix </a:t>
            </a:r>
            <a:r>
              <a:rPr lang="en-US" sz="2800" b="1" dirty="0">
                <a:solidFill>
                  <a:prstClr val="black"/>
                </a:solidFill>
              </a:rPr>
              <a:t>-</a:t>
            </a:r>
            <a:r>
              <a:rPr lang="en-US" sz="2800" b="1" i="1" u="sng" dirty="0" smtClean="0">
                <a:solidFill>
                  <a:prstClr val="black"/>
                </a:solidFill>
              </a:rPr>
              <a:t>ed</a:t>
            </a:r>
            <a:r>
              <a:rPr lang="en-US" sz="2800" dirty="0" smtClean="0">
                <a:solidFill>
                  <a:prstClr val="black"/>
                </a:solidFill>
              </a:rPr>
              <a:t>. 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We </a:t>
            </a:r>
            <a:r>
              <a:rPr lang="en-US" sz="2800" dirty="0">
                <a:solidFill>
                  <a:prstClr val="black"/>
                </a:solidFill>
              </a:rPr>
              <a:t>cannot have </a:t>
            </a:r>
            <a:r>
              <a:rPr lang="en-US" sz="2800" i="1" dirty="0" smtClean="0">
                <a:solidFill>
                  <a:prstClr val="black"/>
                </a:solidFill>
              </a:rPr>
              <a:t>*Black-</a:t>
            </a:r>
            <a:r>
              <a:rPr lang="en-US" sz="2800" b="1" i="1" dirty="0" err="1" smtClean="0">
                <a:solidFill>
                  <a:prstClr val="black"/>
                </a:solidFill>
              </a:rPr>
              <a:t>ed</a:t>
            </a:r>
            <a:r>
              <a:rPr lang="en-US" sz="2800" i="1" dirty="0" smtClean="0">
                <a:solidFill>
                  <a:prstClr val="black"/>
                </a:solidFill>
              </a:rPr>
              <a:t>-</a:t>
            </a:r>
            <a:r>
              <a:rPr lang="en-US" sz="2800" b="1" i="1" u="sng" dirty="0" smtClean="0">
                <a:solidFill>
                  <a:prstClr val="black"/>
                </a:solidFill>
              </a:rPr>
              <a:t>en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compare </a:t>
            </a:r>
            <a:r>
              <a:rPr lang="en-US" sz="2800" dirty="0">
                <a:solidFill>
                  <a:prstClr val="black"/>
                </a:solidFill>
              </a:rPr>
              <a:t>also: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i="1" dirty="0">
                <a:solidFill>
                  <a:prstClr val="black"/>
                </a:solidFill>
              </a:rPr>
              <a:t>	</a:t>
            </a:r>
            <a:r>
              <a:rPr lang="en-US" sz="2800" i="1" dirty="0" smtClean="0">
                <a:solidFill>
                  <a:prstClr val="black"/>
                </a:solidFill>
              </a:rPr>
              <a:t>		pig-let-</a:t>
            </a:r>
            <a:r>
              <a:rPr lang="en-US" sz="2800" b="1" i="1" u="sng" dirty="0" smtClean="0">
                <a:solidFill>
                  <a:prstClr val="black"/>
                </a:solidFill>
              </a:rPr>
              <a:t>s</a:t>
            </a:r>
            <a:r>
              <a:rPr lang="en-US" sz="2800" i="1" dirty="0" smtClean="0">
                <a:solidFill>
                  <a:prstClr val="black"/>
                </a:solidFill>
              </a:rPr>
              <a:t>      </a:t>
            </a:r>
            <a:r>
              <a:rPr lang="en-US" sz="2800" dirty="0" smtClean="0">
                <a:solidFill>
                  <a:prstClr val="black"/>
                </a:solidFill>
              </a:rPr>
              <a:t>vs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smtClean="0">
                <a:solidFill>
                  <a:prstClr val="black"/>
                </a:solidFill>
              </a:rPr>
              <a:t>   *</a:t>
            </a:r>
            <a:r>
              <a:rPr lang="en-US" sz="2800" i="1" dirty="0" smtClean="0">
                <a:solidFill>
                  <a:prstClr val="black"/>
                </a:solidFill>
              </a:rPr>
              <a:t>pig-</a:t>
            </a:r>
            <a:r>
              <a:rPr lang="en-US" sz="2800" b="1" i="1" u="sng" dirty="0" smtClean="0">
                <a:solidFill>
                  <a:prstClr val="black"/>
                </a:solidFill>
              </a:rPr>
              <a:t>s-</a:t>
            </a:r>
            <a:r>
              <a:rPr lang="en-US" sz="2800" i="1" dirty="0" smtClean="0">
                <a:solidFill>
                  <a:prstClr val="black"/>
                </a:solidFill>
              </a:rPr>
              <a:t>let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8234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4- English </a:t>
            </a:r>
            <a:r>
              <a:rPr lang="en-US" sz="2800" dirty="0"/>
              <a:t>inflection is </a:t>
            </a:r>
            <a:r>
              <a:rPr lang="en-US" sz="2800" dirty="0" smtClean="0"/>
              <a:t>expressed by suffixes only and </a:t>
            </a:r>
            <a:r>
              <a:rPr lang="en-US" sz="2800" u="sng" dirty="0" smtClean="0"/>
              <a:t>never</a:t>
            </a:r>
            <a:r>
              <a:rPr lang="en-US" sz="2800" dirty="0" smtClean="0"/>
              <a:t> </a:t>
            </a:r>
            <a:r>
              <a:rPr lang="en-US" sz="2800" dirty="0"/>
              <a:t>expressed by prefixes</a:t>
            </a:r>
            <a:r>
              <a:rPr lang="en-US" sz="2800" dirty="0" smtClean="0"/>
              <a:t>.</a:t>
            </a:r>
          </a:p>
          <a:p>
            <a:pPr algn="l"/>
            <a:r>
              <a:rPr lang="en-US" sz="2800" dirty="0"/>
              <a:t>	 </a:t>
            </a:r>
            <a:r>
              <a:rPr lang="en-US" sz="2800" dirty="0" smtClean="0"/>
              <a:t>    EX.    </a:t>
            </a:r>
            <a:r>
              <a:rPr lang="en-US" sz="2800" i="1" dirty="0" smtClean="0"/>
              <a:t>he play-</a:t>
            </a:r>
            <a:r>
              <a:rPr lang="en-US" sz="2800" b="1" i="1" u="sng" dirty="0" smtClean="0"/>
              <a:t>s</a:t>
            </a:r>
            <a:r>
              <a:rPr lang="en-US" sz="2800" i="1" dirty="0" smtClean="0"/>
              <a:t>        ten apple-</a:t>
            </a:r>
            <a:r>
              <a:rPr lang="en-US" sz="2800" b="1" i="1" u="sng" dirty="0" smtClean="0"/>
              <a:t>s</a:t>
            </a:r>
            <a:r>
              <a:rPr lang="en-US" sz="2800" i="1" dirty="0" smtClean="0"/>
              <a:t>      she play-</a:t>
            </a:r>
            <a:r>
              <a:rPr lang="en-US" sz="2800" b="1" i="1" u="sng" dirty="0" err="1" smtClean="0"/>
              <a:t>ed</a:t>
            </a:r>
            <a:endParaRPr lang="en-US" sz="2800" b="1" i="1" u="sng" dirty="0" smtClean="0"/>
          </a:p>
          <a:p>
            <a:pPr algn="l"/>
            <a:endParaRPr lang="en-US" sz="2800" b="1" i="1" u="sng" dirty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Whereas English derivation is expressed by suffixes and prefixes.</a:t>
            </a:r>
          </a:p>
          <a:p>
            <a:pPr marL="0" indent="0" algn="l"/>
            <a:endParaRPr lang="en-US" sz="2800" dirty="0" smtClean="0"/>
          </a:p>
          <a:p>
            <a:pPr marL="400050" lvl="1" indent="0" algn="l"/>
            <a:r>
              <a:rPr lang="en-US" dirty="0" smtClean="0"/>
              <a:t>     EX.   </a:t>
            </a:r>
            <a:r>
              <a:rPr lang="en-US" i="1" dirty="0" smtClean="0"/>
              <a:t>True</a:t>
            </a:r>
            <a:r>
              <a:rPr lang="en-US" dirty="0" smtClean="0"/>
              <a:t> </a:t>
            </a:r>
            <a:r>
              <a:rPr lang="en-US" dirty="0">
                <a:solidFill>
                  <a:prstClr val="black"/>
                </a:solidFill>
              </a:rPr>
              <a:t>---------&gt;</a:t>
            </a:r>
            <a:r>
              <a:rPr lang="en-US" dirty="0" smtClean="0"/>
              <a:t>  </a:t>
            </a:r>
            <a:r>
              <a:rPr lang="en-US" b="1" i="1" u="sng" dirty="0" smtClean="0"/>
              <a:t>un</a:t>
            </a:r>
            <a:r>
              <a:rPr lang="en-US" i="1" dirty="0" smtClean="0"/>
              <a:t>-true</a:t>
            </a:r>
          </a:p>
          <a:p>
            <a:pPr marL="400050" lvl="1" indent="0" algn="l"/>
            <a:r>
              <a:rPr lang="en-US" dirty="0"/>
              <a:t>	 </a:t>
            </a:r>
            <a:r>
              <a:rPr lang="en-US" dirty="0" smtClean="0"/>
              <a:t>       </a:t>
            </a:r>
            <a:r>
              <a:rPr lang="en-US" i="1" dirty="0" smtClean="0"/>
              <a:t>help</a:t>
            </a:r>
            <a:r>
              <a:rPr lang="en-US" dirty="0" smtClean="0"/>
              <a:t> </a:t>
            </a:r>
            <a:r>
              <a:rPr lang="en-US" dirty="0">
                <a:solidFill>
                  <a:prstClr val="black"/>
                </a:solidFill>
              </a:rPr>
              <a:t>---------&gt; </a:t>
            </a:r>
            <a:r>
              <a:rPr lang="en-US" i="1" dirty="0" smtClean="0"/>
              <a:t>help-</a:t>
            </a:r>
            <a:r>
              <a:rPr lang="en-US" b="1" i="1" u="sng" dirty="0" err="1" smtClean="0"/>
              <a:t>ful</a:t>
            </a:r>
            <a:endParaRPr lang="en-US" b="1" i="1" u="sng" dirty="0" smtClean="0"/>
          </a:p>
          <a:p>
            <a:pPr marL="400050" lvl="1" indent="0" algn="l"/>
            <a:endParaRPr lang="en-US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4213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-457200" algn="l">
              <a:buFontTx/>
              <a:buChar char="-"/>
            </a:pPr>
            <a:r>
              <a:rPr lang="en-US" dirty="0" smtClean="0"/>
              <a:t>Thus</a:t>
            </a:r>
            <a:r>
              <a:rPr lang="en-US" dirty="0"/>
              <a:t>, in English, prefixes are always </a:t>
            </a:r>
            <a:r>
              <a:rPr lang="en-US" dirty="0" smtClean="0"/>
              <a:t>derivational</a:t>
            </a:r>
          </a:p>
          <a:p>
            <a:pPr marL="457200" lvl="1" indent="-457200" algn="l">
              <a:buFontTx/>
              <a:buChar char="-"/>
            </a:pPr>
            <a:r>
              <a:rPr lang="en-US" sz="2800" dirty="0" smtClean="0"/>
              <a:t>While suffixes can </a:t>
            </a:r>
            <a:r>
              <a:rPr lang="en-US" sz="2800" dirty="0"/>
              <a:t>be</a:t>
            </a:r>
            <a:r>
              <a:rPr lang="en-US" sz="2800" dirty="0" smtClean="0"/>
              <a:t>:</a:t>
            </a:r>
          </a:p>
          <a:p>
            <a:pPr marL="457200" lvl="1" indent="-457200" algn="l">
              <a:buFontTx/>
              <a:buChar char="-"/>
            </a:pPr>
            <a:endParaRPr lang="en-US" sz="2800" dirty="0"/>
          </a:p>
          <a:p>
            <a:pPr algn="l"/>
            <a:r>
              <a:rPr lang="en-US" sz="2800" b="1" i="1" dirty="0"/>
              <a:t>Derivational:</a:t>
            </a:r>
            <a:r>
              <a:rPr lang="en-US" sz="2800" dirty="0"/>
              <a:t> </a:t>
            </a:r>
            <a:r>
              <a:rPr lang="en-US" sz="2800" dirty="0" smtClean="0"/>
              <a:t>	</a:t>
            </a:r>
            <a:r>
              <a:rPr lang="en-US" sz="2800" i="1" dirty="0" err="1" smtClean="0"/>
              <a:t>constitut</a:t>
            </a:r>
            <a:r>
              <a:rPr lang="en-US" sz="2800" i="1" dirty="0" smtClean="0"/>
              <a:t>-</a:t>
            </a:r>
            <a:r>
              <a:rPr lang="en-US" sz="2800" b="1" i="1" u="sng" dirty="0" smtClean="0"/>
              <a:t>ion</a:t>
            </a:r>
            <a:r>
              <a:rPr lang="en-US" sz="2800" i="1" dirty="0" smtClean="0"/>
              <a:t>-</a:t>
            </a:r>
            <a:r>
              <a:rPr lang="en-US" sz="2800" b="1" i="1" u="sng" dirty="0" smtClean="0"/>
              <a:t>al</a:t>
            </a:r>
            <a:r>
              <a:rPr lang="en-US" sz="2800" i="1" dirty="0" smtClean="0"/>
              <a:t>-</a:t>
            </a:r>
            <a:r>
              <a:rPr lang="en-US" sz="2800" b="1" i="1" u="sng" dirty="0" err="1" smtClean="0"/>
              <a:t>ity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 </a:t>
            </a:r>
          </a:p>
          <a:p>
            <a:pPr algn="l"/>
            <a:r>
              <a:rPr lang="en-US" sz="2800" b="1" dirty="0"/>
              <a:t>	</a:t>
            </a:r>
            <a:r>
              <a:rPr lang="en-US" sz="2800" b="1" dirty="0" smtClean="0"/>
              <a:t>		    	V </a:t>
            </a:r>
            <a:r>
              <a:rPr lang="en-US" sz="2800" dirty="0" smtClean="0">
                <a:solidFill>
                  <a:prstClr val="black"/>
                </a:solidFill>
              </a:rPr>
              <a:t>---&gt; </a:t>
            </a:r>
            <a:r>
              <a:rPr lang="en-US" sz="2800" b="1" dirty="0" smtClean="0"/>
              <a:t>N </a:t>
            </a:r>
            <a:r>
              <a:rPr lang="en-US" sz="2800" dirty="0" smtClean="0">
                <a:solidFill>
                  <a:prstClr val="black"/>
                </a:solidFill>
              </a:rPr>
              <a:t>---&gt; </a:t>
            </a:r>
            <a:r>
              <a:rPr lang="en-US" sz="2800" b="1" dirty="0" smtClean="0"/>
              <a:t>Adj.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---&gt;</a:t>
            </a:r>
            <a:r>
              <a:rPr lang="en-US" sz="2800" b="1" dirty="0" smtClean="0"/>
              <a:t> </a:t>
            </a:r>
            <a:r>
              <a:rPr lang="en-US" sz="2800" b="1" dirty="0"/>
              <a:t>N </a:t>
            </a:r>
            <a:endParaRPr lang="en-US" sz="2800" dirty="0"/>
          </a:p>
          <a:p>
            <a:pPr algn="l"/>
            <a:r>
              <a:rPr lang="en-US" sz="2800" b="1" dirty="0" smtClean="0"/>
              <a:t>	OR</a:t>
            </a:r>
          </a:p>
          <a:p>
            <a:pPr algn="l"/>
            <a:endParaRPr lang="en-US" sz="2800" dirty="0"/>
          </a:p>
          <a:p>
            <a:pPr algn="l"/>
            <a:r>
              <a:rPr lang="en-US" sz="2800" b="1" i="1" dirty="0" smtClean="0"/>
              <a:t>Inflectional</a:t>
            </a:r>
            <a:endParaRPr lang="en-US" sz="2800" dirty="0" smtClean="0"/>
          </a:p>
          <a:p>
            <a:pPr algn="l"/>
            <a:r>
              <a:rPr lang="en-US" sz="2800" b="1" i="1" dirty="0"/>
              <a:t>	</a:t>
            </a:r>
            <a:r>
              <a:rPr lang="en-US" sz="2800" b="1" i="1" dirty="0" smtClean="0"/>
              <a:t> 			</a:t>
            </a:r>
            <a:r>
              <a:rPr lang="en-US" sz="2800" i="1" dirty="0" smtClean="0"/>
              <a:t>cat</a:t>
            </a:r>
            <a:r>
              <a:rPr lang="en-US" sz="2800" b="1" dirty="0" smtClean="0"/>
              <a:t>   </a:t>
            </a:r>
            <a:r>
              <a:rPr lang="en-US" sz="2800" dirty="0">
                <a:solidFill>
                  <a:prstClr val="black"/>
                </a:solidFill>
              </a:rPr>
              <a:t>----&gt;</a:t>
            </a:r>
            <a:r>
              <a:rPr lang="en-US" sz="2800" b="1" dirty="0" smtClean="0"/>
              <a:t> </a:t>
            </a:r>
            <a:r>
              <a:rPr lang="en-US" sz="2800" i="1" dirty="0" smtClean="0"/>
              <a:t>cat</a:t>
            </a:r>
            <a:r>
              <a:rPr lang="en-US" sz="2800" b="1" i="1" u="sng" dirty="0" smtClean="0"/>
              <a:t>-s</a:t>
            </a:r>
            <a:r>
              <a:rPr lang="en-US" sz="2800" b="1" dirty="0" smtClean="0"/>
              <a:t>      </a:t>
            </a:r>
            <a:r>
              <a:rPr lang="en-US" sz="2800" dirty="0" smtClean="0"/>
              <a:t>(same lexeme)</a:t>
            </a:r>
            <a:r>
              <a:rPr lang="en-US" sz="2800" i="1" dirty="0" smtClean="0"/>
              <a:t> </a:t>
            </a:r>
            <a:r>
              <a:rPr lang="en-US" sz="2800" dirty="0" smtClean="0"/>
              <a:t> </a:t>
            </a:r>
            <a:endParaRPr lang="en-US" sz="2800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9122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l"/>
            <a:r>
              <a:rPr lang="en-US" sz="2800" dirty="0" smtClean="0"/>
              <a:t>5-  </a:t>
            </a:r>
            <a:r>
              <a:rPr lang="en-US" sz="2800" dirty="0"/>
              <a:t>Inflection uses a closed set of </a:t>
            </a:r>
            <a:r>
              <a:rPr lang="en-US" sz="2800" dirty="0" smtClean="0"/>
              <a:t>affixes.</a:t>
            </a:r>
          </a:p>
          <a:p>
            <a:pPr marL="0" lvl="0" indent="0" algn="l"/>
            <a:endParaRPr lang="en-US" sz="2800" dirty="0" smtClean="0"/>
          </a:p>
          <a:p>
            <a:pPr marL="0" lvl="0" indent="0" algn="l"/>
            <a:r>
              <a:rPr lang="en-US" sz="2800" dirty="0" smtClean="0"/>
              <a:t> </a:t>
            </a:r>
            <a:r>
              <a:rPr lang="en-US" sz="2800" dirty="0">
                <a:solidFill>
                  <a:prstClr val="black"/>
                </a:solidFill>
              </a:rPr>
              <a:t>- I</a:t>
            </a:r>
            <a:r>
              <a:rPr lang="en-US" sz="2800" dirty="0" smtClean="0">
                <a:solidFill>
                  <a:prstClr val="black"/>
                </a:solidFill>
              </a:rPr>
              <a:t>t is </a:t>
            </a:r>
            <a:r>
              <a:rPr lang="en-US" sz="2800" dirty="0">
                <a:solidFill>
                  <a:prstClr val="black"/>
                </a:solidFill>
              </a:rPr>
              <a:t>usually said that the set of inflectional affixes </a:t>
            </a:r>
            <a:r>
              <a:rPr lang="en-US" sz="2800" dirty="0" smtClean="0">
                <a:solidFill>
                  <a:prstClr val="black"/>
                </a:solidFill>
              </a:rPr>
              <a:t>will </a:t>
            </a:r>
            <a:r>
              <a:rPr lang="en-US" sz="2800" dirty="0">
                <a:solidFill>
                  <a:prstClr val="black"/>
                </a:solidFill>
              </a:rPr>
              <a:t>be considerably smaller than the set of derivational </a:t>
            </a:r>
            <a:r>
              <a:rPr lang="en-US" sz="2800" dirty="0" smtClean="0">
                <a:solidFill>
                  <a:prstClr val="black"/>
                </a:solidFill>
              </a:rPr>
              <a:t>affixes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  <a:p>
            <a:pPr algn="l"/>
            <a:r>
              <a:rPr lang="en-US" sz="2800" dirty="0" smtClean="0"/>
              <a:t>That is:</a:t>
            </a:r>
          </a:p>
          <a:p>
            <a:pPr algn="l"/>
            <a:r>
              <a:rPr lang="en-US" sz="2800" dirty="0" smtClean="0"/>
              <a:t>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It </a:t>
            </a:r>
            <a:r>
              <a:rPr lang="en-US" sz="2800" dirty="0"/>
              <a:t>is </a:t>
            </a:r>
            <a:r>
              <a:rPr lang="en-US" sz="2800" u="sng" dirty="0" smtClean="0"/>
              <a:t>NOT</a:t>
            </a:r>
            <a:r>
              <a:rPr lang="en-US" sz="2800" dirty="0" smtClean="0"/>
              <a:t> generally </a:t>
            </a:r>
            <a:r>
              <a:rPr lang="en-US" sz="2800" dirty="0"/>
              <a:t>possible to add a new inflectional affix to a language or to take one away</a:t>
            </a:r>
            <a:r>
              <a:rPr lang="en-US" sz="2800" dirty="0" smtClean="0"/>
              <a:t>.</a:t>
            </a:r>
          </a:p>
          <a:p>
            <a:pPr marL="0" indent="0" algn="l"/>
            <a:endParaRPr lang="en-US" sz="2800" dirty="0" smtClean="0"/>
          </a:p>
          <a:p>
            <a:pPr marL="457200" indent="-457200" algn="l">
              <a:buFontTx/>
              <a:buChar char="-"/>
            </a:pPr>
            <a:r>
              <a:rPr lang="en-US" sz="2800" dirty="0" smtClean="0"/>
              <a:t> </a:t>
            </a:r>
            <a:r>
              <a:rPr lang="en-US" sz="2800" dirty="0"/>
              <a:t>we could not, for instance, wake up one morning and start using in English a dual marker as is found in Arabic or Greek. </a:t>
            </a:r>
            <a:endParaRPr lang="en-US" sz="2800" dirty="0" smtClean="0"/>
          </a:p>
          <a:p>
            <a:pPr marL="0" indent="0" algn="l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9837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sz="2800" dirty="0"/>
              <a:t>Neither could we ignore the singular/plural distinction</a:t>
            </a:r>
            <a:r>
              <a:rPr lang="en-US" sz="2800" dirty="0" smtClean="0"/>
              <a:t>.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It </a:t>
            </a:r>
            <a:r>
              <a:rPr lang="en-US" sz="2800" dirty="0">
                <a:solidFill>
                  <a:prstClr val="black"/>
                </a:solidFill>
              </a:rPr>
              <a:t>is </a:t>
            </a:r>
            <a:r>
              <a:rPr lang="en-US" sz="2800" dirty="0" smtClean="0">
                <a:solidFill>
                  <a:prstClr val="black"/>
                </a:solidFill>
              </a:rPr>
              <a:t>possible, </a:t>
            </a:r>
            <a:r>
              <a:rPr lang="en-US" sz="2800" dirty="0">
                <a:solidFill>
                  <a:prstClr val="black"/>
                </a:solidFill>
              </a:rPr>
              <a:t>on the other hand, </a:t>
            </a:r>
            <a:r>
              <a:rPr lang="en-US" sz="2800" dirty="0" smtClean="0">
                <a:solidFill>
                  <a:prstClr val="black"/>
                </a:solidFill>
              </a:rPr>
              <a:t>to suddenly </a:t>
            </a:r>
            <a:r>
              <a:rPr lang="en-US" sz="2800" dirty="0">
                <a:solidFill>
                  <a:prstClr val="black"/>
                </a:solidFill>
              </a:rPr>
              <a:t>start using a new derivational affix, as is shown by the success of forms in </a:t>
            </a:r>
            <a:r>
              <a:rPr lang="en-US" sz="2800" b="1" i="1" dirty="0" smtClean="0">
                <a:solidFill>
                  <a:prstClr val="black"/>
                </a:solidFill>
              </a:rPr>
              <a:t>‘-</a:t>
            </a:r>
            <a:r>
              <a:rPr lang="en-US" sz="2800" b="1" i="1" dirty="0" err="1" smtClean="0">
                <a:solidFill>
                  <a:prstClr val="black"/>
                </a:solidFill>
              </a:rPr>
              <a:t>nomics</a:t>
            </a:r>
            <a:r>
              <a:rPr lang="en-US" sz="2800" dirty="0">
                <a:solidFill>
                  <a:prstClr val="black"/>
                </a:solidFill>
              </a:rPr>
              <a:t>’ over recent years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  <a:p>
            <a:pPr marL="457200" lvl="0" indent="-457200" algn="l"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E.g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2171700" lvl="5" indent="0">
              <a:buNone/>
            </a:pP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</a:t>
            </a:r>
            <a:r>
              <a:rPr lang="en-US" sz="2800" i="1" dirty="0" smtClean="0">
                <a:solidFill>
                  <a:prstClr val="black"/>
                </a:solidFill>
              </a:rPr>
              <a:t>Clint-</a:t>
            </a:r>
            <a:r>
              <a:rPr lang="en-US" sz="2800" i="1" dirty="0" err="1" smtClean="0">
                <a:solidFill>
                  <a:prstClr val="black"/>
                </a:solidFill>
              </a:rPr>
              <a:t>nomics</a:t>
            </a:r>
            <a:r>
              <a:rPr lang="en-US" sz="2800" i="1" dirty="0" smtClean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         ---&gt; from Clinton</a:t>
            </a:r>
            <a:endParaRPr lang="en-US" sz="2800" dirty="0">
              <a:solidFill>
                <a:prstClr val="black"/>
              </a:solidFill>
            </a:endParaRP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</a:rPr>
              <a:t> 		</a:t>
            </a:r>
            <a:r>
              <a:rPr lang="en-US" sz="2800" dirty="0" smtClean="0">
                <a:solidFill>
                  <a:prstClr val="black"/>
                </a:solidFill>
              </a:rPr>
              <a:t>         </a:t>
            </a:r>
            <a:r>
              <a:rPr lang="en-US" sz="2800" i="1" dirty="0" err="1" smtClean="0">
                <a:solidFill>
                  <a:prstClr val="black"/>
                </a:solidFill>
              </a:rPr>
              <a:t>Reaga-nomics</a:t>
            </a:r>
            <a:r>
              <a:rPr lang="en-US" sz="2800" dirty="0" smtClean="0">
                <a:solidFill>
                  <a:prstClr val="black"/>
                </a:solidFill>
              </a:rPr>
              <a:t>        ---&gt; from Reagan</a:t>
            </a:r>
          </a:p>
          <a:p>
            <a:pPr marL="0" lvl="0" indent="0" algn="l"/>
            <a:r>
              <a:rPr lang="en-US" sz="2800" dirty="0">
                <a:solidFill>
                  <a:prstClr val="black"/>
                </a:solidFill>
                <a:cs typeface="Arial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cs typeface="Arial" charset="0"/>
              </a:rPr>
              <a:t>	         </a:t>
            </a:r>
            <a:r>
              <a:rPr lang="en-US" sz="2800" i="1" dirty="0" smtClean="0">
                <a:solidFill>
                  <a:prstClr val="black"/>
                </a:solidFill>
                <a:cs typeface="Arial" charset="0"/>
              </a:rPr>
              <a:t>Thatcher-</a:t>
            </a:r>
            <a:r>
              <a:rPr lang="en-US" sz="2800" i="1" dirty="0" err="1" smtClean="0">
                <a:solidFill>
                  <a:prstClr val="black"/>
                </a:solidFill>
                <a:cs typeface="Arial" charset="0"/>
              </a:rPr>
              <a:t>nomics</a:t>
            </a:r>
            <a:r>
              <a:rPr lang="en-US" sz="2800" dirty="0" smtClean="0">
                <a:solidFill>
                  <a:prstClr val="black"/>
                </a:solidFill>
                <a:cs typeface="Arial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</a:rPr>
              <a:t> ---&gt; from Thatcher</a:t>
            </a:r>
            <a:endParaRPr lang="en-US" sz="2800" dirty="0" smtClean="0">
              <a:solidFill>
                <a:prstClr val="black"/>
              </a:solidFill>
              <a:cs typeface="Arial" charset="0"/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3694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531861"/>
              </p:ext>
            </p:extLst>
          </p:nvPr>
        </p:nvGraphicFramePr>
        <p:xfrm>
          <a:off x="640466" y="1676400"/>
          <a:ext cx="7737772" cy="431292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3406912"/>
                <a:gridCol w="4330860"/>
              </a:tblGrid>
              <a:tr h="45720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Derivation</a:t>
                      </a:r>
                      <a:endParaRPr lang="en-US" sz="3200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Inflection</a:t>
                      </a:r>
                      <a:endParaRPr lang="en-US" sz="3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838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Changes meaning: produces 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new lexemes from old </a:t>
                      </a:r>
                    </a:p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lexemes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Does not change meaning: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produces word-forms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of a single lexeme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838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Changes syntactic category</a:t>
                      </a:r>
                      <a:endParaRPr lang="en-US" sz="20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Times New Roman"/>
                        </a:rPr>
                        <a:t>Preserves</a:t>
                      </a:r>
                      <a:r>
                        <a:rPr lang="en-US" sz="2000" baseline="0" dirty="0" smtClean="0">
                          <a:effectLst/>
                          <a:latin typeface="Times New Roman"/>
                          <a:ea typeface="Times New Roman"/>
                        </a:rPr>
                        <a:t> syntactic category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838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 is expressed by suffixes and prefixes</a:t>
                      </a:r>
                      <a:endParaRPr lang="en-US" sz="20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 smtClean="0"/>
                        <a:t>is expressed by suffixes only.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532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may involve many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variables (an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open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system).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involves few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variables (a closed system).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closer to the root than inflection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further from the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root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than derivation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8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Practice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b="1" dirty="0" smtClean="0"/>
              <a:t>- Analyze </a:t>
            </a:r>
            <a:r>
              <a:rPr lang="en-US" sz="2800" b="1" dirty="0"/>
              <a:t>the following words into morphemes, indicating which of these morphemes are derivational and which are inflectional.	</a:t>
            </a:r>
            <a:endParaRPr lang="en-US" sz="2800" dirty="0"/>
          </a:p>
          <a:p>
            <a:pPr lvl="0" algn="l"/>
            <a:r>
              <a:rPr lang="en-US" sz="2800" dirty="0" smtClean="0"/>
              <a:t>Learners</a:t>
            </a:r>
            <a:r>
              <a:rPr lang="en-US" sz="2800" dirty="0"/>
              <a:t>	 </a:t>
            </a:r>
            <a:r>
              <a:rPr lang="en-US" sz="2800" dirty="0" smtClean="0"/>
              <a:t>	 learn-</a:t>
            </a:r>
            <a:r>
              <a:rPr lang="en-US" sz="2800" b="1" u="sng" dirty="0" err="1" smtClean="0"/>
              <a:t>er</a:t>
            </a:r>
            <a:r>
              <a:rPr lang="en-US" sz="2800" dirty="0" smtClean="0"/>
              <a:t>-</a:t>
            </a:r>
            <a:r>
              <a:rPr lang="en-US" sz="2800" b="1" u="sng" dirty="0" smtClean="0"/>
              <a:t>s</a:t>
            </a:r>
            <a:r>
              <a:rPr lang="en-US" sz="2800" dirty="0" smtClean="0"/>
              <a:t> 	</a:t>
            </a:r>
          </a:p>
          <a:p>
            <a:pPr lvl="0" algn="l"/>
            <a:r>
              <a:rPr lang="en-US" sz="2800" dirty="0" smtClean="0"/>
              <a:t>			</a:t>
            </a:r>
          </a:p>
          <a:p>
            <a:pPr algn="l"/>
            <a:r>
              <a:rPr lang="en-US" sz="2800" dirty="0"/>
              <a:t>	</a:t>
            </a:r>
            <a:r>
              <a:rPr lang="en-US" sz="2800" b="1" u="sng" dirty="0" smtClean="0"/>
              <a:t>-</a:t>
            </a:r>
            <a:r>
              <a:rPr lang="en-US" sz="2800" b="1" u="sng" dirty="0" err="1" smtClean="0"/>
              <a:t>er</a:t>
            </a:r>
            <a:r>
              <a:rPr lang="en-US" sz="2800" b="1" u="sng" dirty="0" smtClean="0"/>
              <a:t> </a:t>
            </a:r>
            <a:r>
              <a:rPr lang="en-US" sz="2800" dirty="0" smtClean="0"/>
              <a:t>(Der.): </a:t>
            </a:r>
            <a:r>
              <a:rPr lang="en-US" sz="2800" dirty="0"/>
              <a:t>changes syntactic </a:t>
            </a:r>
            <a:r>
              <a:rPr lang="en-US" sz="2800" dirty="0" smtClean="0"/>
              <a:t>category         </a:t>
            </a:r>
            <a:r>
              <a:rPr lang="en-US" sz="2800" b="1" u="sng" dirty="0" smtClean="0"/>
              <a:t>-s </a:t>
            </a:r>
            <a:r>
              <a:rPr lang="en-US" sz="2800" dirty="0" smtClean="0"/>
              <a:t>(</a:t>
            </a:r>
            <a:r>
              <a:rPr lang="en-US" sz="2800" dirty="0"/>
              <a:t>Inf.)</a:t>
            </a:r>
          </a:p>
          <a:p>
            <a:pPr algn="l"/>
            <a:r>
              <a:rPr lang="en-US" sz="2800" dirty="0" smtClean="0"/>
              <a:t>	</a:t>
            </a:r>
          </a:p>
          <a:p>
            <a:endParaRPr lang="ar-EG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600200" y="3408744"/>
            <a:ext cx="2743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00600" y="3429000"/>
            <a:ext cx="2209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0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800" dirty="0" smtClean="0"/>
              <a:t>Desirable 		 </a:t>
            </a:r>
            <a:r>
              <a:rPr lang="en-US" sz="2800" dirty="0" err="1" smtClean="0"/>
              <a:t>desir</a:t>
            </a:r>
            <a:r>
              <a:rPr lang="en-US" sz="2800" b="1" u="sng" dirty="0" smtClean="0"/>
              <a:t>-able</a:t>
            </a:r>
            <a:r>
              <a:rPr lang="en-US" sz="2800" dirty="0" smtClean="0"/>
              <a:t> (Der.)</a:t>
            </a:r>
          </a:p>
          <a:p>
            <a:pPr lvl="0" algn="l"/>
            <a:endParaRPr lang="en-US" sz="2800" dirty="0" smtClean="0"/>
          </a:p>
          <a:p>
            <a:pPr lvl="0" algn="l"/>
            <a:r>
              <a:rPr lang="en-US" sz="2800" dirty="0" smtClean="0"/>
              <a:t>Disliked   		 </a:t>
            </a:r>
            <a:r>
              <a:rPr lang="en-US" sz="2800" b="1" u="sng" dirty="0" smtClean="0"/>
              <a:t>dis</a:t>
            </a:r>
            <a:r>
              <a:rPr lang="en-US" sz="2800" dirty="0" smtClean="0"/>
              <a:t> (Der.)-like</a:t>
            </a:r>
            <a:r>
              <a:rPr lang="en-US" sz="2800" b="1" u="sng" dirty="0" smtClean="0"/>
              <a:t>-d</a:t>
            </a:r>
            <a:r>
              <a:rPr lang="en-US" sz="2800" dirty="0" smtClean="0"/>
              <a:t> (Inf.)</a:t>
            </a:r>
          </a:p>
          <a:p>
            <a:pPr lvl="0" algn="l"/>
            <a:r>
              <a:rPr lang="en-US" sz="2800" dirty="0" smtClean="0"/>
              <a:t>			</a:t>
            </a:r>
          </a:p>
          <a:p>
            <a:pPr lvl="0" algn="l"/>
            <a:r>
              <a:rPr lang="en-US" sz="2800" dirty="0" smtClean="0"/>
              <a:t>Loosen    		 loose</a:t>
            </a:r>
            <a:r>
              <a:rPr lang="en-US" sz="2800" b="1" u="sng" dirty="0" smtClean="0"/>
              <a:t>-n</a:t>
            </a:r>
            <a:r>
              <a:rPr lang="en-US" sz="2800" dirty="0" smtClean="0"/>
              <a:t> (Der.)</a:t>
            </a:r>
          </a:p>
          <a:p>
            <a:pPr lvl="0" algn="l"/>
            <a:endParaRPr lang="en-US" sz="2800" dirty="0" smtClean="0"/>
          </a:p>
          <a:p>
            <a:pPr lvl="0" algn="l"/>
            <a:r>
              <a:rPr lang="en-US" sz="2800" dirty="0" smtClean="0"/>
              <a:t>Stupidity  		 stupid</a:t>
            </a:r>
            <a:r>
              <a:rPr lang="en-US" sz="2800" b="1" u="sng" dirty="0" smtClean="0"/>
              <a:t>-</a:t>
            </a:r>
            <a:r>
              <a:rPr lang="en-US" sz="2800" b="1" u="sng" dirty="0" err="1" smtClean="0"/>
              <a:t>ity</a:t>
            </a:r>
            <a:r>
              <a:rPr lang="en-US" sz="2800" dirty="0" smtClean="0"/>
              <a:t> (Der.)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5378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More practice:</a:t>
            </a:r>
          </a:p>
          <a:p>
            <a:pPr algn="l"/>
            <a:r>
              <a:rPr lang="en-US" dirty="0"/>
              <a:t>broaden - width - socialist -  falsehood - closure </a:t>
            </a:r>
          </a:p>
          <a:p>
            <a:pPr algn="l"/>
            <a:r>
              <a:rPr lang="en-US" dirty="0"/>
              <a:t>straighten - </a:t>
            </a:r>
            <a:r>
              <a:rPr lang="en-US" dirty="0" smtClean="0"/>
              <a:t>clockwise – </a:t>
            </a:r>
            <a:r>
              <a:rPr lang="en-US" dirty="0"/>
              <a:t>vaccinate - gangster  </a:t>
            </a:r>
            <a:endParaRPr lang="en-US" dirty="0" smtClean="0"/>
          </a:p>
          <a:p>
            <a:pPr algn="l"/>
            <a:r>
              <a:rPr lang="en-US" dirty="0" smtClean="0"/>
              <a:t>warmth </a:t>
            </a:r>
            <a:r>
              <a:rPr lang="en-US" dirty="0"/>
              <a:t>hopeless- twofold - trial - accidental – selfish </a:t>
            </a:r>
            <a:endParaRPr lang="en-US" dirty="0" smtClean="0"/>
          </a:p>
          <a:p>
            <a:pPr marL="0" indent="0" algn="l"/>
            <a:r>
              <a:rPr lang="en-US" dirty="0" smtClean="0"/>
              <a:t>advisory </a:t>
            </a:r>
            <a:r>
              <a:rPr lang="en-US" dirty="0"/>
              <a:t>- likelihood – friendless –idealist - kingdom </a:t>
            </a:r>
            <a:endParaRPr lang="en-US" dirty="0" smtClean="0"/>
          </a:p>
          <a:p>
            <a:pPr marL="0" indent="0" algn="l"/>
            <a:r>
              <a:rPr lang="en-US" dirty="0" smtClean="0"/>
              <a:t>boyish </a:t>
            </a:r>
            <a:r>
              <a:rPr lang="en-US" dirty="0"/>
              <a:t>–various - stepwise - thankless – global </a:t>
            </a:r>
            <a:r>
              <a:rPr lang="en-US" dirty="0" smtClean="0"/>
              <a:t> </a:t>
            </a:r>
            <a:r>
              <a:rPr lang="en-US" dirty="0"/>
              <a:t>historic – penniless- </a:t>
            </a:r>
            <a:r>
              <a:rPr lang="en-US" dirty="0" smtClean="0"/>
              <a:t>disclose- begins- </a:t>
            </a:r>
            <a:r>
              <a:rPr lang="en-US" smtClean="0"/>
              <a:t>wanted- desks. </a:t>
            </a:r>
            <a:endParaRPr lang="en-US" dirty="0"/>
          </a:p>
          <a:p>
            <a:pPr algn="l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59319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theme/theme1.xml><?xml version="1.0" encoding="utf-8"?>
<a:theme xmlns:a="http://schemas.openxmlformats.org/drawingml/2006/main" name="Introductory lectur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Introductory lecture</Template>
  <TotalTime>1079</TotalTime>
  <Words>711</Words>
  <Application>Microsoft Office PowerPoint</Application>
  <PresentationFormat>A4 Paper (210x297 mm)</PresentationFormat>
  <Paragraphs>173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Introductory lecture</vt:lpstr>
      <vt:lpstr>عرض تقديمي في PowerPoint</vt:lpstr>
      <vt:lpstr>  Lecture 4  </vt:lpstr>
      <vt:lpstr>عرض تقديمي في PowerPoint</vt:lpstr>
      <vt:lpstr> Inflection Vs. Derivation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Derivation Vs. Inflection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Practice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Bassim Ali Yoseif Alsabbgh</cp:lastModifiedBy>
  <cp:revision>105</cp:revision>
  <dcterms:created xsi:type="dcterms:W3CDTF">2011-09-28T13:10:49Z</dcterms:created>
  <dcterms:modified xsi:type="dcterms:W3CDTF">2014-10-19T09:55:45Z</dcterms:modified>
</cp:coreProperties>
</file>