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9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24" autoAdjust="0"/>
  </p:normalViewPr>
  <p:slideViewPr>
    <p:cSldViewPr>
      <p:cViewPr varScale="1">
        <p:scale>
          <a:sx n="70" d="100"/>
          <a:sy n="70" d="100"/>
        </p:scale>
        <p:origin x="-354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wson.edu/ows/verbs.htm" TargetMode="External"/><Relationship Id="rId2" Type="http://schemas.openxmlformats.org/officeDocument/2006/relationships/hyperlink" Target="http://www.towson.edu/ows/nouns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owson.edu/ows/adverbs.htm" TargetMode="External"/><Relationship Id="rId4" Type="http://schemas.openxmlformats.org/officeDocument/2006/relationships/hyperlink" Target="http://www.towson.edu/ows/adjectives.htm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wson.edu/ows/prepositions.htm" TargetMode="External"/><Relationship Id="rId2" Type="http://schemas.openxmlformats.org/officeDocument/2006/relationships/hyperlink" Target="http://www.towson.edu/ows/pronouns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owson.edu/ows/determiners.htm" TargetMode="External"/><Relationship Id="rId4" Type="http://schemas.openxmlformats.org/officeDocument/2006/relationships/hyperlink" Target="http://www.towson.edu/ows/conjunctions.htm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and Morphology</a:t>
            </a: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Dr. Mohamed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Fathi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676400"/>
            <a:ext cx="8420100" cy="2286000"/>
          </a:xfrm>
        </p:spPr>
        <p:txBody>
          <a:bodyPr/>
          <a:lstStyle/>
          <a:p>
            <a:pPr eaLnBrk="1" hangingPunct="1"/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5</a:t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z="54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/>
              <a:t>In this lecture, we will talk about: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Content words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Function/grammatical words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18191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Words </a:t>
            </a:r>
            <a:r>
              <a:rPr lang="en-US" sz="2800" dirty="0"/>
              <a:t>are divided into two categories: </a:t>
            </a:r>
            <a:endParaRPr lang="en-US" sz="2800" dirty="0" smtClean="0"/>
          </a:p>
          <a:p>
            <a:pPr marL="514350" indent="-514350" algn="l">
              <a:buFont typeface="Arial" pitchFamily="34" charset="0"/>
              <a:buAutoNum type="arabicParenBoth"/>
            </a:pPr>
            <a:r>
              <a:rPr lang="en-US" sz="2800" b="1" dirty="0" smtClean="0"/>
              <a:t>Content </a:t>
            </a:r>
            <a:r>
              <a:rPr lang="en-US" sz="2800" b="1" dirty="0"/>
              <a:t>Words</a:t>
            </a:r>
            <a:r>
              <a:rPr lang="en-US" sz="2800" dirty="0"/>
              <a:t>. </a:t>
            </a:r>
            <a:endParaRPr lang="en-US" sz="2800" dirty="0" smtClean="0"/>
          </a:p>
          <a:p>
            <a:pPr marL="514350" indent="-514350" algn="l">
              <a:buFont typeface="Arial" pitchFamily="34" charset="0"/>
              <a:buAutoNum type="arabicParenBoth"/>
            </a:pPr>
            <a:r>
              <a:rPr lang="en-US" sz="2800" b="1" dirty="0" smtClean="0"/>
              <a:t>Grammatical</a:t>
            </a:r>
            <a:r>
              <a:rPr lang="en-US" sz="2800" dirty="0" smtClean="0"/>
              <a:t> </a:t>
            </a:r>
            <a:r>
              <a:rPr lang="en-US" sz="2800" dirty="0"/>
              <a:t>(</a:t>
            </a:r>
            <a:r>
              <a:rPr lang="en-US" sz="2800" b="1" dirty="0"/>
              <a:t>Function) Words</a:t>
            </a:r>
          </a:p>
          <a:p>
            <a:pPr marL="0" indent="0" algn="l"/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- Function words are </a:t>
            </a:r>
            <a:r>
              <a:rPr lang="en-US" sz="2800" u="sng" dirty="0"/>
              <a:t>closed class </a:t>
            </a:r>
            <a:r>
              <a:rPr lang="en-US" sz="2800" u="sng" dirty="0" smtClean="0"/>
              <a:t>words.</a:t>
            </a:r>
            <a:endParaRPr lang="en-US" sz="2800" dirty="0"/>
          </a:p>
          <a:p>
            <a:pPr marL="0" indent="0" algn="l"/>
            <a:r>
              <a:rPr lang="en-US" sz="2800" dirty="0" smtClean="0"/>
              <a:t>- </a:t>
            </a:r>
            <a:r>
              <a:rPr lang="en-US" sz="2800" dirty="0"/>
              <a:t>C</a:t>
            </a:r>
            <a:r>
              <a:rPr lang="en-US" sz="2800" dirty="0" smtClean="0"/>
              <a:t>ontent </a:t>
            </a:r>
            <a:r>
              <a:rPr lang="en-US" sz="2800" dirty="0"/>
              <a:t>words are </a:t>
            </a:r>
            <a:r>
              <a:rPr lang="en-US" sz="2800" u="sng" dirty="0"/>
              <a:t>open class words </a:t>
            </a:r>
            <a:r>
              <a:rPr lang="en-US" sz="2800" dirty="0"/>
              <a:t>(new words are being </a:t>
            </a:r>
            <a:r>
              <a:rPr lang="en-US" sz="2800" dirty="0" smtClean="0"/>
              <a:t>added in </a:t>
            </a:r>
            <a:r>
              <a:rPr lang="en-US" sz="2800" dirty="0"/>
              <a:t>every language). 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91668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(1) Content </a:t>
            </a:r>
            <a:r>
              <a:rPr lang="en-US" dirty="0"/>
              <a:t>Words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sz="2800" b="1" dirty="0" smtClean="0"/>
              <a:t>(1) </a:t>
            </a:r>
            <a:r>
              <a:rPr lang="en-US" sz="2800" b="1" u="sng" dirty="0" smtClean="0"/>
              <a:t>Content Words:</a:t>
            </a:r>
          </a:p>
          <a:p>
            <a:pPr marL="457200" lvl="0" indent="-457200" algn="l">
              <a:buFontTx/>
              <a:buChar char="-"/>
            </a:pPr>
            <a:r>
              <a:rPr lang="en-US" sz="2800" b="1" dirty="0" smtClean="0"/>
              <a:t>Content </a:t>
            </a:r>
            <a:r>
              <a:rPr lang="en-US" sz="2800" b="1" dirty="0"/>
              <a:t>words</a:t>
            </a:r>
            <a:r>
              <a:rPr lang="en-US" sz="2800" dirty="0"/>
              <a:t> are words that have </a:t>
            </a:r>
            <a:r>
              <a:rPr lang="en-US" sz="2800" b="1" dirty="0"/>
              <a:t>meaning </a:t>
            </a:r>
            <a:r>
              <a:rPr lang="en-US" sz="2800" dirty="0"/>
              <a:t>in that they refer to objects, events and abstract concepts. </a:t>
            </a:r>
            <a:endParaRPr lang="en-US" sz="2800" dirty="0" smtClean="0"/>
          </a:p>
          <a:p>
            <a:pPr marL="457200" lvl="0" indent="-457200" algn="l">
              <a:buFontTx/>
              <a:buChar char="-"/>
            </a:pPr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 </a:t>
            </a:r>
            <a:r>
              <a:rPr lang="en-US" sz="2800" dirty="0"/>
              <a:t>They are words we would look up in a dictionary, such as "lamp," "computer," "drove."  </a:t>
            </a:r>
            <a:endParaRPr lang="en-US" sz="2800" dirty="0" smtClean="0"/>
          </a:p>
          <a:p>
            <a:pPr marL="457200" lvl="0" indent="-457200" algn="l">
              <a:buFontTx/>
              <a:buChar char="-"/>
            </a:pPr>
            <a:endParaRPr lang="en-US" sz="2800" dirty="0" smtClean="0"/>
          </a:p>
          <a:p>
            <a:pPr marL="457200" lvl="0" indent="-457200" algn="l">
              <a:buFontTx/>
              <a:buChar char="-"/>
            </a:pPr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Content words are marked as being characteristic of particular social, ethnic, and regional dialects and of particular contexts. </a:t>
            </a:r>
          </a:p>
          <a:p>
            <a:pPr algn="l"/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379509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For example, how do you say ‘a car’ in the following dialects of Arabic:</a:t>
            </a:r>
          </a:p>
          <a:p>
            <a:pPr marL="0" indent="0" algn="l"/>
            <a:endParaRPr lang="en-US" sz="2800" dirty="0" smtClean="0"/>
          </a:p>
          <a:p>
            <a:pPr marL="0" indent="0" algn="l"/>
            <a:r>
              <a:rPr lang="en-US" sz="2800" dirty="0" smtClean="0"/>
              <a:t>	Egyptian dialect: </a:t>
            </a:r>
          </a:p>
          <a:p>
            <a:pPr marL="0" indent="0" algn="l"/>
            <a:endParaRPr lang="en-US" sz="2800" dirty="0" smtClean="0"/>
          </a:p>
          <a:p>
            <a:pPr marL="0" indent="0" algn="l"/>
            <a:r>
              <a:rPr lang="en-US" sz="2800" dirty="0" smtClean="0"/>
              <a:t>	Saudi dialect:</a:t>
            </a:r>
          </a:p>
          <a:p>
            <a:pPr marL="0" indent="0" algn="l"/>
            <a:endParaRPr lang="en-US" sz="2800" dirty="0" smtClean="0"/>
          </a:p>
          <a:p>
            <a:pPr marL="0" indent="0" algn="l"/>
            <a:r>
              <a:rPr lang="en-US" sz="2800" dirty="0" smtClean="0"/>
              <a:t>	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04581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0" indent="-457200" algn="l">
              <a:buFontTx/>
              <a:buChar char="-"/>
            </a:pPr>
            <a:r>
              <a:rPr lang="en-US" sz="2800" dirty="0" smtClean="0"/>
              <a:t>New </a:t>
            </a:r>
            <a:r>
              <a:rPr lang="en-US" sz="2800" u="sng" dirty="0"/>
              <a:t>content</a:t>
            </a:r>
            <a:r>
              <a:rPr lang="en-US" sz="2800" dirty="0"/>
              <a:t> words are constantly added to the English </a:t>
            </a:r>
            <a:r>
              <a:rPr lang="en-US" sz="2800" dirty="0" smtClean="0"/>
              <a:t>language, and </a:t>
            </a:r>
          </a:p>
          <a:p>
            <a:pPr marL="0" lvl="0" indent="0" algn="l"/>
            <a:endParaRPr lang="en-US" sz="2800" dirty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old </a:t>
            </a:r>
            <a:r>
              <a:rPr lang="en-US" sz="2800" u="sng" dirty="0"/>
              <a:t>content</a:t>
            </a:r>
            <a:r>
              <a:rPr lang="en-US" sz="2800" dirty="0"/>
              <a:t> words constantly leave the language as they become </a:t>
            </a:r>
            <a:r>
              <a:rPr lang="en-US" sz="2800" dirty="0" smtClean="0"/>
              <a:t>obsolete (outdated).</a:t>
            </a:r>
          </a:p>
          <a:p>
            <a:pPr marL="457200" lvl="0" indent="-457200" algn="l">
              <a:buFontTx/>
              <a:buChar char="-"/>
            </a:pPr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Therefore</a:t>
            </a:r>
            <a:r>
              <a:rPr lang="en-US" sz="2800" dirty="0"/>
              <a:t>, we refer to content words as an "open" </a:t>
            </a:r>
            <a:r>
              <a:rPr lang="en-US" sz="2800" dirty="0" smtClean="0"/>
              <a:t>class.</a:t>
            </a:r>
          </a:p>
          <a:p>
            <a:pPr marL="457200" lvl="0" indent="-457200" algn="l">
              <a:buFontTx/>
              <a:buChar char="-"/>
            </a:pPr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b="1" u="sng" dirty="0" smtClean="0">
                <a:hlinkClick r:id="rId2"/>
              </a:rPr>
              <a:t>Nouns</a:t>
            </a:r>
            <a:r>
              <a:rPr lang="en-US" sz="2800" b="1" dirty="0"/>
              <a:t>, </a:t>
            </a:r>
            <a:r>
              <a:rPr lang="en-US" sz="2800" b="1" u="sng" dirty="0">
                <a:hlinkClick r:id="rId3"/>
              </a:rPr>
              <a:t>verbs</a:t>
            </a:r>
            <a:r>
              <a:rPr lang="en-US" sz="2800" b="1" dirty="0"/>
              <a:t>, </a:t>
            </a:r>
            <a:r>
              <a:rPr lang="en-US" sz="2800" b="1" u="sng" dirty="0">
                <a:hlinkClick r:id="rId4"/>
              </a:rPr>
              <a:t>adjectives</a:t>
            </a:r>
            <a:r>
              <a:rPr lang="en-US" sz="2800" b="1" dirty="0"/>
              <a:t>,</a:t>
            </a:r>
            <a:r>
              <a:rPr lang="en-US" sz="2800" dirty="0"/>
              <a:t> and </a:t>
            </a:r>
            <a:r>
              <a:rPr lang="en-US" sz="2800" b="1" u="sng" dirty="0">
                <a:hlinkClick r:id="rId5"/>
              </a:rPr>
              <a:t>adverbs</a:t>
            </a:r>
            <a:r>
              <a:rPr lang="en-US" sz="2800" dirty="0"/>
              <a:t> are content parts of speech.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78361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sz="2800" dirty="0" smtClean="0"/>
              <a:t>- Content words include:</a:t>
            </a:r>
          </a:p>
          <a:p>
            <a:pPr algn="l"/>
            <a:r>
              <a:rPr lang="en-US" sz="2800" dirty="0" smtClean="0"/>
              <a:t>       </a:t>
            </a:r>
            <a:r>
              <a:rPr lang="en-US" sz="2800" b="1" u="sng" dirty="0" smtClean="0"/>
              <a:t>Content word</a:t>
            </a:r>
            <a:r>
              <a:rPr lang="en-US" sz="2800" dirty="0" smtClean="0"/>
              <a:t>			</a:t>
            </a:r>
            <a:r>
              <a:rPr lang="en-US" sz="2800" b="1" u="sng" dirty="0" smtClean="0"/>
              <a:t>Example</a:t>
            </a:r>
          </a:p>
          <a:p>
            <a:pPr algn="l"/>
            <a:r>
              <a:rPr lang="en-US" sz="2800" dirty="0"/>
              <a:t>	 </a:t>
            </a:r>
            <a:r>
              <a:rPr lang="en-US" sz="2800" dirty="0" smtClean="0"/>
              <a:t>   Nouns				</a:t>
            </a:r>
            <a:r>
              <a:rPr lang="en-US" sz="2800" i="1" dirty="0" smtClean="0"/>
              <a:t>John</a:t>
            </a:r>
            <a:r>
              <a:rPr lang="en-US" sz="2800" i="1" dirty="0"/>
              <a:t>, room, answer, table</a:t>
            </a:r>
            <a:endParaRPr lang="en-US" sz="2800" dirty="0" smtClean="0"/>
          </a:p>
          <a:p>
            <a:pPr algn="l"/>
            <a:r>
              <a:rPr lang="en-US" sz="2800" dirty="0"/>
              <a:t>	 </a:t>
            </a:r>
            <a:r>
              <a:rPr lang="en-US" sz="2800" dirty="0" smtClean="0"/>
              <a:t>   Adjectives			</a:t>
            </a:r>
            <a:r>
              <a:rPr lang="en-US" sz="2800" i="1" dirty="0"/>
              <a:t>happy, new, large, grey</a:t>
            </a:r>
            <a:r>
              <a:rPr lang="en-US" sz="2800" dirty="0"/>
              <a:t> </a:t>
            </a:r>
            <a:endParaRPr lang="en-US" sz="2800" dirty="0" smtClean="0"/>
          </a:p>
          <a:p>
            <a:pPr algn="l"/>
            <a:r>
              <a:rPr lang="en-US" sz="2800" dirty="0"/>
              <a:t>	 </a:t>
            </a:r>
            <a:r>
              <a:rPr lang="en-US" sz="2800" dirty="0" smtClean="0"/>
              <a:t>   Full verbs			</a:t>
            </a:r>
            <a:r>
              <a:rPr lang="en-US" sz="2800" i="1" dirty="0"/>
              <a:t>search, grow, hold, have</a:t>
            </a:r>
            <a:r>
              <a:rPr lang="en-US" sz="2800" dirty="0"/>
              <a:t> </a:t>
            </a:r>
            <a:endParaRPr lang="en-US" sz="2800" dirty="0" smtClean="0"/>
          </a:p>
          <a:p>
            <a:pPr algn="l"/>
            <a:r>
              <a:rPr lang="en-US" sz="2800" dirty="0"/>
              <a:t>	 </a:t>
            </a:r>
            <a:r>
              <a:rPr lang="en-US" sz="2800" dirty="0" smtClean="0"/>
              <a:t>   Adverbs			</a:t>
            </a:r>
            <a:r>
              <a:rPr lang="en-US" sz="2800" i="1" dirty="0"/>
              <a:t>really, completely</a:t>
            </a:r>
            <a:r>
              <a:rPr lang="en-US" sz="2800" dirty="0"/>
              <a:t> </a:t>
            </a:r>
            <a:r>
              <a:rPr lang="en-US" sz="2800" dirty="0" smtClean="0"/>
              <a:t>, slowly</a:t>
            </a:r>
          </a:p>
          <a:p>
            <a:pPr algn="l"/>
            <a:r>
              <a:rPr lang="en-US" sz="2800" dirty="0"/>
              <a:t>	 </a:t>
            </a:r>
            <a:r>
              <a:rPr lang="en-US" sz="2800" dirty="0" smtClean="0"/>
              <a:t>   Numerals			</a:t>
            </a:r>
            <a:r>
              <a:rPr lang="en-US" sz="2800" i="1" dirty="0"/>
              <a:t>one, thousand, first</a:t>
            </a:r>
            <a:r>
              <a:rPr lang="en-US" sz="2800" dirty="0"/>
              <a:t> </a:t>
            </a:r>
            <a:endParaRPr lang="en-US" sz="2800" dirty="0" smtClean="0"/>
          </a:p>
          <a:p>
            <a:pPr algn="l"/>
            <a:r>
              <a:rPr lang="en-US" sz="2800" dirty="0"/>
              <a:t>	 </a:t>
            </a:r>
            <a:r>
              <a:rPr lang="en-US" sz="2800" dirty="0" smtClean="0"/>
              <a:t>   Interjections			</a:t>
            </a:r>
            <a:r>
              <a:rPr lang="en-US" sz="2800" i="1" dirty="0"/>
              <a:t>eh, ugh, phew, well</a:t>
            </a:r>
            <a:r>
              <a:rPr lang="en-US" sz="2800" dirty="0"/>
              <a:t> </a:t>
            </a:r>
            <a:endParaRPr lang="en-US" sz="2800" dirty="0" smtClean="0"/>
          </a:p>
          <a:p>
            <a:pPr algn="l"/>
            <a:r>
              <a:rPr lang="en-US" sz="2800" dirty="0"/>
              <a:t>	 </a:t>
            </a:r>
            <a:r>
              <a:rPr lang="en-US" sz="2800" dirty="0" smtClean="0"/>
              <a:t>    yes/no answers		</a:t>
            </a:r>
            <a:r>
              <a:rPr lang="en-US" sz="2800" i="1" dirty="0"/>
              <a:t>yes, no</a:t>
            </a:r>
            <a:r>
              <a:rPr lang="en-US" sz="2800" dirty="0"/>
              <a:t> (as answers) 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337023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(2) Grammatical </a:t>
            </a:r>
            <a:r>
              <a:rPr lang="en-US" dirty="0"/>
              <a:t>(Function) Words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sz="2800" b="1" u="sng" dirty="0" smtClean="0"/>
              <a:t>(2) Grammatical </a:t>
            </a:r>
            <a:r>
              <a:rPr lang="en-US" sz="2800" b="1" u="sng" dirty="0"/>
              <a:t>(Function) </a:t>
            </a:r>
            <a:r>
              <a:rPr lang="en-US" sz="2800" b="1" u="sng" dirty="0" smtClean="0"/>
              <a:t>Words:</a:t>
            </a:r>
          </a:p>
          <a:p>
            <a:pPr algn="l"/>
            <a:endParaRPr lang="en-US" sz="2800" b="1" u="sng" dirty="0" smtClean="0"/>
          </a:p>
          <a:p>
            <a:pPr marL="457200" lvl="0" indent="-457200" algn="l">
              <a:buFontTx/>
              <a:buChar char="-"/>
            </a:pPr>
            <a:r>
              <a:rPr lang="en-US" sz="2800" b="1" dirty="0" smtClean="0"/>
              <a:t>Function </a:t>
            </a:r>
            <a:r>
              <a:rPr lang="en-US" sz="2800" b="1" dirty="0"/>
              <a:t>words</a:t>
            </a:r>
            <a:r>
              <a:rPr lang="en-US" sz="2800" dirty="0"/>
              <a:t> are words that exist to explain or create grammatical or structural relationships into which the content words may fit</a:t>
            </a:r>
            <a:r>
              <a:rPr lang="en-US" sz="2800" dirty="0" smtClean="0"/>
              <a:t>.</a:t>
            </a:r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They </a:t>
            </a:r>
            <a:r>
              <a:rPr lang="en-US" sz="2800" dirty="0"/>
              <a:t>are often best defined by </a:t>
            </a:r>
            <a:r>
              <a:rPr lang="en-US" sz="2800" u="sng" dirty="0"/>
              <a:t>their </a:t>
            </a:r>
            <a:r>
              <a:rPr lang="en-US" sz="2800" u="sng" dirty="0" smtClean="0"/>
              <a:t>function</a:t>
            </a:r>
            <a:r>
              <a:rPr lang="en-US" sz="2800" dirty="0" smtClean="0"/>
              <a:t>.</a:t>
            </a:r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Words </a:t>
            </a:r>
            <a:r>
              <a:rPr lang="en-US" sz="2800" dirty="0"/>
              <a:t>like "of," "the," "to," they" have little meaning on their own.  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79811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 smtClean="0"/>
              <a:t>Such function words </a:t>
            </a:r>
            <a:r>
              <a:rPr lang="en-US" sz="2800" dirty="0"/>
              <a:t>are much fewer in number and generally do not </a:t>
            </a:r>
            <a:r>
              <a:rPr lang="en-US" sz="2800" dirty="0" smtClean="0"/>
              <a:t>change (English </a:t>
            </a:r>
            <a:r>
              <a:rPr lang="en-US" sz="2800" dirty="0"/>
              <a:t>adds and omits content </a:t>
            </a:r>
            <a:r>
              <a:rPr lang="en-US" sz="2800" dirty="0" smtClean="0"/>
              <a:t>words, not function words). </a:t>
            </a:r>
          </a:p>
          <a:p>
            <a:pPr marL="0" lvl="0" indent="0" algn="l"/>
            <a:r>
              <a:rPr lang="en-US" sz="2800" dirty="0" smtClean="0"/>
              <a:t>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Therefore</a:t>
            </a:r>
            <a:r>
              <a:rPr lang="en-US" sz="2800" dirty="0"/>
              <a:t>, we refer to function words as a "closed" class</a:t>
            </a:r>
            <a:r>
              <a:rPr lang="en-US" sz="2800" dirty="0" smtClean="0"/>
              <a:t>.</a:t>
            </a:r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 </a:t>
            </a:r>
            <a:r>
              <a:rPr lang="en-US" sz="2800" dirty="0"/>
              <a:t>A person cannot easily invent a new </a:t>
            </a:r>
            <a:r>
              <a:rPr lang="en-US" sz="2800" dirty="0" smtClean="0"/>
              <a:t>function word; e.g. a new preposition </a:t>
            </a:r>
            <a:r>
              <a:rPr lang="en-US" sz="2800" dirty="0"/>
              <a:t>or </a:t>
            </a:r>
            <a:r>
              <a:rPr lang="en-US" sz="2800" dirty="0" smtClean="0"/>
              <a:t>conjunction.</a:t>
            </a:r>
            <a:endParaRPr lang="ar-EG" sz="2800" u="sng" dirty="0"/>
          </a:p>
          <a:p>
            <a:pPr algn="l"/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255235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sz="2800" dirty="0" smtClean="0"/>
              <a:t>Now, look at the following:</a:t>
            </a:r>
          </a:p>
          <a:p>
            <a:pPr algn="l"/>
            <a:r>
              <a:rPr lang="en-US" sz="2800" dirty="0" smtClean="0"/>
              <a:t>				           Egypt</a:t>
            </a:r>
            <a:endParaRPr lang="en-US" sz="2800" dirty="0"/>
          </a:p>
          <a:p>
            <a:pPr algn="l"/>
            <a:r>
              <a:rPr lang="en-US" sz="2800" dirty="0"/>
              <a:t>                                    </a:t>
            </a:r>
            <a:r>
              <a:rPr lang="en-US" sz="2800" dirty="0" smtClean="0"/>
              <a:t>     in </a:t>
            </a:r>
            <a:r>
              <a:rPr lang="en-US" sz="2800" dirty="0"/>
              <a:t>the</a:t>
            </a:r>
          </a:p>
          <a:p>
            <a:pPr algn="l"/>
            <a:r>
              <a:rPr lang="en-US" sz="2800" dirty="0"/>
              <a:t>                                    </a:t>
            </a:r>
            <a:r>
              <a:rPr lang="en-US" sz="2800" dirty="0" smtClean="0"/>
              <a:t>     the </a:t>
            </a:r>
            <a:r>
              <a:rPr lang="en-US" sz="2800" dirty="0"/>
              <a:t>spring</a:t>
            </a:r>
          </a:p>
          <a:p>
            <a:pPr algn="l"/>
            <a:r>
              <a:rPr lang="en-US" sz="2800" dirty="0"/>
              <a:t> 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Like </a:t>
            </a:r>
            <a:r>
              <a:rPr lang="en-US" sz="2800" dirty="0"/>
              <a:t>many people, the first time you see the graphic above, you read ‘Egypt in the spring</a:t>
            </a:r>
            <a:r>
              <a:rPr lang="en-US" sz="2800" dirty="0" smtClean="0"/>
              <a:t>’.</a:t>
            </a:r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Look </a:t>
            </a:r>
            <a:r>
              <a:rPr lang="en-US" sz="2800" dirty="0"/>
              <a:t>again: it </a:t>
            </a:r>
            <a:r>
              <a:rPr lang="en-US" sz="2800" dirty="0" smtClean="0"/>
              <a:t>reads </a:t>
            </a:r>
            <a:r>
              <a:rPr lang="en-US" sz="2800" dirty="0"/>
              <a:t>‘Egypt in </a:t>
            </a:r>
            <a:r>
              <a:rPr lang="en-US" sz="2800" b="1" u="sng" dirty="0"/>
              <a:t>the </a:t>
            </a:r>
            <a:r>
              <a:rPr lang="en-US" sz="2800" b="1" u="sng" dirty="0" err="1"/>
              <a:t>the</a:t>
            </a:r>
            <a:r>
              <a:rPr lang="en-US" sz="2800" b="1" u="sng" dirty="0"/>
              <a:t> </a:t>
            </a:r>
            <a:r>
              <a:rPr lang="en-US" sz="2800" dirty="0"/>
              <a:t>spring’. 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32231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Here, your </a:t>
            </a:r>
            <a:r>
              <a:rPr lang="en-US" sz="2800" dirty="0">
                <a:solidFill>
                  <a:prstClr val="black"/>
                </a:solidFill>
              </a:rPr>
              <a:t>expectation of one definite </a:t>
            </a:r>
            <a:r>
              <a:rPr lang="en-US" sz="2800" dirty="0" smtClean="0">
                <a:solidFill>
                  <a:prstClr val="black"/>
                </a:solidFill>
              </a:rPr>
              <a:t>article (the) </a:t>
            </a:r>
            <a:r>
              <a:rPr lang="en-US" sz="2800" dirty="0">
                <a:solidFill>
                  <a:prstClr val="black"/>
                </a:solidFill>
              </a:rPr>
              <a:t>affects your perception of the existence of two definite articles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/>
              <a:t>The trick does not work if we write ‘</a:t>
            </a:r>
            <a:r>
              <a:rPr lang="en-US" sz="2800" b="1" u="sng" dirty="0"/>
              <a:t>Egypt </a:t>
            </a:r>
            <a:r>
              <a:rPr lang="en-US" sz="2800" b="1" u="sng" dirty="0" err="1"/>
              <a:t>Egypt</a:t>
            </a:r>
            <a:r>
              <a:rPr lang="en-US" sz="2800" b="1" u="sng" dirty="0"/>
              <a:t> </a:t>
            </a:r>
            <a:r>
              <a:rPr lang="en-US" sz="2800" dirty="0"/>
              <a:t>in the spring’ or ‘Egypt in the </a:t>
            </a:r>
            <a:r>
              <a:rPr lang="en-US" sz="2800" b="1" u="sng" dirty="0"/>
              <a:t>spring </a:t>
            </a:r>
            <a:r>
              <a:rPr lang="en-US" sz="2800" b="1" u="sng" dirty="0" err="1"/>
              <a:t>spring</a:t>
            </a:r>
            <a:r>
              <a:rPr lang="en-US" sz="2800" dirty="0" smtClean="0"/>
              <a:t>’ (i.e. repeating the content words). 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The </a:t>
            </a:r>
            <a:r>
              <a:rPr lang="en-US" sz="2800" dirty="0"/>
              <a:t>key is to repeat a </a:t>
            </a:r>
            <a:r>
              <a:rPr lang="en-US" sz="2800" u="sng" dirty="0"/>
              <a:t>function word </a:t>
            </a:r>
            <a:r>
              <a:rPr lang="en-US" sz="2800" dirty="0"/>
              <a:t>because we tend to take words like ‘the’ for granted.</a:t>
            </a:r>
          </a:p>
          <a:p>
            <a:pPr marL="457200" lvl="0" indent="-457200" algn="l">
              <a:buFontTx/>
              <a:buChar char="-"/>
            </a:pPr>
            <a:endParaRPr lang="en-US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85340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lvl="0" indent="-457200" algn="l">
              <a:buFontTx/>
              <a:buChar char="-"/>
            </a:pPr>
            <a:r>
              <a:rPr lang="en-US" sz="2800" dirty="0" smtClean="0"/>
              <a:t>Note </a:t>
            </a:r>
            <a:r>
              <a:rPr lang="en-US" sz="2800" dirty="0" smtClean="0"/>
              <a:t>that: if </a:t>
            </a:r>
            <a:r>
              <a:rPr lang="en-US" sz="2800" dirty="0"/>
              <a:t>we took the function words out of speech, it would be hard to figure out what was going on</a:t>
            </a:r>
            <a:r>
              <a:rPr lang="en-US" sz="2800" dirty="0" smtClean="0"/>
              <a:t>.</a:t>
            </a:r>
          </a:p>
          <a:p>
            <a:pPr marL="0" lvl="0" indent="0" algn="l"/>
            <a:endParaRPr lang="en-US" sz="2800" dirty="0"/>
          </a:p>
          <a:p>
            <a:pPr algn="l"/>
            <a:r>
              <a:rPr lang="en-US" sz="2800" b="1" u="sng" dirty="0" smtClean="0"/>
              <a:t>Example:</a:t>
            </a:r>
            <a:r>
              <a:rPr lang="en-US" sz="2800" b="1" dirty="0" smtClean="0"/>
              <a:t>  </a:t>
            </a:r>
            <a:r>
              <a:rPr lang="en-US" sz="2800" dirty="0" smtClean="0"/>
              <a:t>can you guess what the following structure means: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	    ‘</a:t>
            </a:r>
            <a:r>
              <a:rPr lang="en-US" sz="2800" i="1" dirty="0" smtClean="0"/>
              <a:t>took </a:t>
            </a:r>
            <a:r>
              <a:rPr lang="en-US" sz="2800" i="1" dirty="0"/>
              <a:t>function words speech hard figure </a:t>
            </a:r>
            <a:r>
              <a:rPr lang="en-US" sz="2800" i="1" dirty="0" smtClean="0"/>
              <a:t>what </a:t>
            </a:r>
            <a:r>
              <a:rPr lang="en-US" sz="2800" i="1" dirty="0"/>
              <a:t>going on</a:t>
            </a:r>
            <a:r>
              <a:rPr lang="en-US" sz="2800" i="1" dirty="0" smtClean="0"/>
              <a:t>.’</a:t>
            </a:r>
          </a:p>
          <a:p>
            <a:pPr algn="l"/>
            <a:endParaRPr lang="en-US" sz="2800" i="1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yes, it means the first sentence above: </a:t>
            </a:r>
          </a:p>
          <a:p>
            <a:pPr marL="0" indent="0" algn="l"/>
            <a:endParaRPr lang="en-US" sz="2800" dirty="0" smtClean="0"/>
          </a:p>
          <a:p>
            <a:pPr marL="0" indent="0" algn="l"/>
            <a:r>
              <a:rPr lang="en-US" sz="2800" dirty="0" smtClean="0">
                <a:solidFill>
                  <a:prstClr val="black"/>
                </a:solidFill>
              </a:rPr>
              <a:t>	‘</a:t>
            </a:r>
            <a:r>
              <a:rPr lang="en-US" sz="2800" i="1" dirty="0">
                <a:solidFill>
                  <a:prstClr val="black"/>
                </a:solidFill>
              </a:rPr>
              <a:t>If we took the function words out of speech, it would </a:t>
            </a:r>
            <a:r>
              <a:rPr lang="en-US" sz="2800" i="1" dirty="0" smtClean="0">
                <a:solidFill>
                  <a:prstClr val="black"/>
                </a:solidFill>
              </a:rPr>
              <a:t>be 	hard </a:t>
            </a:r>
            <a:r>
              <a:rPr lang="en-US" sz="2800" i="1" dirty="0">
                <a:solidFill>
                  <a:prstClr val="black"/>
                </a:solidFill>
              </a:rPr>
              <a:t>to figure out what was going on.’</a:t>
            </a:r>
            <a:endParaRPr lang="en-US" sz="2800" dirty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 smtClean="0"/>
              <a:t>	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20429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But </a:t>
            </a:r>
            <a:r>
              <a:rPr lang="en-US" sz="2800" dirty="0">
                <a:solidFill>
                  <a:prstClr val="black"/>
                </a:solidFill>
              </a:rPr>
              <a:t>it was difficult to understand it because we removed all the function words that show the relationships between </a:t>
            </a:r>
            <a:r>
              <a:rPr lang="en-US" sz="2800" dirty="0" smtClean="0">
                <a:solidFill>
                  <a:prstClr val="black"/>
                </a:solidFill>
              </a:rPr>
              <a:t>words.</a:t>
            </a: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b="1" u="sng" dirty="0">
                <a:solidFill>
                  <a:srgbClr val="FF0000"/>
                </a:solidFill>
                <a:hlinkClick r:id="rId2"/>
              </a:rPr>
              <a:t>Pronouns</a:t>
            </a:r>
            <a:r>
              <a:rPr lang="en-US" sz="2800" b="1" dirty="0"/>
              <a:t>, </a:t>
            </a:r>
            <a:r>
              <a:rPr lang="en-US" sz="2800" b="1" u="sng" dirty="0">
                <a:solidFill>
                  <a:srgbClr val="FF0000"/>
                </a:solidFill>
                <a:hlinkClick r:id="rId3"/>
              </a:rPr>
              <a:t>prepositions</a:t>
            </a:r>
            <a:r>
              <a:rPr lang="en-US" sz="2800" b="1" dirty="0"/>
              <a:t>, </a:t>
            </a:r>
            <a:r>
              <a:rPr lang="en-US" sz="2800" b="1" u="sng" dirty="0">
                <a:solidFill>
                  <a:srgbClr val="FF0000"/>
                </a:solidFill>
                <a:hlinkClick r:id="rId4"/>
              </a:rPr>
              <a:t>conjunctions</a:t>
            </a:r>
            <a:r>
              <a:rPr lang="en-US" sz="2800" b="1" dirty="0"/>
              <a:t>, </a:t>
            </a:r>
            <a:r>
              <a:rPr lang="en-US" sz="2800" b="1" u="sng" dirty="0">
                <a:solidFill>
                  <a:srgbClr val="FF0000"/>
                </a:solidFill>
                <a:hlinkClick r:id="rId5"/>
              </a:rPr>
              <a:t>determiners</a:t>
            </a:r>
            <a:r>
              <a:rPr lang="en-US" sz="2800" b="1" dirty="0"/>
              <a:t>,</a:t>
            </a:r>
            <a:r>
              <a:rPr lang="en-US" sz="2800" dirty="0"/>
              <a:t> </a:t>
            </a:r>
            <a:r>
              <a:rPr lang="en-US" sz="2800" b="1" u="sng" dirty="0">
                <a:solidFill>
                  <a:srgbClr val="FF0000"/>
                </a:solidFill>
              </a:rPr>
              <a:t>demonstratives </a:t>
            </a:r>
            <a:r>
              <a:rPr lang="en-US" sz="2800" dirty="0"/>
              <a:t>(e.g. this, those</a:t>
            </a:r>
            <a:r>
              <a:rPr lang="en-US" sz="2800" dirty="0" smtClean="0"/>
              <a:t>),</a:t>
            </a:r>
            <a:r>
              <a:rPr lang="en-US" sz="2800" b="1" dirty="0" smtClean="0"/>
              <a:t> </a:t>
            </a:r>
            <a:r>
              <a:rPr lang="en-US" sz="2800" b="1" u="sng" dirty="0">
                <a:solidFill>
                  <a:srgbClr val="FF0000"/>
                </a:solidFill>
              </a:rPr>
              <a:t>certain adverbs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(e.g. very &amp; not) and</a:t>
            </a:r>
            <a:r>
              <a:rPr lang="en-US" sz="2800" b="1" dirty="0"/>
              <a:t> </a:t>
            </a:r>
            <a:r>
              <a:rPr lang="en-US" sz="2800" b="1" u="sng" dirty="0">
                <a:solidFill>
                  <a:srgbClr val="FF0000"/>
                </a:solidFill>
              </a:rPr>
              <a:t>certain verbs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(those with little or no meaning; e.g. be, must or should) are some function parts of speech.</a:t>
            </a:r>
          </a:p>
          <a:p>
            <a:pPr marL="457200" lvl="0" indent="-457200" algn="l">
              <a:buFontTx/>
              <a:buChar char="-"/>
            </a:pPr>
            <a:endParaRPr lang="ar-EG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74912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Function </a:t>
            </a:r>
            <a:r>
              <a:rPr lang="en-US" sz="2800" dirty="0">
                <a:solidFill>
                  <a:prstClr val="black"/>
                </a:solidFill>
              </a:rPr>
              <a:t>words </a:t>
            </a:r>
            <a:r>
              <a:rPr lang="en-US" sz="2800" dirty="0" smtClean="0">
                <a:solidFill>
                  <a:prstClr val="black"/>
                </a:solidFill>
              </a:rPr>
              <a:t>include:</a:t>
            </a:r>
          </a:p>
          <a:p>
            <a:pPr marL="0" lvl="0" indent="0" algn="l"/>
            <a:r>
              <a:rPr lang="en-US" sz="2800" dirty="0"/>
              <a:t> </a:t>
            </a:r>
            <a:r>
              <a:rPr lang="en-US" sz="2800" dirty="0" smtClean="0"/>
              <a:t>    </a:t>
            </a:r>
            <a:r>
              <a:rPr lang="en-US" sz="2800" b="1" u="sng" dirty="0" smtClean="0"/>
              <a:t>Function </a:t>
            </a:r>
            <a:r>
              <a:rPr lang="en-US" sz="2800" b="1" u="sng" dirty="0"/>
              <a:t>words</a:t>
            </a:r>
            <a:r>
              <a:rPr lang="en-US" sz="2800" dirty="0"/>
              <a:t>			</a:t>
            </a:r>
            <a:r>
              <a:rPr lang="en-US" sz="2800" b="1" u="sng" dirty="0" smtClean="0"/>
              <a:t>Examples</a:t>
            </a:r>
            <a:endParaRPr lang="en-US" sz="2800" b="1" dirty="0"/>
          </a:p>
          <a:p>
            <a:pPr marL="0" lvl="0" indent="0" algn="l"/>
            <a:r>
              <a:rPr lang="en-US" sz="2800" dirty="0" smtClean="0"/>
              <a:t>     Prepositions </a:t>
            </a:r>
            <a:r>
              <a:rPr lang="en-US" sz="2800" dirty="0"/>
              <a:t>	</a:t>
            </a:r>
            <a:r>
              <a:rPr lang="en-US" sz="2800" dirty="0" smtClean="0"/>
              <a:t>                   of</a:t>
            </a:r>
            <a:r>
              <a:rPr lang="en-US" sz="2800" dirty="0"/>
              <a:t>, at, in, without, by, </a:t>
            </a:r>
            <a:r>
              <a:rPr lang="en-US" sz="2800" dirty="0" smtClean="0"/>
              <a:t>between</a:t>
            </a:r>
          </a:p>
          <a:p>
            <a:pPr marL="0" lvl="0" indent="0" algn="l"/>
            <a:r>
              <a:rPr lang="en-US" sz="2800" dirty="0" smtClean="0"/>
              <a:t>     Pronouns 	      	</a:t>
            </a:r>
            <a:r>
              <a:rPr lang="en-US" sz="2800" dirty="0"/>
              <a:t> </a:t>
            </a:r>
            <a:r>
              <a:rPr lang="en-US" sz="2800" dirty="0" smtClean="0"/>
              <a:t>       he, they, anybody, it, one</a:t>
            </a:r>
          </a:p>
          <a:p>
            <a:pPr marL="0" lvl="0" indent="0" algn="l"/>
            <a:r>
              <a:rPr lang="en-US" sz="2800" dirty="0" smtClean="0"/>
              <a:t>     Conjunctions  </a:t>
            </a:r>
            <a:r>
              <a:rPr lang="en-US" sz="2800" dirty="0"/>
              <a:t>		</a:t>
            </a:r>
            <a:r>
              <a:rPr lang="en-US" sz="2800" dirty="0" smtClean="0"/>
              <a:t>        and</a:t>
            </a:r>
            <a:r>
              <a:rPr lang="en-US" sz="2800" dirty="0"/>
              <a:t>, when, while, </a:t>
            </a:r>
            <a:r>
              <a:rPr lang="en-US" sz="2800" dirty="0" smtClean="0"/>
              <a:t>although, or</a:t>
            </a:r>
            <a:endParaRPr lang="en-US" sz="2800" dirty="0"/>
          </a:p>
          <a:p>
            <a:pPr marL="0" lvl="0" indent="0" algn="l"/>
            <a:r>
              <a:rPr lang="en-US" sz="2800" dirty="0" smtClean="0"/>
              <a:t>     Modal verbs		        may, must</a:t>
            </a:r>
            <a:r>
              <a:rPr lang="en-US" sz="2800" dirty="0"/>
              <a:t>, should, </a:t>
            </a:r>
            <a:r>
              <a:rPr lang="en-US" sz="2800" dirty="0" smtClean="0"/>
              <a:t>can, must</a:t>
            </a:r>
            <a:r>
              <a:rPr lang="en-US" sz="2800" dirty="0"/>
              <a:t>, </a:t>
            </a:r>
            <a:r>
              <a:rPr lang="en-US" sz="2800" dirty="0" smtClean="0"/>
              <a:t>				        ought</a:t>
            </a:r>
            <a:r>
              <a:rPr lang="en-US" sz="2800" dirty="0"/>
              <a:t>, need, </a:t>
            </a:r>
            <a:r>
              <a:rPr lang="en-US" sz="2800" dirty="0" smtClean="0"/>
              <a:t>etc.</a:t>
            </a:r>
            <a:endParaRPr lang="en-US" sz="2800" dirty="0"/>
          </a:p>
          <a:p>
            <a:pPr marL="0" lvl="0" indent="0" algn="l"/>
            <a:r>
              <a:rPr lang="en-US" sz="2800" dirty="0" smtClean="0"/>
              <a:t>     Auxiliary verbs  </a:t>
            </a:r>
            <a:r>
              <a:rPr lang="en-US" sz="2800" dirty="0"/>
              <a:t>	 </a:t>
            </a:r>
            <a:r>
              <a:rPr lang="en-US" sz="2800" dirty="0" smtClean="0"/>
              <a:t>                  Be </a:t>
            </a:r>
            <a:r>
              <a:rPr lang="en-US" sz="2800" dirty="0"/>
              <a:t>(am, is, are), have, </a:t>
            </a:r>
            <a:r>
              <a:rPr lang="en-US" sz="2800" dirty="0" smtClean="0"/>
              <a:t>do</a:t>
            </a:r>
          </a:p>
          <a:p>
            <a:pPr marL="0" lvl="0" indent="0" algn="l"/>
            <a:r>
              <a:rPr lang="en-US" sz="2800" dirty="0" smtClean="0"/>
              <a:t>     Particles                 </a:t>
            </a:r>
            <a:r>
              <a:rPr lang="en-US" sz="2800" dirty="0"/>
              <a:t>	 </a:t>
            </a:r>
            <a:r>
              <a:rPr lang="en-US" sz="2800" dirty="0" smtClean="0"/>
              <a:t>       no</a:t>
            </a:r>
            <a:r>
              <a:rPr lang="en-US" sz="2800" dirty="0"/>
              <a:t> </a:t>
            </a:r>
            <a:r>
              <a:rPr lang="en-US" sz="2800" dirty="0" smtClean="0"/>
              <a:t>(e.g. no one) </a:t>
            </a:r>
            <a:r>
              <a:rPr lang="en-US" sz="2800" dirty="0"/>
              <a:t>not, nor, as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68649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Differences</a:t>
            </a:r>
            <a:r>
              <a:rPr lang="en-US" dirty="0"/>
              <a:t/>
            </a:r>
            <a:br>
              <a:rPr lang="en-US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b="1" dirty="0" smtClean="0"/>
              <a:t>Note</a:t>
            </a:r>
            <a:r>
              <a:rPr lang="en-US" sz="2800" b="1" dirty="0"/>
              <a:t>:</a:t>
            </a:r>
            <a:r>
              <a:rPr lang="en-US" sz="2800" dirty="0"/>
              <a:t> The same lexical item can function as either </a:t>
            </a:r>
            <a:r>
              <a:rPr lang="en-US" sz="2800" i="1" dirty="0"/>
              <a:t>content</a:t>
            </a:r>
            <a:r>
              <a:rPr lang="en-US" sz="2800" dirty="0"/>
              <a:t> or </a:t>
            </a:r>
            <a:r>
              <a:rPr lang="en-US" sz="2800" i="1" dirty="0"/>
              <a:t>function</a:t>
            </a:r>
            <a:r>
              <a:rPr lang="en-US" sz="2800" dirty="0"/>
              <a:t> </a:t>
            </a:r>
            <a:r>
              <a:rPr lang="en-US" sz="2800" dirty="0" smtClean="0"/>
              <a:t>word, </a:t>
            </a:r>
            <a:r>
              <a:rPr lang="en-US" sz="2800" dirty="0"/>
              <a:t>depending on its function in an utterance. </a:t>
            </a:r>
            <a:endParaRPr lang="en-US" sz="2800" dirty="0" smtClean="0"/>
          </a:p>
          <a:p>
            <a:pPr marL="0" indent="0" algn="l"/>
            <a:r>
              <a:rPr lang="en-US" sz="2800" b="1" u="sng" dirty="0"/>
              <a:t>Example </a:t>
            </a:r>
            <a:r>
              <a:rPr lang="en-US" sz="2800" b="1" u="sng" dirty="0" smtClean="0"/>
              <a:t>1:</a:t>
            </a:r>
          </a:p>
          <a:p>
            <a:pPr marL="0" indent="0" algn="l"/>
            <a:r>
              <a:rPr lang="en-US" sz="2800" b="1" dirty="0" smtClean="0"/>
              <a:t> </a:t>
            </a:r>
            <a:r>
              <a:rPr lang="en-US" sz="2800" dirty="0" smtClean="0"/>
              <a:t>I </a:t>
            </a:r>
            <a:r>
              <a:rPr lang="en-US" sz="2800" b="1" i="1" dirty="0"/>
              <a:t>have</a:t>
            </a:r>
            <a:r>
              <a:rPr lang="en-US" sz="2800" dirty="0"/>
              <a:t> come to see </a:t>
            </a:r>
            <a:r>
              <a:rPr lang="en-US" sz="2800" dirty="0" smtClean="0"/>
              <a:t>you	                 "</a:t>
            </a:r>
            <a:r>
              <a:rPr lang="en-US" sz="2800" dirty="0"/>
              <a:t>have" is a function word </a:t>
            </a:r>
            <a:r>
              <a:rPr lang="en-US" sz="2800" dirty="0" smtClean="0"/>
              <a:t>					        (</a:t>
            </a:r>
            <a:r>
              <a:rPr lang="en-US" sz="2800" dirty="0"/>
              <a:t>auxiliary verb) </a:t>
            </a:r>
          </a:p>
          <a:p>
            <a:pPr algn="l"/>
            <a:r>
              <a:rPr lang="en-US" dirty="0" smtClean="0"/>
              <a:t> I </a:t>
            </a:r>
            <a:r>
              <a:rPr lang="en-US" b="1" i="1" dirty="0"/>
              <a:t>have</a:t>
            </a:r>
            <a:r>
              <a:rPr lang="en-US" dirty="0"/>
              <a:t> three </a:t>
            </a:r>
            <a:r>
              <a:rPr lang="en-US" dirty="0" smtClean="0"/>
              <a:t>apples                     </a:t>
            </a:r>
            <a:r>
              <a:rPr lang="en-US" dirty="0"/>
              <a:t>"have" is a content </a:t>
            </a:r>
            <a:r>
              <a:rPr lang="en-US" dirty="0" smtClean="0"/>
              <a:t>					       word </a:t>
            </a:r>
            <a:r>
              <a:rPr lang="en-US" dirty="0"/>
              <a:t>(full verb) </a:t>
            </a:r>
            <a:endParaRPr lang="ar-EG" dirty="0"/>
          </a:p>
        </p:txBody>
      </p:sp>
      <p:sp>
        <p:nvSpPr>
          <p:cNvPr id="8" name="Right Arrow 7"/>
          <p:cNvSpPr/>
          <p:nvPr/>
        </p:nvSpPr>
        <p:spPr>
          <a:xfrm>
            <a:off x="4336648" y="3755503"/>
            <a:ext cx="12192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sz="2800" dirty="0"/>
          </a:p>
        </p:txBody>
      </p:sp>
      <p:sp>
        <p:nvSpPr>
          <p:cNvPr id="9" name="Right Arrow 8"/>
          <p:cNvSpPr/>
          <p:nvPr/>
        </p:nvSpPr>
        <p:spPr>
          <a:xfrm>
            <a:off x="3962400" y="4724400"/>
            <a:ext cx="16002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62379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l"/>
            <a:r>
              <a:rPr lang="en-US" sz="2800" b="1" u="sng" dirty="0">
                <a:solidFill>
                  <a:prstClr val="black"/>
                </a:solidFill>
              </a:rPr>
              <a:t>Example </a:t>
            </a:r>
            <a:r>
              <a:rPr lang="en-US" sz="2800" b="1" u="sng" dirty="0" smtClean="0">
                <a:solidFill>
                  <a:prstClr val="black"/>
                </a:solidFill>
              </a:rPr>
              <a:t>2:</a:t>
            </a:r>
          </a:p>
          <a:p>
            <a:pPr marL="0" lvl="0" indent="0" algn="l"/>
            <a:r>
              <a:rPr lang="en-US" sz="2800" b="1" i="1" dirty="0" smtClean="0"/>
              <a:t>      One</a:t>
            </a:r>
            <a:r>
              <a:rPr lang="en-US" sz="2800" dirty="0" smtClean="0"/>
              <a:t> </a:t>
            </a:r>
            <a:r>
              <a:rPr lang="en-US" sz="2800" dirty="0"/>
              <a:t>has one's </a:t>
            </a:r>
            <a:r>
              <a:rPr lang="en-US" sz="2800" dirty="0" smtClean="0"/>
              <a:t>principles                "</a:t>
            </a:r>
            <a:r>
              <a:rPr lang="en-US" sz="2800" dirty="0"/>
              <a:t>one" is a function </a:t>
            </a:r>
            <a:r>
              <a:rPr lang="en-US" sz="2800" dirty="0" smtClean="0"/>
              <a:t>							word </a:t>
            </a:r>
            <a:r>
              <a:rPr lang="en-US" sz="2800" dirty="0"/>
              <a:t>(pronoun)</a:t>
            </a:r>
            <a:endParaRPr lang="en-US" sz="2800" b="1" u="sng" dirty="0" smtClean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/>
              <a:t> </a:t>
            </a:r>
            <a:r>
              <a:rPr lang="en-US" sz="2800" dirty="0" smtClean="0"/>
              <a:t>     I </a:t>
            </a:r>
            <a:r>
              <a:rPr lang="en-US" sz="2800" dirty="0"/>
              <a:t>have </a:t>
            </a:r>
            <a:r>
              <a:rPr lang="en-US" sz="2800" b="1" i="1" dirty="0"/>
              <a:t>one</a:t>
            </a:r>
            <a:r>
              <a:rPr lang="en-US" sz="2800" dirty="0"/>
              <a:t> </a:t>
            </a:r>
            <a:r>
              <a:rPr lang="en-US" sz="2800" dirty="0" smtClean="0"/>
              <a:t>apple                               "</a:t>
            </a:r>
            <a:r>
              <a:rPr lang="en-US" sz="2800" dirty="0"/>
              <a:t>one" is a content </a:t>
            </a:r>
            <a:r>
              <a:rPr lang="en-US" sz="2800" dirty="0" smtClean="0"/>
              <a:t>							word </a:t>
            </a:r>
            <a:r>
              <a:rPr lang="en-US" sz="2800" dirty="0"/>
              <a:t>(numeral)</a:t>
            </a:r>
            <a:endParaRPr lang="en-US" sz="2800" b="1" u="sng" dirty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b="1" u="sng" dirty="0" smtClean="0">
                <a:solidFill>
                  <a:prstClr val="black"/>
                </a:solidFill>
              </a:rPr>
              <a:t>Example </a:t>
            </a:r>
            <a:r>
              <a:rPr lang="en-US" sz="2800" b="1" u="sng" dirty="0">
                <a:solidFill>
                  <a:prstClr val="black"/>
                </a:solidFill>
              </a:rPr>
              <a:t>2:</a:t>
            </a:r>
          </a:p>
          <a:p>
            <a:pPr algn="l"/>
            <a:r>
              <a:rPr lang="en-US" sz="2800" dirty="0" smtClean="0"/>
              <a:t>	I </a:t>
            </a:r>
            <a:r>
              <a:rPr lang="en-US" sz="2800" dirty="0"/>
              <a:t>have </a:t>
            </a:r>
            <a:r>
              <a:rPr lang="en-US" sz="2800" b="1" i="1" dirty="0"/>
              <a:t>no</a:t>
            </a:r>
            <a:r>
              <a:rPr lang="en-US" sz="2800" dirty="0"/>
              <a:t> more </a:t>
            </a:r>
            <a:r>
              <a:rPr lang="en-US" sz="2800" dirty="0" smtClean="0"/>
              <a:t>money	             "</a:t>
            </a:r>
            <a:r>
              <a:rPr lang="en-US" sz="2800" dirty="0"/>
              <a:t>no" is a function </a:t>
            </a:r>
            <a:r>
              <a:rPr lang="en-US" sz="2800" dirty="0" smtClean="0"/>
              <a:t>						              word </a:t>
            </a:r>
            <a:r>
              <a:rPr lang="en-US" sz="2800" dirty="0"/>
              <a:t>(a negative particle) </a:t>
            </a:r>
          </a:p>
          <a:p>
            <a:pPr algn="l"/>
            <a:r>
              <a:rPr lang="en-US" sz="2800" dirty="0" smtClean="0"/>
              <a:t>	</a:t>
            </a:r>
            <a:r>
              <a:rPr lang="en-US" sz="2800" b="1" i="1" dirty="0" smtClean="0"/>
              <a:t>No</a:t>
            </a:r>
            <a:r>
              <a:rPr lang="en-US" sz="2800" dirty="0"/>
              <a:t>,</a:t>
            </a:r>
            <a:r>
              <a:rPr lang="en-US" sz="2800" dirty="0" smtClean="0"/>
              <a:t> </a:t>
            </a:r>
            <a:r>
              <a:rPr lang="en-US" sz="2800" dirty="0"/>
              <a:t>I am not </a:t>
            </a:r>
            <a:r>
              <a:rPr lang="en-US" sz="2800" dirty="0" smtClean="0"/>
              <a:t>coming		   "</a:t>
            </a:r>
            <a:r>
              <a:rPr lang="en-US" sz="2800" dirty="0"/>
              <a:t>no" is a content </a:t>
            </a:r>
            <a:endParaRPr lang="en-US" sz="2800" dirty="0" smtClean="0"/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				    word </a:t>
            </a:r>
            <a:r>
              <a:rPr lang="en-US" sz="2800" dirty="0"/>
              <a:t>(Yes/No answer)</a:t>
            </a:r>
            <a:endParaRPr lang="ar-EG" sz="2800" dirty="0"/>
          </a:p>
        </p:txBody>
      </p:sp>
      <p:sp>
        <p:nvSpPr>
          <p:cNvPr id="4" name="Right Arrow 3"/>
          <p:cNvSpPr/>
          <p:nvPr/>
        </p:nvSpPr>
        <p:spPr>
          <a:xfrm>
            <a:off x="3505200" y="3276600"/>
            <a:ext cx="24384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5" name="Right Arrow 4"/>
          <p:cNvSpPr/>
          <p:nvPr/>
        </p:nvSpPr>
        <p:spPr>
          <a:xfrm>
            <a:off x="4648200" y="2362200"/>
            <a:ext cx="12192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6" name="Right Arrow 5"/>
          <p:cNvSpPr/>
          <p:nvPr/>
        </p:nvSpPr>
        <p:spPr>
          <a:xfrm>
            <a:off x="4191000" y="4419600"/>
            <a:ext cx="11430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7" name="Right Arrow 6"/>
          <p:cNvSpPr/>
          <p:nvPr/>
        </p:nvSpPr>
        <p:spPr>
          <a:xfrm>
            <a:off x="3962400" y="5334000"/>
            <a:ext cx="14478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08052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Practice </a:t>
            </a:r>
            <a:r>
              <a:rPr lang="en-US" b="1" u="sng" dirty="0"/>
              <a:t/>
            </a:r>
            <a:br>
              <a:rPr lang="en-US" b="1" u="sng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 smtClean="0"/>
              <a:t>Practice (1): </a:t>
            </a:r>
            <a:endParaRPr lang="en-US" sz="2800" b="1" u="sng" dirty="0"/>
          </a:p>
          <a:p>
            <a:pPr lvl="0" algn="l"/>
            <a:r>
              <a:rPr lang="en-US" sz="2800" b="1" dirty="0" smtClean="0"/>
              <a:t>- Identify </a:t>
            </a:r>
            <a:r>
              <a:rPr lang="en-US" sz="2800" b="1" dirty="0"/>
              <a:t>each of the </a:t>
            </a:r>
            <a:r>
              <a:rPr lang="en-US" sz="2800" b="1" dirty="0" smtClean="0"/>
              <a:t>following words </a:t>
            </a:r>
            <a:r>
              <a:rPr lang="en-US" sz="2800" b="1" dirty="0"/>
              <a:t>as a function or  content </a:t>
            </a:r>
            <a:r>
              <a:rPr lang="en-US" sz="2800" b="1" dirty="0" smtClean="0"/>
              <a:t>word, and give the reason:</a:t>
            </a:r>
            <a:endParaRPr lang="en-US" sz="2800" b="1" dirty="0"/>
          </a:p>
          <a:p>
            <a:pPr algn="l"/>
            <a:r>
              <a:rPr lang="en-US" sz="2800" dirty="0" smtClean="0"/>
              <a:t>tall					is (in: ‘he is playing’)</a:t>
            </a:r>
          </a:p>
          <a:p>
            <a:pPr algn="l"/>
            <a:r>
              <a:rPr lang="en-US" sz="2800" dirty="0" smtClean="0"/>
              <a:t>your					but </a:t>
            </a:r>
          </a:p>
          <a:p>
            <a:pPr algn="l"/>
            <a:r>
              <a:rPr lang="en-US" sz="2800" dirty="0" smtClean="0"/>
              <a:t>go</a:t>
            </a:r>
            <a:r>
              <a:rPr lang="en-US" sz="2800" dirty="0"/>
              <a:t>	</a:t>
            </a:r>
            <a:r>
              <a:rPr lang="en-US" sz="2800" dirty="0" smtClean="0"/>
              <a:t> 				dream</a:t>
            </a:r>
          </a:p>
          <a:p>
            <a:pPr algn="l"/>
            <a:r>
              <a:rPr lang="en-US" sz="2800" dirty="0" smtClean="0"/>
              <a:t>and 					stream </a:t>
            </a:r>
          </a:p>
          <a:p>
            <a:pPr algn="l"/>
            <a:r>
              <a:rPr lang="en-US" sz="2800" dirty="0" smtClean="0"/>
              <a:t>happily 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258306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l"/>
            <a:r>
              <a:rPr lang="en-US" sz="2800" b="1" u="sng" dirty="0">
                <a:solidFill>
                  <a:prstClr val="black"/>
                </a:solidFill>
              </a:rPr>
              <a:t>Practice </a:t>
            </a:r>
            <a:r>
              <a:rPr lang="en-US" sz="2800" b="1" u="sng" dirty="0" smtClean="0">
                <a:solidFill>
                  <a:prstClr val="black"/>
                </a:solidFill>
              </a:rPr>
              <a:t>(2): </a:t>
            </a:r>
          </a:p>
          <a:p>
            <a:pPr lvl="0" algn="l"/>
            <a:r>
              <a:rPr lang="en-US" sz="2800" b="1" dirty="0" smtClean="0"/>
              <a:t>- Classify the underlined words in the following passage into content VS function words:</a:t>
            </a:r>
          </a:p>
          <a:p>
            <a:pPr algn="l"/>
            <a:r>
              <a:rPr lang="en-US" sz="2800" dirty="0" smtClean="0"/>
              <a:t>	‘</a:t>
            </a:r>
            <a:r>
              <a:rPr lang="en-US" sz="2800" b="1" u="sng" dirty="0" smtClean="0"/>
              <a:t>S</a:t>
            </a:r>
            <a:r>
              <a:rPr lang="en-US" sz="2800" u="sng" dirty="0" smtClean="0"/>
              <a:t>ara</a:t>
            </a:r>
            <a:r>
              <a:rPr lang="en-US" sz="2800" dirty="0" smtClean="0"/>
              <a:t> </a:t>
            </a:r>
            <a:r>
              <a:rPr lang="en-US" sz="2800" u="sng" dirty="0"/>
              <a:t>Ferguson</a:t>
            </a:r>
            <a:r>
              <a:rPr lang="en-US" sz="2800" dirty="0"/>
              <a:t> </a:t>
            </a:r>
            <a:r>
              <a:rPr lang="en-US" sz="2800" u="sng" dirty="0"/>
              <a:t>stared</a:t>
            </a:r>
            <a:r>
              <a:rPr lang="en-US" sz="2800" dirty="0"/>
              <a:t> out the </a:t>
            </a:r>
            <a:r>
              <a:rPr lang="en-US" sz="2800" u="sng" dirty="0"/>
              <a:t>window</a:t>
            </a:r>
            <a:r>
              <a:rPr lang="en-US" sz="2800" dirty="0"/>
              <a:t> </a:t>
            </a:r>
            <a:r>
              <a:rPr lang="en-US" sz="2800" u="sng" dirty="0"/>
              <a:t>of</a:t>
            </a:r>
            <a:r>
              <a:rPr lang="en-US" sz="2800" dirty="0"/>
              <a:t> the café.  </a:t>
            </a:r>
            <a:r>
              <a:rPr lang="en-US" sz="2800" u="sng" dirty="0"/>
              <a:t>She</a:t>
            </a:r>
            <a:r>
              <a:rPr lang="en-US" sz="2800" dirty="0"/>
              <a:t> could not stop thinking about her dad.  She </a:t>
            </a:r>
            <a:r>
              <a:rPr lang="en-US" sz="2800" u="sng" dirty="0"/>
              <a:t>was</a:t>
            </a:r>
            <a:r>
              <a:rPr lang="en-US" sz="2800" dirty="0"/>
              <a:t> living </a:t>
            </a:r>
            <a:r>
              <a:rPr lang="en-US" sz="2800" u="sng" dirty="0"/>
              <a:t>at</a:t>
            </a:r>
            <a:r>
              <a:rPr lang="en-US" sz="2800" dirty="0"/>
              <a:t> home with </a:t>
            </a:r>
            <a:r>
              <a:rPr lang="en-US" sz="2800" u="sng" dirty="0"/>
              <a:t>him</a:t>
            </a:r>
            <a:r>
              <a:rPr lang="en-US" sz="2800" dirty="0"/>
              <a:t>, attending </a:t>
            </a:r>
            <a:r>
              <a:rPr lang="en-US" sz="2800" u="sng" dirty="0"/>
              <a:t>college</a:t>
            </a:r>
            <a:r>
              <a:rPr lang="en-US" sz="2800" dirty="0"/>
              <a:t> full time.  Last night </a:t>
            </a:r>
            <a:r>
              <a:rPr lang="en-US" sz="2800" u="sng" dirty="0"/>
              <a:t>her</a:t>
            </a:r>
            <a:r>
              <a:rPr lang="en-US" sz="2800" dirty="0"/>
              <a:t> dad was complaining of chest </a:t>
            </a:r>
            <a:r>
              <a:rPr lang="en-US" sz="2800" u="sng" dirty="0"/>
              <a:t>pain</a:t>
            </a:r>
            <a:r>
              <a:rPr lang="en-US" sz="2800" dirty="0"/>
              <a:t>.  </a:t>
            </a:r>
            <a:r>
              <a:rPr lang="en-US" sz="2800" u="sng" dirty="0"/>
              <a:t>It</a:t>
            </a:r>
            <a:r>
              <a:rPr lang="en-US" sz="2800" dirty="0"/>
              <a:t> </a:t>
            </a:r>
            <a:r>
              <a:rPr lang="en-US" sz="2800" u="sng" dirty="0"/>
              <a:t>really</a:t>
            </a:r>
            <a:r>
              <a:rPr lang="en-US" sz="2800" dirty="0"/>
              <a:t> scared </a:t>
            </a:r>
            <a:r>
              <a:rPr lang="en-US" sz="2800" u="sng" dirty="0"/>
              <a:t>her</a:t>
            </a:r>
            <a:r>
              <a:rPr lang="en-US" sz="2800" dirty="0"/>
              <a:t>.  She </a:t>
            </a:r>
            <a:r>
              <a:rPr lang="en-US" sz="2800" u="sng" dirty="0"/>
              <a:t>had</a:t>
            </a:r>
            <a:r>
              <a:rPr lang="en-US" sz="2800" dirty="0"/>
              <a:t> never thought </a:t>
            </a:r>
            <a:r>
              <a:rPr lang="en-US" sz="2800" u="sng" dirty="0"/>
              <a:t>about</a:t>
            </a:r>
            <a:r>
              <a:rPr lang="en-US" sz="2800" dirty="0"/>
              <a:t> losing him. Sara </a:t>
            </a:r>
            <a:r>
              <a:rPr lang="en-US" sz="2800" u="sng" dirty="0"/>
              <a:t>was</a:t>
            </a:r>
            <a:r>
              <a:rPr lang="en-US" sz="2800" dirty="0"/>
              <a:t> </a:t>
            </a:r>
            <a:r>
              <a:rPr lang="en-US" sz="2800" u="sng" dirty="0"/>
              <a:t>four</a:t>
            </a:r>
            <a:r>
              <a:rPr lang="en-US" sz="2800" dirty="0"/>
              <a:t> </a:t>
            </a:r>
            <a:r>
              <a:rPr lang="en-US" sz="2800" u="sng" dirty="0"/>
              <a:t>when</a:t>
            </a:r>
            <a:r>
              <a:rPr lang="en-US" sz="2800" dirty="0"/>
              <a:t> her </a:t>
            </a:r>
            <a:r>
              <a:rPr lang="en-US" sz="2800" u="sng" dirty="0"/>
              <a:t>mom</a:t>
            </a:r>
            <a:r>
              <a:rPr lang="en-US" sz="2800" dirty="0"/>
              <a:t> died. Her dad had </a:t>
            </a:r>
            <a:r>
              <a:rPr lang="en-US" sz="2800" u="sng" dirty="0"/>
              <a:t>always</a:t>
            </a:r>
            <a:r>
              <a:rPr lang="en-US" sz="2800" dirty="0"/>
              <a:t> been there for her. </a:t>
            </a:r>
            <a:r>
              <a:rPr lang="en-US" sz="2800" u="sng" dirty="0"/>
              <a:t>Now</a:t>
            </a:r>
            <a:r>
              <a:rPr lang="en-US" sz="2800" dirty="0"/>
              <a:t> she could not stop worrying.  He </a:t>
            </a:r>
            <a:r>
              <a:rPr lang="en-US" sz="2800" u="sng" dirty="0"/>
              <a:t>was</a:t>
            </a:r>
            <a:r>
              <a:rPr lang="en-US" sz="2800" dirty="0"/>
              <a:t> only 49.  </a:t>
            </a:r>
            <a:r>
              <a:rPr lang="en-US" sz="2800" u="sng" dirty="0"/>
              <a:t>She</a:t>
            </a:r>
            <a:r>
              <a:rPr lang="en-US" sz="2800" dirty="0"/>
              <a:t> needed him</a:t>
            </a:r>
            <a:r>
              <a:rPr lang="en-US" sz="2800" dirty="0" smtClean="0"/>
              <a:t>.’</a:t>
            </a:r>
            <a:endParaRPr lang="en-US" sz="2800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63011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dirty="0" smtClean="0"/>
              <a:t>	</a:t>
            </a:r>
            <a:r>
              <a:rPr lang="en-US" sz="2800" b="1" u="sng" dirty="0" smtClean="0"/>
              <a:t>More practice:</a:t>
            </a:r>
          </a:p>
          <a:p>
            <a:pPr lvl="0" algn="l"/>
            <a:r>
              <a:rPr lang="en-US" sz="2800" b="1" dirty="0"/>
              <a:t>- Classify the </a:t>
            </a:r>
            <a:r>
              <a:rPr lang="en-US" sz="2800" b="1" dirty="0" smtClean="0"/>
              <a:t>words </a:t>
            </a:r>
            <a:r>
              <a:rPr lang="en-US" sz="2800" b="1" dirty="0"/>
              <a:t>in the following </a:t>
            </a:r>
            <a:r>
              <a:rPr lang="en-US" sz="2800" b="1" dirty="0" smtClean="0"/>
              <a:t>passages </a:t>
            </a:r>
            <a:r>
              <a:rPr lang="en-US" sz="2800" b="1" dirty="0"/>
              <a:t>into content VS function words</a:t>
            </a:r>
            <a:r>
              <a:rPr lang="en-US" sz="2800" b="1" dirty="0" smtClean="0"/>
              <a:t>:</a:t>
            </a:r>
            <a:endParaRPr lang="en-US" sz="2800" b="1" u="sng" dirty="0" smtClean="0"/>
          </a:p>
          <a:p>
            <a:pPr algn="l"/>
            <a:r>
              <a:rPr lang="en-US" sz="2800" b="1" dirty="0"/>
              <a:t>	</a:t>
            </a:r>
            <a:r>
              <a:rPr lang="en-US" sz="2800" dirty="0" smtClean="0"/>
              <a:t>‘</a:t>
            </a:r>
            <a:r>
              <a:rPr lang="en-US" sz="2800" b="1" dirty="0" smtClean="0"/>
              <a:t>S</a:t>
            </a:r>
            <a:r>
              <a:rPr lang="en-US" sz="2800" dirty="0" smtClean="0"/>
              <a:t>ara </a:t>
            </a:r>
            <a:r>
              <a:rPr lang="en-US" sz="2800" dirty="0"/>
              <a:t>watched people go in and out of the shoe store across the street.  It reminded her of when she was a little girl.  Sara started working when she was 10 </a:t>
            </a:r>
            <a:r>
              <a:rPr lang="en-US" sz="2800" dirty="0" err="1"/>
              <a:t>yrs</a:t>
            </a:r>
            <a:r>
              <a:rPr lang="en-US" sz="2800" dirty="0"/>
              <a:t> old.  Every Saturday, she walked to work with her dad.  He owned a shoe shop in Los Angeles.  Sara liked hanging out with her dad</a:t>
            </a:r>
            <a:r>
              <a:rPr lang="en-US" sz="2800" dirty="0" smtClean="0"/>
              <a:t>.’  </a:t>
            </a:r>
          </a:p>
          <a:p>
            <a:pPr algn="l"/>
            <a:r>
              <a:rPr lang="en-US" sz="2800" dirty="0" smtClean="0"/>
              <a:t>	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41087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	‘</a:t>
            </a:r>
            <a:r>
              <a:rPr lang="en-US" sz="2800" dirty="0">
                <a:solidFill>
                  <a:prstClr val="black"/>
                </a:solidFill>
              </a:rPr>
              <a:t>She also enjoyed helping the customers pick out shoes. Her dad paid $1.50 for every pair of shoes she sold.  The most money she ever made in one day was $15.00.  Sara’s dad taught her how to budget her money carefully.  Each week, she wrote down how many pairs of shoes she sold.  She counted all her money.  Then Sara put 75% in a savings account that her dad opened for her.  She kept 25% to spend</a:t>
            </a:r>
            <a:r>
              <a:rPr lang="en-US" sz="2800" dirty="0" smtClean="0">
                <a:solidFill>
                  <a:prstClr val="black"/>
                </a:solidFill>
              </a:rPr>
              <a:t>.’ </a:t>
            </a:r>
            <a:endParaRPr lang="ar-EG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35746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Introductory lectur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Introductory lecture</Template>
  <TotalTime>941</TotalTime>
  <Words>618</Words>
  <Application>Microsoft Office PowerPoint</Application>
  <PresentationFormat>A4 Paper (210x297 mm)</PresentationFormat>
  <Paragraphs>125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Introductory lecture</vt:lpstr>
      <vt:lpstr>PowerPoint Presentation</vt:lpstr>
      <vt:lpstr>  Lecture 5  </vt:lpstr>
      <vt:lpstr>PowerPoint Presentation</vt:lpstr>
      <vt:lpstr>PowerPoint Presentation</vt:lpstr>
      <vt:lpstr>(1) Content Words</vt:lpstr>
      <vt:lpstr>PowerPoint Presentation</vt:lpstr>
      <vt:lpstr>PowerPoint Presentation</vt:lpstr>
      <vt:lpstr>PowerPoint Presentation</vt:lpstr>
      <vt:lpstr>(2) Grammatical (Function) Words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Differences </vt:lpstr>
      <vt:lpstr>PowerPoint Presentation</vt:lpstr>
      <vt:lpstr> Practice 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yy</cp:lastModifiedBy>
  <cp:revision>96</cp:revision>
  <dcterms:created xsi:type="dcterms:W3CDTF">2011-09-28T13:10:49Z</dcterms:created>
  <dcterms:modified xsi:type="dcterms:W3CDTF">2014-10-29T20:21:11Z</dcterms:modified>
</cp:coreProperties>
</file>