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9" r:id="rId4"/>
    <p:sldId id="294" r:id="rId5"/>
    <p:sldId id="307" r:id="rId6"/>
    <p:sldId id="302" r:id="rId7"/>
    <p:sldId id="303" r:id="rId8"/>
    <p:sldId id="304" r:id="rId9"/>
    <p:sldId id="305" r:id="rId10"/>
    <p:sldId id="306" r:id="rId11"/>
    <p:sldId id="295" r:id="rId12"/>
    <p:sldId id="300" r:id="rId13"/>
    <p:sldId id="301" r:id="rId14"/>
    <p:sldId id="296" r:id="rId15"/>
    <p:sldId id="297" r:id="rId16"/>
    <p:sldId id="298" r:id="rId17"/>
    <p:sldId id="299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 varScale="1">
        <p:scale>
          <a:sx n="99" d="100"/>
          <a:sy n="99" d="100"/>
        </p:scale>
        <p:origin x="90" y="16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676400"/>
            <a:ext cx="8420100" cy="2286000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6</a:t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54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In this lecture, we will talk about: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Lexicon</a:t>
            </a:r>
          </a:p>
          <a:p>
            <a:pPr algn="l"/>
            <a:r>
              <a:rPr lang="en-US" dirty="0" smtClean="0"/>
              <a:t>Productivity</a:t>
            </a:r>
          </a:p>
          <a:p>
            <a:pPr algn="l"/>
            <a:r>
              <a:rPr lang="en-US" dirty="0" smtClean="0"/>
              <a:t>blocking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8191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Lexicon and Productivity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u="sng" dirty="0" smtClean="0"/>
              <a:t>Lexicon</a:t>
            </a:r>
            <a:r>
              <a:rPr lang="en-US" sz="2800" u="sng" dirty="0" smtClean="0"/>
              <a:t>: 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A </a:t>
            </a:r>
            <a:r>
              <a:rPr lang="en-US" sz="2800" dirty="0"/>
              <a:t>lexicon </a:t>
            </a:r>
            <a:r>
              <a:rPr lang="en-US" sz="2800" dirty="0" smtClean="0"/>
              <a:t>refers to the inventory (list) of </a:t>
            </a:r>
            <a:r>
              <a:rPr lang="en-US" sz="2800" dirty="0"/>
              <a:t>lexical items, seen as part of a native speaker’s </a:t>
            </a:r>
            <a:r>
              <a:rPr lang="en-US" sz="2800" dirty="0" smtClean="0"/>
              <a:t>knowledge of </a:t>
            </a:r>
            <a:r>
              <a:rPr lang="en-US" sz="2800" dirty="0"/>
              <a:t>his or her </a:t>
            </a:r>
            <a:r>
              <a:rPr lang="en-US" sz="2800" dirty="0" smtClean="0"/>
              <a:t>language.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Thus, a lexicon </a:t>
            </a:r>
            <a:r>
              <a:rPr lang="en-US" sz="2800" dirty="0"/>
              <a:t>is the </a:t>
            </a:r>
            <a:r>
              <a:rPr lang="en-US" sz="2800" u="sng" dirty="0"/>
              <a:t>mental dictionary </a:t>
            </a:r>
            <a:r>
              <a:rPr lang="en-US" sz="2800" dirty="0"/>
              <a:t>that language users must be equipped </a:t>
            </a:r>
            <a:r>
              <a:rPr lang="en-US" sz="2800" dirty="0" smtClean="0"/>
              <a:t>with, </a:t>
            </a:r>
            <a:r>
              <a:rPr lang="en-US" sz="2800" dirty="0"/>
              <a:t>in addition to the grammatical rules of their </a:t>
            </a:r>
            <a:r>
              <a:rPr lang="en-US" sz="2800" dirty="0" smtClean="0"/>
              <a:t>language. </a:t>
            </a:r>
          </a:p>
          <a:p>
            <a:pPr marL="0" indent="0" algn="l"/>
            <a:endParaRPr lang="en-US" sz="2800" dirty="0" smtClean="0"/>
          </a:p>
          <a:p>
            <a:pPr algn="l"/>
            <a:endParaRPr lang="ar-EG" sz="3600" dirty="0"/>
          </a:p>
        </p:txBody>
      </p:sp>
    </p:spTree>
    <p:extLst>
      <p:ext uri="{BB962C8B-B14F-4D97-AF65-F5344CB8AC3E}">
        <p14:creationId xmlns:p14="http://schemas.microsoft.com/office/powerpoint/2010/main" val="391668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0" indent="-457200" algn="l">
              <a:buFontTx/>
              <a:buChar char="-"/>
            </a:pPr>
            <a:r>
              <a:rPr lang="en-US" sz="2600" dirty="0">
                <a:solidFill>
                  <a:prstClr val="black"/>
                </a:solidFill>
              </a:rPr>
              <a:t>For example, English speakers know that the word ‘subject’ can be used as a verb and </a:t>
            </a:r>
            <a:r>
              <a:rPr lang="en-US" sz="2600" dirty="0" smtClean="0">
                <a:solidFill>
                  <a:prstClr val="black"/>
                </a:solidFill>
              </a:rPr>
              <a:t>as a </a:t>
            </a:r>
            <a:r>
              <a:rPr lang="en-US" sz="2600" dirty="0">
                <a:solidFill>
                  <a:prstClr val="black"/>
                </a:solidFill>
              </a:rPr>
              <a:t>noun, depending on the way we pronounce each. </a:t>
            </a:r>
          </a:p>
          <a:p>
            <a:pPr marL="457200" lvl="0" indent="-457200" algn="l">
              <a:buFontTx/>
              <a:buChar char="-"/>
            </a:pPr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Not </a:t>
            </a:r>
            <a:r>
              <a:rPr lang="en-US" sz="2800" dirty="0">
                <a:solidFill>
                  <a:prstClr val="black"/>
                </a:solidFill>
              </a:rPr>
              <a:t>all words one speaker knows are also known by other speakers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Thus, the mental </a:t>
            </a:r>
            <a:r>
              <a:rPr lang="en-US" sz="2800" dirty="0" smtClean="0">
                <a:solidFill>
                  <a:prstClr val="black"/>
                </a:solidFill>
              </a:rPr>
              <a:t>dictionary (lexicon) </a:t>
            </a:r>
            <a:r>
              <a:rPr lang="en-US" sz="2800" dirty="0">
                <a:solidFill>
                  <a:prstClr val="black"/>
                </a:solidFill>
              </a:rPr>
              <a:t>of one speaker is never completely identical to any other speaker’s mental lexicon.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The lexicon contains more than words. </a:t>
            </a:r>
          </a:p>
          <a:p>
            <a:pPr marL="457200" lvl="0" indent="-457200" algn="l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17831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For example, affixes</a:t>
            </a:r>
            <a:r>
              <a:rPr lang="en-US" sz="2800" dirty="0"/>
              <a:t>, such as </a:t>
            </a:r>
            <a:r>
              <a:rPr lang="en-US" sz="2800" dirty="0" smtClean="0"/>
              <a:t>‘-</a:t>
            </a:r>
            <a:r>
              <a:rPr lang="en-US" sz="2800" dirty="0" err="1" smtClean="0"/>
              <a:t>er</a:t>
            </a:r>
            <a:r>
              <a:rPr lang="en-US" sz="2800" dirty="0" smtClean="0"/>
              <a:t>’ </a:t>
            </a:r>
            <a:r>
              <a:rPr lang="en-US" sz="2800" dirty="0"/>
              <a:t>can be assumed to be in the lexicon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 </a:t>
            </a:r>
            <a:r>
              <a:rPr lang="en-US" sz="2800" dirty="0"/>
              <a:t>Speakers know and understand such affixes and readily attach them to new forms. </a:t>
            </a:r>
            <a:endParaRPr lang="en-US" sz="2800" dirty="0" smtClean="0"/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Complex </a:t>
            </a:r>
            <a:r>
              <a:rPr lang="en-US" sz="2800" dirty="0"/>
              <a:t>language forms (e.g. affixed inflected forms like ‘</a:t>
            </a:r>
            <a:r>
              <a:rPr lang="en-US" sz="2800" dirty="0" smtClean="0"/>
              <a:t>talk-</a:t>
            </a:r>
            <a:r>
              <a:rPr lang="en-US" sz="2800" u="sng" dirty="0" smtClean="0"/>
              <a:t>s</a:t>
            </a:r>
            <a:r>
              <a:rPr lang="en-US" sz="2800" dirty="0"/>
              <a:t>, </a:t>
            </a:r>
            <a:r>
              <a:rPr lang="en-US" sz="2800" dirty="0" smtClean="0"/>
              <a:t>go-</a:t>
            </a:r>
            <a:r>
              <a:rPr lang="en-US" sz="2800" u="sng" dirty="0" err="1" smtClean="0"/>
              <a:t>es</a:t>
            </a:r>
            <a:r>
              <a:rPr lang="en-US" sz="2800" dirty="0"/>
              <a:t>, etc.’) are also included in the lexicon. </a:t>
            </a:r>
            <a:endParaRPr lang="en-US" sz="2800" dirty="0" smtClean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25864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For example, a speaker of English must </a:t>
            </a:r>
            <a:r>
              <a:rPr lang="en-US" sz="2800" dirty="0" smtClean="0">
                <a:solidFill>
                  <a:prstClr val="black"/>
                </a:solidFill>
              </a:rPr>
              <a:t>know the </a:t>
            </a:r>
            <a:r>
              <a:rPr lang="en-US" sz="2800" dirty="0">
                <a:solidFill>
                  <a:prstClr val="black"/>
                </a:solidFill>
              </a:rPr>
              <a:t>third person singular of verbs (e.g. </a:t>
            </a:r>
            <a:r>
              <a:rPr lang="en-US" sz="2800" dirty="0" smtClean="0">
                <a:solidFill>
                  <a:prstClr val="black"/>
                </a:solidFill>
              </a:rPr>
              <a:t>talk-s</a:t>
            </a:r>
            <a:r>
              <a:rPr lang="en-US" sz="2800" dirty="0">
                <a:solidFill>
                  <a:prstClr val="black"/>
                </a:solidFill>
              </a:rPr>
              <a:t>, </a:t>
            </a:r>
            <a:r>
              <a:rPr lang="en-US" sz="2800" dirty="0" smtClean="0">
                <a:solidFill>
                  <a:prstClr val="black"/>
                </a:solidFill>
              </a:rPr>
              <a:t>go-</a:t>
            </a:r>
            <a:r>
              <a:rPr lang="en-US" sz="2800" dirty="0" err="1" smtClean="0">
                <a:solidFill>
                  <a:prstClr val="black"/>
                </a:solidFill>
              </a:rPr>
              <a:t>es</a:t>
            </a:r>
            <a:r>
              <a:rPr lang="en-US" sz="2800" dirty="0">
                <a:solidFill>
                  <a:prstClr val="black"/>
                </a:solidFill>
              </a:rPr>
              <a:t>, </a:t>
            </a:r>
            <a:r>
              <a:rPr lang="en-US" sz="2800" dirty="0" smtClean="0">
                <a:solidFill>
                  <a:prstClr val="black"/>
                </a:solidFill>
              </a:rPr>
              <a:t>say-s</a:t>
            </a:r>
            <a:r>
              <a:rPr lang="en-US" sz="2800" dirty="0">
                <a:solidFill>
                  <a:prstClr val="black"/>
                </a:solidFill>
              </a:rPr>
              <a:t>, </a:t>
            </a:r>
            <a:r>
              <a:rPr lang="en-US" sz="2800" dirty="0" smtClean="0">
                <a:solidFill>
                  <a:prstClr val="black"/>
                </a:solidFill>
              </a:rPr>
              <a:t>speak-s</a:t>
            </a:r>
            <a:r>
              <a:rPr lang="en-US" sz="2800" dirty="0">
                <a:solidFill>
                  <a:prstClr val="black"/>
                </a:solidFill>
              </a:rPr>
              <a:t>, </a:t>
            </a:r>
            <a:r>
              <a:rPr lang="en-US" sz="2800" dirty="0" smtClean="0">
                <a:solidFill>
                  <a:prstClr val="black"/>
                </a:solidFill>
              </a:rPr>
              <a:t>play-s</a:t>
            </a:r>
            <a:r>
              <a:rPr lang="en-US" sz="2800" dirty="0">
                <a:solidFill>
                  <a:prstClr val="black"/>
                </a:solidFill>
              </a:rPr>
              <a:t>, etc.) because it does not follow the normal rules of English.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Consider </a:t>
            </a:r>
            <a:r>
              <a:rPr lang="en-US" sz="2800" dirty="0">
                <a:solidFill>
                  <a:prstClr val="black"/>
                </a:solidFill>
              </a:rPr>
              <a:t>also a famous complex </a:t>
            </a:r>
            <a:r>
              <a:rPr lang="en-US" sz="2800" dirty="0" smtClean="0">
                <a:solidFill>
                  <a:prstClr val="black"/>
                </a:solidFill>
              </a:rPr>
              <a:t>word</a:t>
            </a:r>
            <a:r>
              <a:rPr lang="en-US" sz="2800" dirty="0">
                <a:solidFill>
                  <a:prstClr val="black"/>
                </a:solidFill>
              </a:rPr>
              <a:t> (used in Irish </a:t>
            </a:r>
            <a:r>
              <a:rPr lang="en-US" sz="2800" dirty="0" smtClean="0">
                <a:solidFill>
                  <a:prstClr val="black"/>
                </a:solidFill>
              </a:rPr>
              <a:t>political </a:t>
            </a:r>
            <a:r>
              <a:rPr lang="en-US" sz="2800" dirty="0">
                <a:solidFill>
                  <a:prstClr val="black"/>
                </a:solidFill>
              </a:rPr>
              <a:t>discussion in the mid-nineteenth century</a:t>
            </a:r>
            <a:r>
              <a:rPr lang="en-US" sz="2800" dirty="0" smtClean="0">
                <a:solidFill>
                  <a:prstClr val="black"/>
                </a:solidFill>
              </a:rPr>
              <a:t>): </a:t>
            </a:r>
            <a:endParaRPr lang="en-US" sz="2800" dirty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‘</a:t>
            </a:r>
            <a:r>
              <a:rPr lang="en-US" sz="2800" i="1" dirty="0" smtClean="0">
                <a:solidFill>
                  <a:prstClr val="black"/>
                </a:solidFill>
              </a:rPr>
              <a:t>anti-dis-establish-</a:t>
            </a:r>
            <a:r>
              <a:rPr lang="en-US" sz="2800" i="1" dirty="0" err="1" smtClean="0">
                <a:solidFill>
                  <a:prstClr val="black"/>
                </a:solidFill>
              </a:rPr>
              <a:t>ment</a:t>
            </a:r>
            <a:r>
              <a:rPr lang="en-US" sz="2800" i="1" dirty="0" smtClean="0">
                <a:solidFill>
                  <a:prstClr val="black"/>
                </a:solidFill>
              </a:rPr>
              <a:t>-</a:t>
            </a:r>
            <a:r>
              <a:rPr lang="en-US" sz="2800" i="1" dirty="0" err="1" smtClean="0">
                <a:solidFill>
                  <a:prstClr val="black"/>
                </a:solidFill>
              </a:rPr>
              <a:t>ari</a:t>
            </a:r>
            <a:r>
              <a:rPr lang="en-US" sz="2800" i="1" dirty="0" smtClean="0">
                <a:solidFill>
                  <a:prstClr val="black"/>
                </a:solidFill>
              </a:rPr>
              <a:t>-an-ism</a:t>
            </a:r>
            <a:r>
              <a:rPr lang="en-US" sz="2800" dirty="0" smtClean="0">
                <a:solidFill>
                  <a:prstClr val="black"/>
                </a:solidFill>
              </a:rPr>
              <a:t>’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90517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The pieces of this word together do not tell much about its meaning (opposition to denying special state recognition of a particular religion).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If </a:t>
            </a:r>
            <a:r>
              <a:rPr lang="en-US" sz="2800" dirty="0">
                <a:solidFill>
                  <a:prstClr val="black"/>
                </a:solidFill>
              </a:rPr>
              <a:t>you are a speaker of English who happen to know and use his word,  </a:t>
            </a:r>
            <a:r>
              <a:rPr lang="en-US" sz="2800" dirty="0" smtClean="0">
                <a:solidFill>
                  <a:prstClr val="black"/>
                </a:solidFill>
              </a:rPr>
              <a:t>then </a:t>
            </a:r>
            <a:r>
              <a:rPr lang="en-US" sz="2800" dirty="0">
                <a:solidFill>
                  <a:prstClr val="black"/>
                </a:solidFill>
              </a:rPr>
              <a:t>it must be stored in your </a:t>
            </a:r>
            <a:r>
              <a:rPr lang="en-US" sz="2800" dirty="0" smtClean="0">
                <a:solidFill>
                  <a:prstClr val="black"/>
                </a:solidFill>
              </a:rPr>
              <a:t>lexicon</a:t>
            </a:r>
            <a:r>
              <a:rPr lang="en-US" sz="2800" dirty="0">
                <a:solidFill>
                  <a:prstClr val="black"/>
                </a:solidFill>
              </a:rPr>
              <a:t>.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 This is because </a:t>
            </a:r>
            <a:r>
              <a:rPr lang="en-US" sz="2800" dirty="0">
                <a:solidFill>
                  <a:prstClr val="black"/>
                </a:solidFill>
              </a:rPr>
              <a:t>its meaning cannot straightforwardly be determined from the meaning of its parts. </a:t>
            </a:r>
            <a:endParaRPr lang="en-US" sz="2800" dirty="0" smtClean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26718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In sum, the lexicon includes </a:t>
            </a:r>
            <a:r>
              <a:rPr lang="en-US" sz="2800" u="sng" dirty="0">
                <a:solidFill>
                  <a:prstClr val="black"/>
                </a:solidFill>
              </a:rPr>
              <a:t>all the linguistic </a:t>
            </a:r>
            <a:r>
              <a:rPr lang="en-US" sz="2800" u="sng" dirty="0" smtClean="0">
                <a:solidFill>
                  <a:prstClr val="black"/>
                </a:solidFill>
              </a:rPr>
              <a:t>forms</a:t>
            </a:r>
            <a:r>
              <a:rPr lang="en-US" sz="2800" dirty="0" smtClean="0">
                <a:solidFill>
                  <a:prstClr val="black"/>
                </a:solidFill>
              </a:rPr>
              <a:t>: </a:t>
            </a:r>
            <a:r>
              <a:rPr lang="en-US" sz="2800" dirty="0">
                <a:solidFill>
                  <a:prstClr val="black"/>
                </a:solidFill>
              </a:rPr>
              <a:t>(regular, irregular, simple, complex, normal, not normal, etc.) that speakers know and use.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As </a:t>
            </a:r>
            <a:r>
              <a:rPr lang="en-US" sz="2800" dirty="0">
                <a:solidFill>
                  <a:prstClr val="black"/>
                </a:solidFill>
              </a:rPr>
              <a:t>long as such forms are used, they must be stored in the mental dictionary (the lexicon).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17949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u="sng" dirty="0">
                <a:solidFill>
                  <a:prstClr val="black"/>
                </a:solidFill>
              </a:rPr>
              <a:t>Neologism </a:t>
            </a:r>
            <a:r>
              <a:rPr lang="en-US" sz="2800" b="1" dirty="0">
                <a:solidFill>
                  <a:prstClr val="black"/>
                </a:solidFill>
              </a:rPr>
              <a:t>:</a:t>
            </a:r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When a word that does not exist in the lexicon is created through a morphological rule, we call it:  </a:t>
            </a:r>
            <a:r>
              <a:rPr lang="en-US" sz="2800" b="1" dirty="0">
                <a:solidFill>
                  <a:prstClr val="black"/>
                </a:solidFill>
              </a:rPr>
              <a:t>neologism.</a:t>
            </a: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        </a:t>
            </a:r>
            <a:r>
              <a:rPr lang="en-US" sz="2800" u="sng" dirty="0">
                <a:solidFill>
                  <a:prstClr val="black"/>
                </a:solidFill>
              </a:rPr>
              <a:t>Example</a:t>
            </a:r>
            <a:r>
              <a:rPr lang="en-US" sz="2800" dirty="0">
                <a:solidFill>
                  <a:prstClr val="black"/>
                </a:solidFill>
              </a:rPr>
              <a:t>:      </a:t>
            </a:r>
            <a:r>
              <a:rPr lang="en-US" sz="2800" i="1" dirty="0">
                <a:solidFill>
                  <a:prstClr val="black"/>
                </a:solidFill>
              </a:rPr>
              <a:t>e-mailer</a:t>
            </a:r>
          </a:p>
          <a:p>
            <a:pPr marL="0" lvl="0" indent="0" algn="l"/>
            <a:endParaRPr lang="en-US" sz="2800" i="1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If this neologism is used once and never again, we call it:  </a:t>
            </a:r>
            <a:r>
              <a:rPr lang="en-US" sz="2800" b="1" u="sng" dirty="0" err="1">
                <a:solidFill>
                  <a:prstClr val="black"/>
                </a:solidFill>
              </a:rPr>
              <a:t>occasionalism</a:t>
            </a:r>
            <a:r>
              <a:rPr lang="en-US" sz="2800" dirty="0">
                <a:solidFill>
                  <a:prstClr val="black"/>
                </a:solidFill>
              </a:rPr>
              <a:t>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59683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Productivity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l"/>
            <a:r>
              <a:rPr lang="en-US" sz="2800" b="1" u="sng" dirty="0" smtClean="0"/>
              <a:t>Productivity: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 A </a:t>
            </a:r>
            <a:r>
              <a:rPr lang="en-US" sz="2800" dirty="0"/>
              <a:t>productive rule is the one we can use </a:t>
            </a:r>
            <a:r>
              <a:rPr lang="en-US" sz="2800" dirty="0" smtClean="0"/>
              <a:t>frequently to </a:t>
            </a:r>
            <a:r>
              <a:rPr lang="en-US" sz="2800" dirty="0"/>
              <a:t>form new </a:t>
            </a:r>
            <a:r>
              <a:rPr lang="en-US" sz="2800" dirty="0" smtClean="0"/>
              <a:t>words.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Some </a:t>
            </a:r>
            <a:r>
              <a:rPr lang="en-US" sz="2800" dirty="0"/>
              <a:t>affixes are often used to create new words, whereas others are less </a:t>
            </a:r>
            <a:r>
              <a:rPr lang="en-US" sz="2800" dirty="0" smtClean="0"/>
              <a:t>often used</a:t>
            </a:r>
            <a:r>
              <a:rPr lang="en-US" sz="2800" dirty="0"/>
              <a:t>, or not used at all for this purpose. </a:t>
            </a:r>
            <a:endParaRPr lang="en-US" sz="2800" dirty="0" smtClean="0"/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/>
              <a:t>property of an affix to be used to </a:t>
            </a:r>
            <a:r>
              <a:rPr lang="en-US" sz="2800" dirty="0" smtClean="0"/>
              <a:t>coin (invent) new complex </a:t>
            </a:r>
            <a:r>
              <a:rPr lang="en-US" sz="2800" dirty="0"/>
              <a:t>words is referred to as the </a:t>
            </a:r>
            <a:r>
              <a:rPr lang="en-US" sz="2800" b="1" u="sng" dirty="0"/>
              <a:t>productivity</a:t>
            </a:r>
            <a:r>
              <a:rPr lang="en-US" sz="2800" b="1" dirty="0"/>
              <a:t> </a:t>
            </a:r>
            <a:r>
              <a:rPr lang="en-US" sz="2800" dirty="0"/>
              <a:t>of that affix. </a:t>
            </a:r>
            <a:endParaRPr lang="en-US" sz="2800" dirty="0" smtClean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79509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Not all affixes possess this property to the same degree, some affixes do not possess it at all.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For </a:t>
            </a:r>
            <a:r>
              <a:rPr lang="en-US" sz="2800" dirty="0">
                <a:solidFill>
                  <a:prstClr val="black"/>
                </a:solidFill>
              </a:rPr>
              <a:t>example, </a:t>
            </a:r>
            <a:r>
              <a:rPr lang="en-US" sz="2800" dirty="0" smtClean="0">
                <a:solidFill>
                  <a:prstClr val="black"/>
                </a:solidFill>
              </a:rPr>
              <a:t>suffix </a:t>
            </a:r>
            <a:r>
              <a:rPr lang="en-US" sz="2800" dirty="0" smtClean="0">
                <a:solidFill>
                  <a:prstClr val="black"/>
                </a:solidFill>
              </a:rPr>
              <a:t>‘</a:t>
            </a:r>
            <a:r>
              <a:rPr lang="en-US" sz="2800" i="1" dirty="0" smtClean="0">
                <a:solidFill>
                  <a:prstClr val="black"/>
                </a:solidFill>
              </a:rPr>
              <a:t>-</a:t>
            </a:r>
            <a:r>
              <a:rPr lang="en-US" sz="2800" i="1" dirty="0" err="1" smtClean="0">
                <a:solidFill>
                  <a:prstClr val="black"/>
                </a:solidFill>
              </a:rPr>
              <a:t>th</a:t>
            </a:r>
            <a:r>
              <a:rPr lang="en-US" sz="2800" i="1" dirty="0" smtClean="0">
                <a:solidFill>
                  <a:prstClr val="black"/>
                </a:solidFill>
              </a:rPr>
              <a:t>’ </a:t>
            </a:r>
            <a:r>
              <a:rPr lang="en-US" sz="2800" dirty="0">
                <a:solidFill>
                  <a:prstClr val="black"/>
                </a:solidFill>
              </a:rPr>
              <a:t>(as in </a:t>
            </a:r>
            <a:r>
              <a:rPr lang="en-US" sz="2800" i="1" dirty="0" err="1" smtClean="0">
                <a:solidFill>
                  <a:prstClr val="black"/>
                </a:solidFill>
              </a:rPr>
              <a:t>leng-th</a:t>
            </a:r>
            <a:r>
              <a:rPr lang="en-US" sz="2800" dirty="0">
                <a:solidFill>
                  <a:prstClr val="black"/>
                </a:solidFill>
              </a:rPr>
              <a:t>) can only attach to a small number </a:t>
            </a:r>
            <a:r>
              <a:rPr lang="en-US" sz="2800" dirty="0" smtClean="0">
                <a:solidFill>
                  <a:prstClr val="black"/>
                </a:solidFill>
              </a:rPr>
              <a:t>of specified </a:t>
            </a:r>
            <a:r>
              <a:rPr lang="en-US" sz="2800" dirty="0">
                <a:solidFill>
                  <a:prstClr val="black"/>
                </a:solidFill>
              </a:rPr>
              <a:t>words, but cannot attach to any other words beyond that set.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This </a:t>
            </a:r>
            <a:r>
              <a:rPr lang="en-US" sz="2800" dirty="0">
                <a:solidFill>
                  <a:prstClr val="black"/>
                </a:solidFill>
              </a:rPr>
              <a:t>suffix </a:t>
            </a:r>
            <a:r>
              <a:rPr lang="en-US" sz="2800" dirty="0" smtClean="0">
                <a:solidFill>
                  <a:prstClr val="black"/>
                </a:solidFill>
              </a:rPr>
              <a:t>can therefore </a:t>
            </a:r>
            <a:r>
              <a:rPr lang="en-US" sz="2800" dirty="0">
                <a:solidFill>
                  <a:prstClr val="black"/>
                </a:solidFill>
              </a:rPr>
              <a:t>be considered </a:t>
            </a:r>
            <a:r>
              <a:rPr lang="en-US" sz="2800" u="sng" dirty="0">
                <a:solidFill>
                  <a:prstClr val="black"/>
                </a:solidFill>
              </a:rPr>
              <a:t>unproductive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endParaRPr lang="en-US" sz="2800" dirty="0" smtClean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89098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Even among affixes that can in principle be used to coin new words, there seem to be some that are more productive than others.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For example, the suffix </a:t>
            </a:r>
            <a:r>
              <a:rPr lang="en-US" sz="2800" dirty="0" smtClean="0">
                <a:solidFill>
                  <a:prstClr val="black"/>
                </a:solidFill>
              </a:rPr>
              <a:t>‘</a:t>
            </a:r>
            <a:r>
              <a:rPr lang="en-US" sz="2800" i="1" dirty="0" smtClean="0">
                <a:solidFill>
                  <a:prstClr val="black"/>
                </a:solidFill>
              </a:rPr>
              <a:t>-ness’ </a:t>
            </a:r>
            <a:r>
              <a:rPr lang="en-US" sz="2800" dirty="0">
                <a:solidFill>
                  <a:prstClr val="black"/>
                </a:solidFill>
              </a:rPr>
              <a:t>(as </a:t>
            </a:r>
            <a:r>
              <a:rPr lang="en-US" sz="2800" i="1" dirty="0" smtClean="0">
                <a:solidFill>
                  <a:prstClr val="black"/>
                </a:solidFill>
              </a:rPr>
              <a:t>cute-ness</a:t>
            </a:r>
            <a:r>
              <a:rPr lang="en-US" sz="2800" dirty="0">
                <a:solidFill>
                  <a:prstClr val="black"/>
                </a:solidFill>
              </a:rPr>
              <a:t>) gives rise to many more new words than, for example, the suffix </a:t>
            </a:r>
            <a:r>
              <a:rPr lang="en-US" sz="2800" dirty="0" smtClean="0">
                <a:solidFill>
                  <a:prstClr val="black"/>
                </a:solidFill>
              </a:rPr>
              <a:t>‘</a:t>
            </a:r>
            <a:r>
              <a:rPr lang="en-US" sz="2800" i="1" dirty="0" smtClean="0">
                <a:solidFill>
                  <a:prstClr val="black"/>
                </a:solidFill>
              </a:rPr>
              <a:t>-</a:t>
            </a:r>
            <a:r>
              <a:rPr lang="en-US" sz="2800" i="1" dirty="0" err="1" smtClean="0">
                <a:solidFill>
                  <a:prstClr val="black"/>
                </a:solidFill>
              </a:rPr>
              <a:t>ish</a:t>
            </a:r>
            <a:r>
              <a:rPr lang="en-US" sz="2800" i="1" dirty="0" smtClean="0">
                <a:solidFill>
                  <a:prstClr val="black"/>
                </a:solidFill>
              </a:rPr>
              <a:t>’ </a:t>
            </a:r>
            <a:r>
              <a:rPr lang="en-US" sz="2800" dirty="0">
                <a:solidFill>
                  <a:prstClr val="black"/>
                </a:solidFill>
              </a:rPr>
              <a:t>(as in </a:t>
            </a:r>
            <a:r>
              <a:rPr lang="en-US" sz="2800" i="1" dirty="0" smtClean="0">
                <a:solidFill>
                  <a:prstClr val="black"/>
                </a:solidFill>
              </a:rPr>
              <a:t>fool-</a:t>
            </a:r>
            <a:r>
              <a:rPr lang="en-US" sz="2800" i="1" dirty="0" err="1" smtClean="0">
                <a:solidFill>
                  <a:prstClr val="black"/>
                </a:solidFill>
              </a:rPr>
              <a:t>ish</a:t>
            </a:r>
            <a:r>
              <a:rPr lang="en-US" sz="2800" dirty="0" smtClean="0">
                <a:solidFill>
                  <a:prstClr val="black"/>
                </a:solidFill>
              </a:rPr>
              <a:t>): </a:t>
            </a: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	‘</a:t>
            </a:r>
            <a:r>
              <a:rPr lang="en-US" sz="2800" i="1" dirty="0" smtClean="0">
                <a:solidFill>
                  <a:prstClr val="black"/>
                </a:solidFill>
              </a:rPr>
              <a:t>happiness, sadness, homelessness, ….. etc.’</a:t>
            </a:r>
            <a:endParaRPr lang="en-US" sz="2800" i="1" dirty="0">
              <a:solidFill>
                <a:prstClr val="black"/>
              </a:solidFill>
            </a:endParaRPr>
          </a:p>
          <a:p>
            <a:pPr lvl="0" algn="l"/>
            <a:endParaRPr lang="en-US" sz="2800" i="1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- We can think of the degree of productivity of suffixes and prefixes according to the following shape: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25811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b="1" dirty="0"/>
              <a:t>-</a:t>
            </a:r>
            <a:r>
              <a:rPr lang="en-US" b="1" dirty="0" smtClean="0"/>
              <a:t>ness	     -</a:t>
            </a:r>
            <a:r>
              <a:rPr lang="en-US" b="1" dirty="0" err="1" smtClean="0"/>
              <a:t>ize</a:t>
            </a:r>
            <a:r>
              <a:rPr lang="en-US" b="1" dirty="0" smtClean="0"/>
              <a:t>       -</a:t>
            </a:r>
            <a:r>
              <a:rPr lang="en-US" b="1" dirty="0" err="1" smtClean="0"/>
              <a:t>mis</a:t>
            </a:r>
            <a:r>
              <a:rPr lang="en-US" b="1" dirty="0" smtClean="0"/>
              <a:t>         -</a:t>
            </a:r>
            <a:r>
              <a:rPr lang="en-US" b="1" dirty="0" err="1" smtClean="0"/>
              <a:t>ee</a:t>
            </a:r>
            <a:r>
              <a:rPr lang="en-US" b="1" dirty="0" smtClean="0"/>
              <a:t>     -</a:t>
            </a:r>
            <a:r>
              <a:rPr lang="en-US" b="1" dirty="0" err="1" smtClean="0"/>
              <a:t>eer</a:t>
            </a:r>
            <a:r>
              <a:rPr lang="en-US" b="1" dirty="0" smtClean="0"/>
              <a:t>   -al     -</a:t>
            </a:r>
            <a:r>
              <a:rPr lang="en-US" b="1" dirty="0" err="1" smtClean="0"/>
              <a:t>th</a:t>
            </a:r>
            <a:r>
              <a:rPr lang="en-US" b="1" dirty="0" smtClean="0"/>
              <a:t>     -</a:t>
            </a:r>
            <a:r>
              <a:rPr lang="en-US" b="1" dirty="0" err="1" smtClean="0"/>
              <a:t>ter</a:t>
            </a:r>
            <a:endParaRPr lang="en-US" dirty="0" smtClean="0"/>
          </a:p>
          <a:p>
            <a:pPr algn="l"/>
            <a:r>
              <a:rPr lang="en-US" sz="2000" b="1" dirty="0" smtClean="0"/>
              <a:t>Goodness   globalize     misrepresent   invitee     profiteer  refusal  warmth  laughter</a:t>
            </a:r>
            <a:endParaRPr lang="en-US" sz="2000" dirty="0" smtClean="0"/>
          </a:p>
          <a:p>
            <a:pPr algn="l"/>
            <a:endParaRPr lang="en-US" sz="2000" dirty="0" smtClean="0"/>
          </a:p>
          <a:p>
            <a:pPr algn="l"/>
            <a:r>
              <a:rPr lang="en-US" sz="2800" b="1" dirty="0" smtClean="0"/>
              <a:t>More productive					less productive</a:t>
            </a:r>
          </a:p>
          <a:p>
            <a:pPr marL="457200" indent="-457200" algn="l">
              <a:buFontTx/>
              <a:buChar char="-"/>
            </a:pP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 more you go towards the left, you get more productive affixes</a:t>
            </a:r>
          </a:p>
          <a:p>
            <a:pPr marL="457200" indent="-457200" algn="l">
              <a:buFontTx/>
              <a:buChar char="-"/>
            </a:pPr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The more you go towards the right, you get less productive affixes</a:t>
            </a:r>
            <a:endParaRPr lang="ar-EG" sz="2800" dirty="0"/>
          </a:p>
        </p:txBody>
      </p:sp>
      <p:sp>
        <p:nvSpPr>
          <p:cNvPr id="4" name="Left-Right Arrow 3"/>
          <p:cNvSpPr/>
          <p:nvPr/>
        </p:nvSpPr>
        <p:spPr>
          <a:xfrm>
            <a:off x="685800" y="2667000"/>
            <a:ext cx="8610600" cy="19811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04581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</a:t>
            </a:r>
            <a:r>
              <a:rPr lang="en-US" dirty="0" smtClean="0"/>
              <a:t>locking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u="sng" dirty="0" smtClean="0"/>
              <a:t>Blocking: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blocking </a:t>
            </a:r>
            <a:r>
              <a:rPr lang="en-US" sz="2800" dirty="0"/>
              <a:t>is the phenomenon whereby the existence of a </a:t>
            </a:r>
            <a:r>
              <a:rPr lang="en-US" sz="2800" dirty="0" smtClean="0"/>
              <a:t>word with </a:t>
            </a:r>
            <a:r>
              <a:rPr lang="en-US" sz="2800" dirty="0"/>
              <a:t>a particular meaning inhibits </a:t>
            </a:r>
            <a:r>
              <a:rPr lang="en-US" sz="2800" dirty="0" smtClean="0"/>
              <a:t>the morphological </a:t>
            </a:r>
            <a:r>
              <a:rPr lang="en-US" sz="2800" dirty="0" smtClean="0"/>
              <a:t>derivation </a:t>
            </a:r>
            <a:r>
              <a:rPr lang="en-US" sz="2800" dirty="0"/>
              <a:t>of another word with precisely that meaning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/>
          </a:p>
          <a:p>
            <a:pPr algn="l"/>
            <a:r>
              <a:rPr lang="en-US" sz="2800" b="1" u="sng" dirty="0"/>
              <a:t>Example:</a:t>
            </a:r>
            <a:endParaRPr lang="en-US" sz="2800" dirty="0"/>
          </a:p>
          <a:p>
            <a:pPr marL="457200" indent="-457200" algn="l">
              <a:buFontTx/>
              <a:buChar char="-"/>
            </a:pPr>
            <a:r>
              <a:rPr lang="en-US" sz="2800" i="1" dirty="0" smtClean="0"/>
              <a:t>‘Cutter’</a:t>
            </a:r>
            <a:r>
              <a:rPr lang="en-US" sz="2800" dirty="0" smtClean="0"/>
              <a:t> </a:t>
            </a:r>
            <a:r>
              <a:rPr lang="en-US" sz="2800" dirty="0"/>
              <a:t>is blocked by the existence of the lexical item </a:t>
            </a:r>
            <a:r>
              <a:rPr lang="en-US" sz="2800" dirty="0" smtClean="0"/>
              <a:t>‘</a:t>
            </a:r>
            <a:r>
              <a:rPr lang="en-US" sz="2800" i="1" dirty="0" smtClean="0"/>
              <a:t>knife’</a:t>
            </a:r>
          </a:p>
          <a:p>
            <a:pPr algn="l"/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78361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That is, people do not normally refer to the tool that they use to cut things as ‘</a:t>
            </a:r>
            <a:r>
              <a:rPr lang="en-US" sz="2800" i="1" dirty="0">
                <a:solidFill>
                  <a:prstClr val="black"/>
                </a:solidFill>
              </a:rPr>
              <a:t>cutter</a:t>
            </a:r>
            <a:r>
              <a:rPr lang="en-US" sz="2800" dirty="0">
                <a:solidFill>
                  <a:prstClr val="black"/>
                </a:solidFill>
              </a:rPr>
              <a:t>’ (from the verb ‘</a:t>
            </a:r>
            <a:r>
              <a:rPr lang="en-US" sz="2800" i="1" dirty="0">
                <a:solidFill>
                  <a:prstClr val="black"/>
                </a:solidFill>
              </a:rPr>
              <a:t>cut</a:t>
            </a:r>
            <a:r>
              <a:rPr lang="en-US" sz="2800" dirty="0">
                <a:solidFill>
                  <a:prstClr val="black"/>
                </a:solidFill>
              </a:rPr>
              <a:t>’) since there is already </a:t>
            </a:r>
            <a:r>
              <a:rPr lang="en-US" sz="2800" dirty="0" smtClean="0">
                <a:solidFill>
                  <a:prstClr val="black"/>
                </a:solidFill>
              </a:rPr>
              <a:t>another </a:t>
            </a:r>
            <a:r>
              <a:rPr lang="en-US" sz="2800" dirty="0">
                <a:solidFill>
                  <a:prstClr val="black"/>
                </a:solidFill>
              </a:rPr>
              <a:t>word that gives that meaning; i.e. ‘</a:t>
            </a:r>
            <a:r>
              <a:rPr lang="en-US" sz="2800" i="1" dirty="0">
                <a:solidFill>
                  <a:prstClr val="black"/>
                </a:solidFill>
              </a:rPr>
              <a:t>knife</a:t>
            </a:r>
            <a:r>
              <a:rPr lang="en-US" sz="2800" dirty="0" smtClean="0">
                <a:solidFill>
                  <a:prstClr val="black"/>
                </a:solidFill>
              </a:rPr>
              <a:t>’.</a:t>
            </a: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u="sng" dirty="0" smtClean="0">
                <a:solidFill>
                  <a:prstClr val="black"/>
                </a:solidFill>
              </a:rPr>
              <a:t>In the same way:</a:t>
            </a:r>
          </a:p>
          <a:p>
            <a:pPr lvl="0" algn="l"/>
            <a:r>
              <a:rPr lang="en-US" sz="2800" i="1" dirty="0" smtClean="0">
                <a:solidFill>
                  <a:prstClr val="black"/>
                </a:solidFill>
              </a:rPr>
              <a:t>- </a:t>
            </a:r>
            <a:r>
              <a:rPr lang="en-US" sz="2800" dirty="0" smtClean="0">
                <a:solidFill>
                  <a:prstClr val="black"/>
                </a:solidFill>
              </a:rPr>
              <a:t>The</a:t>
            </a:r>
            <a:r>
              <a:rPr lang="en-US" sz="2800" i="1" dirty="0" smtClean="0">
                <a:solidFill>
                  <a:prstClr val="black"/>
                </a:solidFill>
              </a:rPr>
              <a:t> ‘day </a:t>
            </a:r>
            <a:r>
              <a:rPr lang="en-US" sz="2800" i="1" dirty="0">
                <a:solidFill>
                  <a:prstClr val="black"/>
                </a:solidFill>
              </a:rPr>
              <a:t>after </a:t>
            </a:r>
            <a:r>
              <a:rPr lang="en-US" sz="2800" i="1" dirty="0" smtClean="0">
                <a:solidFill>
                  <a:prstClr val="black"/>
                </a:solidFill>
              </a:rPr>
              <a:t>today’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is blocked by the existence of the lexical item </a:t>
            </a:r>
            <a:r>
              <a:rPr lang="en-US" sz="2800" dirty="0" smtClean="0">
                <a:solidFill>
                  <a:prstClr val="black"/>
                </a:solidFill>
              </a:rPr>
              <a:t>‘</a:t>
            </a:r>
            <a:r>
              <a:rPr lang="en-US" sz="2800" i="1" dirty="0" smtClean="0">
                <a:solidFill>
                  <a:prstClr val="black"/>
                </a:solidFill>
              </a:rPr>
              <a:t>tomorrow.’</a:t>
            </a:r>
            <a:endParaRPr lang="en-US" sz="2800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79157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The</a:t>
            </a:r>
            <a:r>
              <a:rPr lang="en-US" sz="2800" i="1" dirty="0" smtClean="0">
                <a:solidFill>
                  <a:prstClr val="black"/>
                </a:solidFill>
              </a:rPr>
              <a:t> </a:t>
            </a:r>
            <a:r>
              <a:rPr lang="en-US" sz="2800" i="1" dirty="0">
                <a:solidFill>
                  <a:prstClr val="black"/>
                </a:solidFill>
              </a:rPr>
              <a:t>‘day before today’</a:t>
            </a:r>
            <a:r>
              <a:rPr lang="en-US" sz="2800" dirty="0">
                <a:solidFill>
                  <a:prstClr val="black"/>
                </a:solidFill>
              </a:rPr>
              <a:t> is blocked by the existence of the lexical item ‘</a:t>
            </a:r>
            <a:r>
              <a:rPr lang="en-US" sz="2800" i="1">
                <a:solidFill>
                  <a:prstClr val="black"/>
                </a:solidFill>
              </a:rPr>
              <a:t>yesterday</a:t>
            </a:r>
            <a:r>
              <a:rPr lang="en-US" sz="2800" i="1" smtClean="0">
                <a:solidFill>
                  <a:prstClr val="black"/>
                </a:solidFill>
              </a:rPr>
              <a:t>.’</a:t>
            </a: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i="1" dirty="0" smtClean="0">
                <a:solidFill>
                  <a:prstClr val="black"/>
                </a:solidFill>
              </a:rPr>
              <a:t>‘This day’</a:t>
            </a:r>
            <a:r>
              <a:rPr lang="en-US" sz="2800" dirty="0" smtClean="0">
                <a:solidFill>
                  <a:prstClr val="black"/>
                </a:solidFill>
              </a:rPr>
              <a:t> is blocked by the existence of the lexical item ‘</a:t>
            </a:r>
            <a:r>
              <a:rPr lang="en-US" sz="2800" i="1" dirty="0" smtClean="0">
                <a:solidFill>
                  <a:prstClr val="black"/>
                </a:solidFill>
              </a:rPr>
              <a:t>today’</a:t>
            </a:r>
            <a:r>
              <a:rPr lang="en-US" sz="2800" dirty="0" smtClean="0">
                <a:solidFill>
                  <a:prstClr val="black"/>
                </a:solidFill>
              </a:rPr>
              <a:t>, unless in a particular context like in the sentence: 		</a:t>
            </a:r>
          </a:p>
          <a:p>
            <a:pPr marL="1257300" lvl="3" indent="0" algn="l"/>
            <a:r>
              <a:rPr lang="en-US" sz="2800" i="1" dirty="0" smtClean="0">
                <a:solidFill>
                  <a:prstClr val="black"/>
                </a:solidFill>
              </a:rPr>
              <a:t>      </a:t>
            </a:r>
            <a:r>
              <a:rPr lang="en-US" sz="2800" i="1" dirty="0" smtClean="0">
                <a:solidFill>
                  <a:prstClr val="black"/>
                </a:solidFill>
              </a:rPr>
              <a:t>'I </a:t>
            </a:r>
            <a:r>
              <a:rPr lang="en-US" sz="2800" i="1" dirty="0">
                <a:solidFill>
                  <a:prstClr val="black"/>
                </a:solidFill>
              </a:rPr>
              <a:t>remember </a:t>
            </a:r>
            <a:r>
              <a:rPr lang="en-US" sz="2800" i="1" u="sng" dirty="0">
                <a:solidFill>
                  <a:prstClr val="black"/>
                </a:solidFill>
              </a:rPr>
              <a:t>this </a:t>
            </a:r>
            <a:r>
              <a:rPr lang="en-US" sz="2800" i="1" u="sng" dirty="0" smtClean="0">
                <a:solidFill>
                  <a:prstClr val="black"/>
                </a:solidFill>
              </a:rPr>
              <a:t>day</a:t>
            </a:r>
            <a:r>
              <a:rPr lang="en-US" sz="2800" u="sng" dirty="0">
                <a:solidFill>
                  <a:prstClr val="black"/>
                </a:solidFill>
              </a:rPr>
              <a:t> </a:t>
            </a:r>
            <a:r>
              <a:rPr lang="en-US" sz="2800" i="1" dirty="0" smtClean="0">
                <a:solidFill>
                  <a:prstClr val="black"/>
                </a:solidFill>
              </a:rPr>
              <a:t>when </a:t>
            </a:r>
            <a:r>
              <a:rPr lang="en-US" sz="2800" i="1" dirty="0">
                <a:solidFill>
                  <a:prstClr val="black"/>
                </a:solidFill>
              </a:rPr>
              <a:t>I met </a:t>
            </a:r>
            <a:r>
              <a:rPr lang="en-US" sz="2800" i="1" dirty="0" smtClean="0">
                <a:solidFill>
                  <a:prstClr val="black"/>
                </a:solidFill>
              </a:rPr>
              <a:t>him</a:t>
            </a:r>
            <a:r>
              <a:rPr lang="en-US" sz="2800" dirty="0" smtClean="0">
                <a:solidFill>
                  <a:prstClr val="black"/>
                </a:solidFill>
              </a:rPr>
              <a:t>‘</a:t>
            </a:r>
          </a:p>
          <a:p>
            <a:pPr marL="1257300" lvl="3" indent="0" algn="l"/>
            <a:endParaRPr lang="en-US" sz="2800" dirty="0">
              <a:solidFill>
                <a:prstClr val="black"/>
              </a:solidFill>
            </a:endParaRPr>
          </a:p>
          <a:p>
            <a:pPr algn="l"/>
            <a:r>
              <a:rPr lang="en-US" sz="2800" dirty="0">
                <a:solidFill>
                  <a:prstClr val="black"/>
                </a:solidFill>
              </a:rPr>
              <a:t>- ‘</a:t>
            </a:r>
            <a:r>
              <a:rPr lang="en-US" sz="2800" i="1" dirty="0">
                <a:solidFill>
                  <a:prstClr val="black"/>
                </a:solidFill>
              </a:rPr>
              <a:t>stealer</a:t>
            </a:r>
            <a:r>
              <a:rPr lang="en-US" sz="2800" dirty="0">
                <a:solidFill>
                  <a:prstClr val="black"/>
                </a:solidFill>
              </a:rPr>
              <a:t>’ is blocked by the existence of ‘</a:t>
            </a:r>
            <a:r>
              <a:rPr lang="en-US" sz="2800" i="1" dirty="0">
                <a:solidFill>
                  <a:prstClr val="black"/>
                </a:solidFill>
              </a:rPr>
              <a:t>thief</a:t>
            </a:r>
            <a:r>
              <a:rPr lang="en-US" sz="2800" dirty="0">
                <a:solidFill>
                  <a:prstClr val="black"/>
                </a:solidFill>
              </a:rPr>
              <a:t>’.</a:t>
            </a:r>
            <a:endParaRPr lang="ar-EG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77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960</TotalTime>
  <Words>776</Words>
  <Application>Microsoft Office PowerPoint</Application>
  <PresentationFormat>A4 Paper (210x297 mm)</PresentationFormat>
  <Paragraphs>92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ae_AlMateen</vt:lpstr>
      <vt:lpstr>Arial</vt:lpstr>
      <vt:lpstr>Calibri</vt:lpstr>
      <vt:lpstr>Times New Roman</vt:lpstr>
      <vt:lpstr>Introductory lecture</vt:lpstr>
      <vt:lpstr>PowerPoint Presentation</vt:lpstr>
      <vt:lpstr>  Lecture 6  </vt:lpstr>
      <vt:lpstr>PowerPoint Presentation</vt:lpstr>
      <vt:lpstr> Lexicon and Productivity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Productivity </vt:lpstr>
      <vt:lpstr>PowerPoint Presentation</vt:lpstr>
      <vt:lpstr>PowerPoint Presentation</vt:lpstr>
      <vt:lpstr>PowerPoint Presentation</vt:lpstr>
      <vt:lpstr>Blocking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Mohamed Fathi Othman</cp:lastModifiedBy>
  <cp:revision>99</cp:revision>
  <dcterms:created xsi:type="dcterms:W3CDTF">2011-09-28T13:10:49Z</dcterms:created>
  <dcterms:modified xsi:type="dcterms:W3CDTF">2014-10-26T06:10:07Z</dcterms:modified>
</cp:coreProperties>
</file>