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79" r:id="rId4"/>
    <p:sldId id="294" r:id="rId5"/>
    <p:sldId id="295" r:id="rId6"/>
    <p:sldId id="321" r:id="rId7"/>
    <p:sldId id="296" r:id="rId8"/>
    <p:sldId id="297" r:id="rId9"/>
    <p:sldId id="323" r:id="rId10"/>
    <p:sldId id="298" r:id="rId11"/>
    <p:sldId id="299" r:id="rId12"/>
    <p:sldId id="300" r:id="rId13"/>
    <p:sldId id="322" r:id="rId14"/>
    <p:sldId id="301" r:id="rId15"/>
    <p:sldId id="302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26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70" d="100"/>
          <a:sy n="70" d="100"/>
        </p:scale>
        <p:origin x="-354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676400"/>
            <a:ext cx="8420100" cy="22860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7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Morphological rules</a:t>
            </a:r>
          </a:p>
        </p:txBody>
      </p:sp>
    </p:spTree>
    <p:extLst>
      <p:ext uri="{BB962C8B-B14F-4D97-AF65-F5344CB8AC3E}">
        <p14:creationId xmlns:p14="http://schemas.microsoft.com/office/powerpoint/2010/main" val="11819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/>
              <a:t>1. Compounding </a:t>
            </a:r>
            <a:endParaRPr lang="en-US" sz="2800" u="sng" dirty="0"/>
          </a:p>
          <a:p>
            <a:pPr algn="l"/>
            <a:r>
              <a:rPr lang="en-US" sz="2800" dirty="0" smtClean="0"/>
              <a:t>- It </a:t>
            </a:r>
            <a:r>
              <a:rPr lang="en-US" sz="2800" dirty="0"/>
              <a:t>is the combination of two or more free morphemes.</a:t>
            </a:r>
          </a:p>
          <a:p>
            <a:pPr algn="l"/>
            <a:r>
              <a:rPr lang="en-US" sz="2800" dirty="0"/>
              <a:t> </a:t>
            </a:r>
          </a:p>
          <a:p>
            <a:pPr algn="l"/>
            <a:r>
              <a:rPr lang="en-US" sz="2800" u="sng" dirty="0"/>
              <a:t>Examples:</a:t>
            </a:r>
          </a:p>
          <a:p>
            <a:pPr algn="l"/>
            <a:r>
              <a:rPr lang="en-US" sz="2800" i="1" dirty="0" smtClean="0"/>
              <a:t>		Girlfriend</a:t>
            </a:r>
            <a:r>
              <a:rPr lang="en-US" sz="2800" i="1" dirty="0"/>
              <a:t>, chalk dust, undergrowth, </a:t>
            </a:r>
            <a:endParaRPr lang="en-US" sz="2800" i="1" dirty="0" smtClean="0"/>
          </a:p>
          <a:p>
            <a:pPr algn="l"/>
            <a:r>
              <a:rPr lang="en-US" sz="2800" i="1" dirty="0"/>
              <a:t>	</a:t>
            </a:r>
            <a:r>
              <a:rPr lang="en-US" sz="2800" i="1" dirty="0" smtClean="0"/>
              <a:t>	blackbird</a:t>
            </a:r>
            <a:r>
              <a:rPr lang="en-US" sz="2800" i="1" dirty="0"/>
              <a:t>, </a:t>
            </a:r>
            <a:r>
              <a:rPr lang="en-US" sz="2800" i="1" dirty="0" smtClean="0"/>
              <a:t>offload, seasick</a:t>
            </a:r>
            <a:r>
              <a:rPr lang="en-US" sz="2800" i="1" dirty="0"/>
              <a:t>. </a:t>
            </a:r>
          </a:p>
          <a:p>
            <a:pPr algn="l"/>
            <a:r>
              <a:rPr lang="en-US" sz="2800" dirty="0"/>
              <a:t> </a:t>
            </a:r>
          </a:p>
          <a:p>
            <a:pPr algn="l"/>
            <a:r>
              <a:rPr lang="en-US" sz="2800" dirty="0" smtClean="0"/>
              <a:t>- Note </a:t>
            </a:r>
            <a:r>
              <a:rPr lang="en-US" sz="2800" dirty="0"/>
              <a:t>that English compounds may be written separately</a:t>
            </a:r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9166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Types </a:t>
            </a:r>
            <a:r>
              <a:rPr lang="en-US" dirty="0"/>
              <a:t>of </a:t>
            </a:r>
            <a:r>
              <a:rPr lang="en-US" dirty="0" smtClean="0"/>
              <a:t>compounding</a:t>
            </a:r>
            <a:r>
              <a:rPr lang="ar-EG" b="1" u="sng" dirty="0"/>
              <a:t/>
            </a:r>
            <a:br>
              <a:rPr lang="ar-EG" b="1" u="sng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en-US" sz="3300" b="1" u="sng" dirty="0" smtClean="0"/>
              <a:t>Types of compounding:</a:t>
            </a:r>
          </a:p>
          <a:p>
            <a:pPr algn="l"/>
            <a:endParaRPr lang="en-US" sz="3000" b="1" u="sng" dirty="0" smtClean="0"/>
          </a:p>
          <a:p>
            <a:pPr marL="514350" indent="-514350" algn="l">
              <a:buAutoNum type="alphaUcParenBoth"/>
            </a:pPr>
            <a:r>
              <a:rPr lang="en-US" sz="3000" b="1" u="sng" dirty="0" smtClean="0"/>
              <a:t>Endocentric Compounds:</a:t>
            </a:r>
            <a:endParaRPr lang="en-US" sz="3300" b="1" dirty="0" smtClean="0"/>
          </a:p>
          <a:p>
            <a:pPr marL="457200" indent="-457200" algn="l">
              <a:buFontTx/>
              <a:buChar char="-"/>
            </a:pPr>
            <a:r>
              <a:rPr lang="en-US" sz="2400" dirty="0" smtClean="0"/>
              <a:t>The </a:t>
            </a:r>
            <a:r>
              <a:rPr lang="en-US" sz="2400" dirty="0"/>
              <a:t>compound is an instance of the entity, activity or property denoted by the </a:t>
            </a:r>
            <a:r>
              <a:rPr lang="en-US" sz="2400" u="sng" dirty="0"/>
              <a:t>last </a:t>
            </a:r>
            <a:r>
              <a:rPr lang="en-US" sz="2400" u="sng" dirty="0" smtClean="0"/>
              <a:t>constituent </a:t>
            </a:r>
            <a:r>
              <a:rPr lang="en-US" sz="2400" dirty="0" smtClean="0"/>
              <a:t>(component/part).</a:t>
            </a:r>
            <a:r>
              <a:rPr lang="en-US" sz="2400" dirty="0"/>
              <a:t> </a:t>
            </a:r>
            <a:endParaRPr lang="en-US" sz="2400" dirty="0" smtClean="0"/>
          </a:p>
          <a:p>
            <a:pPr marL="457200" indent="-457200" algn="l">
              <a:buFontTx/>
              <a:buChar char="-"/>
            </a:pPr>
            <a:endParaRPr lang="en-US" sz="2400" dirty="0" smtClean="0"/>
          </a:p>
          <a:p>
            <a:pPr lvl="0" algn="l"/>
            <a:r>
              <a:rPr lang="en-US" sz="2400" i="1" dirty="0" smtClean="0">
                <a:solidFill>
                  <a:prstClr val="black"/>
                </a:solidFill>
              </a:rPr>
              <a:t>	House</a:t>
            </a:r>
            <a:r>
              <a:rPr lang="en-US" sz="2400" i="1" u="sng" dirty="0" smtClean="0">
                <a:solidFill>
                  <a:prstClr val="black"/>
                </a:solidFill>
              </a:rPr>
              <a:t>boat</a:t>
            </a:r>
            <a:r>
              <a:rPr lang="en-US" sz="2400" i="1" dirty="0" smtClean="0">
                <a:solidFill>
                  <a:prstClr val="black"/>
                </a:solidFill>
              </a:rPr>
              <a:t>               		 </a:t>
            </a:r>
            <a:r>
              <a:rPr lang="en-US" sz="2400" dirty="0">
                <a:solidFill>
                  <a:prstClr val="black"/>
                </a:solidFill>
              </a:rPr>
              <a:t>is </a:t>
            </a:r>
            <a:r>
              <a:rPr lang="en-US" sz="2400" i="1" dirty="0">
                <a:solidFill>
                  <a:prstClr val="black"/>
                </a:solidFill>
              </a:rPr>
              <a:t>a type of </a:t>
            </a:r>
            <a:r>
              <a:rPr lang="en-US" sz="2400" b="1" dirty="0">
                <a:solidFill>
                  <a:prstClr val="black"/>
                </a:solidFill>
              </a:rPr>
              <a:t>-----------&gt;</a:t>
            </a:r>
            <a:r>
              <a:rPr lang="en-US" sz="2400" i="1" dirty="0">
                <a:solidFill>
                  <a:prstClr val="black"/>
                </a:solidFill>
              </a:rPr>
              <a:t>   </a:t>
            </a:r>
            <a:r>
              <a:rPr lang="en-US" sz="2400" i="1" dirty="0" smtClean="0">
                <a:solidFill>
                  <a:prstClr val="black"/>
                </a:solidFill>
              </a:rPr>
              <a:t>	boat       </a:t>
            </a:r>
          </a:p>
          <a:p>
            <a:pPr lvl="0" algn="l"/>
            <a:r>
              <a:rPr lang="en-US" sz="2400" i="1" dirty="0">
                <a:solidFill>
                  <a:prstClr val="black"/>
                </a:solidFill>
              </a:rPr>
              <a:t>	Boat</a:t>
            </a:r>
            <a:r>
              <a:rPr lang="en-US" sz="2400" i="1" u="sng" dirty="0">
                <a:solidFill>
                  <a:prstClr val="black"/>
                </a:solidFill>
              </a:rPr>
              <a:t>house</a:t>
            </a:r>
            <a:r>
              <a:rPr lang="en-US" sz="2400" i="1" dirty="0">
                <a:solidFill>
                  <a:prstClr val="black"/>
                </a:solidFill>
              </a:rPr>
              <a:t>                </a:t>
            </a:r>
            <a:r>
              <a:rPr lang="en-US" sz="2400" i="1" dirty="0" smtClean="0">
                <a:solidFill>
                  <a:prstClr val="black"/>
                </a:solidFill>
              </a:rPr>
              <a:t>	 </a:t>
            </a:r>
            <a:r>
              <a:rPr lang="en-US" sz="2400" dirty="0" smtClean="0">
                <a:solidFill>
                  <a:prstClr val="black"/>
                </a:solidFill>
              </a:rPr>
              <a:t>is </a:t>
            </a:r>
            <a:r>
              <a:rPr lang="en-US" sz="2400" i="1" dirty="0">
                <a:solidFill>
                  <a:prstClr val="black"/>
                </a:solidFill>
              </a:rPr>
              <a:t>a type of </a:t>
            </a:r>
            <a:r>
              <a:rPr lang="en-US" sz="2400" b="1" dirty="0">
                <a:solidFill>
                  <a:prstClr val="black"/>
                </a:solidFill>
              </a:rPr>
              <a:t>-----------&gt;</a:t>
            </a:r>
            <a:r>
              <a:rPr lang="en-US" sz="2400" i="1" dirty="0">
                <a:solidFill>
                  <a:prstClr val="black"/>
                </a:solidFill>
              </a:rPr>
              <a:t>    </a:t>
            </a:r>
            <a:r>
              <a:rPr lang="en-US" sz="2400" i="1" dirty="0" smtClean="0">
                <a:solidFill>
                  <a:prstClr val="black"/>
                </a:solidFill>
              </a:rPr>
              <a:t>	house</a:t>
            </a:r>
            <a:r>
              <a:rPr lang="en-US" sz="2400" dirty="0" smtClean="0">
                <a:solidFill>
                  <a:prstClr val="black"/>
                </a:solidFill>
              </a:rPr>
              <a:t>    </a:t>
            </a:r>
          </a:p>
          <a:p>
            <a:pPr lvl="0" algn="l"/>
            <a:r>
              <a:rPr lang="en-US" sz="2400" i="1" dirty="0">
                <a:solidFill>
                  <a:prstClr val="black"/>
                </a:solidFill>
              </a:rPr>
              <a:t>	</a:t>
            </a:r>
            <a:r>
              <a:rPr lang="en-US" sz="2400" dirty="0">
                <a:solidFill>
                  <a:prstClr val="black"/>
                </a:solidFill>
              </a:rPr>
              <a:t>A person who is      </a:t>
            </a:r>
            <a:r>
              <a:rPr lang="en-US" sz="2400" dirty="0" smtClean="0">
                <a:solidFill>
                  <a:prstClr val="black"/>
                </a:solidFill>
              </a:rPr>
              <a:t>		 </a:t>
            </a:r>
            <a:r>
              <a:rPr lang="en-US" sz="2400" i="1" dirty="0" smtClean="0">
                <a:solidFill>
                  <a:prstClr val="black"/>
                </a:solidFill>
              </a:rPr>
              <a:t>sea</a:t>
            </a:r>
            <a:r>
              <a:rPr lang="en-US" sz="2400" i="1" u="sng" dirty="0" smtClean="0">
                <a:solidFill>
                  <a:prstClr val="black"/>
                </a:solidFill>
              </a:rPr>
              <a:t>sick</a:t>
            </a:r>
            <a:r>
              <a:rPr lang="en-US" sz="2400" i="1" dirty="0" smtClean="0">
                <a:solidFill>
                  <a:prstClr val="black"/>
                </a:solidFill>
              </a:rPr>
              <a:t>      </a:t>
            </a:r>
            <a:r>
              <a:rPr lang="en-US" sz="2400" dirty="0" smtClean="0">
                <a:solidFill>
                  <a:prstClr val="black"/>
                </a:solidFill>
              </a:rPr>
              <a:t>is</a:t>
            </a:r>
            <a:r>
              <a:rPr lang="en-US" sz="2400" i="1" dirty="0" smtClean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prstClr val="black"/>
                </a:solidFill>
              </a:rPr>
              <a:t>-----------&gt;</a:t>
            </a:r>
            <a:r>
              <a:rPr lang="en-US" sz="2400" i="1" dirty="0">
                <a:solidFill>
                  <a:prstClr val="black"/>
                </a:solidFill>
              </a:rPr>
              <a:t>  </a:t>
            </a:r>
            <a:r>
              <a:rPr lang="en-US" sz="2400" i="1" dirty="0" smtClean="0">
                <a:solidFill>
                  <a:prstClr val="black"/>
                </a:solidFill>
              </a:rPr>
              <a:t>	sick</a:t>
            </a:r>
            <a:endParaRPr lang="en-US" sz="2400" i="1" dirty="0">
              <a:solidFill>
                <a:prstClr val="black"/>
              </a:solidFill>
            </a:endParaRPr>
          </a:p>
          <a:p>
            <a:pPr marL="0" indent="0" algn="l"/>
            <a:endParaRPr lang="en-US" sz="3000" dirty="0"/>
          </a:p>
          <a:p>
            <a:pPr marL="0" lvl="0" indent="0" algn="l"/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n-US" sz="3000" dirty="0"/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9509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300" dirty="0">
                <a:solidFill>
                  <a:prstClr val="black"/>
                </a:solidFill>
              </a:rPr>
              <a:t> Thus, the right-hand constituent (last constituent) in endocentric compounds is the </a:t>
            </a:r>
            <a:r>
              <a:rPr lang="en-US" sz="2300" b="1" u="sng" dirty="0">
                <a:solidFill>
                  <a:prstClr val="black"/>
                </a:solidFill>
              </a:rPr>
              <a:t>head</a:t>
            </a:r>
            <a:r>
              <a:rPr lang="en-US" sz="2300" dirty="0" smtClean="0">
                <a:solidFill>
                  <a:prstClr val="black"/>
                </a:solidFill>
              </a:rPr>
              <a:t>.</a:t>
            </a: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That </a:t>
            </a:r>
            <a:r>
              <a:rPr lang="en-US" sz="2800" dirty="0"/>
              <a:t>is, the element that determines the semantic and grammatical characteristics of the whole compound.</a:t>
            </a:r>
          </a:p>
          <a:p>
            <a:pPr lvl="0" algn="l"/>
            <a:endParaRPr lang="en-US" sz="2800" u="sng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u="sng" dirty="0" smtClean="0">
                <a:solidFill>
                  <a:prstClr val="black"/>
                </a:solidFill>
              </a:rPr>
              <a:t>Examples:</a:t>
            </a:r>
            <a:endParaRPr lang="en-US" sz="2800" u="sng" dirty="0">
              <a:solidFill>
                <a:prstClr val="black"/>
              </a:solidFill>
            </a:endParaRPr>
          </a:p>
          <a:p>
            <a:pPr lvl="0" algn="l"/>
            <a:r>
              <a:rPr lang="en-US" sz="2800" b="1" dirty="0">
                <a:solidFill>
                  <a:prstClr val="black"/>
                </a:solidFill>
              </a:rPr>
              <a:t>	</a:t>
            </a:r>
            <a:r>
              <a:rPr lang="en-US" sz="2800" i="1" dirty="0" smtClean="0">
                <a:solidFill>
                  <a:prstClr val="black"/>
                </a:solidFill>
              </a:rPr>
              <a:t>House</a:t>
            </a:r>
            <a:r>
              <a:rPr lang="en-US" sz="2800" i="1" u="sng" dirty="0" smtClean="0">
                <a:solidFill>
                  <a:prstClr val="black"/>
                </a:solidFill>
              </a:rPr>
              <a:t>boat</a:t>
            </a:r>
            <a:r>
              <a:rPr lang="en-US" sz="2800" i="1" dirty="0" smtClean="0">
                <a:solidFill>
                  <a:prstClr val="black"/>
                </a:solidFill>
              </a:rPr>
              <a:t>                </a:t>
            </a:r>
            <a:r>
              <a:rPr lang="en-US" sz="2800" dirty="0">
                <a:solidFill>
                  <a:prstClr val="black"/>
                </a:solidFill>
              </a:rPr>
              <a:t>is </a:t>
            </a:r>
            <a:r>
              <a:rPr lang="en-US" sz="2800" i="1" dirty="0">
                <a:solidFill>
                  <a:prstClr val="black"/>
                </a:solidFill>
              </a:rPr>
              <a:t>a type of </a:t>
            </a:r>
            <a:r>
              <a:rPr lang="en-US" sz="2800" b="1" dirty="0" smtClean="0">
                <a:solidFill>
                  <a:prstClr val="black"/>
                </a:solidFill>
              </a:rPr>
              <a:t>-----------&gt;</a:t>
            </a:r>
            <a:r>
              <a:rPr lang="en-US" sz="2800" i="1" dirty="0" smtClean="0">
                <a:solidFill>
                  <a:prstClr val="black"/>
                </a:solidFill>
              </a:rPr>
              <a:t>   boat       </a:t>
            </a:r>
            <a:r>
              <a:rPr lang="en-US" sz="2800" dirty="0" smtClean="0">
                <a:solidFill>
                  <a:prstClr val="black"/>
                </a:solidFill>
              </a:rPr>
              <a:t>(head) 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>
                <a:solidFill>
                  <a:prstClr val="black"/>
                </a:solidFill>
              </a:rPr>
              <a:t>	</a:t>
            </a:r>
            <a:r>
              <a:rPr lang="en-US" sz="2800" i="1" dirty="0" smtClean="0">
                <a:solidFill>
                  <a:prstClr val="black"/>
                </a:solidFill>
              </a:rPr>
              <a:t>Boat</a:t>
            </a:r>
            <a:r>
              <a:rPr lang="en-US" sz="2800" i="1" u="sng" dirty="0" smtClean="0">
                <a:solidFill>
                  <a:prstClr val="black"/>
                </a:solidFill>
              </a:rPr>
              <a:t>house</a:t>
            </a:r>
            <a:r>
              <a:rPr lang="en-US" sz="2800" i="1" dirty="0" smtClean="0">
                <a:solidFill>
                  <a:prstClr val="black"/>
                </a:solidFill>
              </a:rPr>
              <a:t>                </a:t>
            </a:r>
            <a:r>
              <a:rPr lang="en-US" sz="2800" dirty="0">
                <a:solidFill>
                  <a:prstClr val="black"/>
                </a:solidFill>
              </a:rPr>
              <a:t>is </a:t>
            </a:r>
            <a:r>
              <a:rPr lang="en-US" sz="2800" i="1" dirty="0">
                <a:solidFill>
                  <a:prstClr val="black"/>
                </a:solidFill>
              </a:rPr>
              <a:t>a type of </a:t>
            </a:r>
            <a:r>
              <a:rPr lang="en-US" sz="2800" b="1" dirty="0" smtClean="0">
                <a:solidFill>
                  <a:prstClr val="black"/>
                </a:solidFill>
              </a:rPr>
              <a:t>-----------&gt;</a:t>
            </a:r>
            <a:r>
              <a:rPr lang="en-US" sz="2800" i="1" dirty="0" smtClean="0">
                <a:solidFill>
                  <a:prstClr val="black"/>
                </a:solidFill>
              </a:rPr>
              <a:t>    house</a:t>
            </a:r>
            <a:r>
              <a:rPr lang="en-US" sz="2800" dirty="0" smtClean="0">
                <a:solidFill>
                  <a:prstClr val="black"/>
                </a:solidFill>
              </a:rPr>
              <a:t>    (</a:t>
            </a:r>
            <a:r>
              <a:rPr lang="en-US" sz="2800" dirty="0">
                <a:solidFill>
                  <a:prstClr val="black"/>
                </a:solidFill>
              </a:rPr>
              <a:t>head) </a:t>
            </a:r>
            <a:endParaRPr lang="en-US" sz="2800" i="1" dirty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A </a:t>
            </a:r>
            <a:r>
              <a:rPr lang="en-US" sz="2800" dirty="0">
                <a:solidFill>
                  <a:prstClr val="black"/>
                </a:solidFill>
              </a:rPr>
              <a:t>person who is       </a:t>
            </a:r>
            <a:r>
              <a:rPr lang="en-US" sz="2800" i="1" dirty="0">
                <a:solidFill>
                  <a:prstClr val="black"/>
                </a:solidFill>
              </a:rPr>
              <a:t>sea</a:t>
            </a:r>
            <a:r>
              <a:rPr lang="en-US" sz="2800" i="1" u="sng" dirty="0">
                <a:solidFill>
                  <a:prstClr val="black"/>
                </a:solidFill>
              </a:rPr>
              <a:t>sick</a:t>
            </a:r>
            <a:r>
              <a:rPr lang="en-US" sz="2800" i="1" dirty="0">
                <a:solidFill>
                  <a:prstClr val="black"/>
                </a:solidFill>
              </a:rPr>
              <a:t>      </a:t>
            </a:r>
            <a:r>
              <a:rPr lang="en-US" sz="2800" dirty="0">
                <a:solidFill>
                  <a:prstClr val="black"/>
                </a:solidFill>
              </a:rPr>
              <a:t>is</a:t>
            </a:r>
            <a:r>
              <a:rPr lang="en-US" sz="2800" i="1" dirty="0">
                <a:solidFill>
                  <a:prstClr val="black"/>
                </a:solidFill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</a:rPr>
              <a:t>-----------&gt;</a:t>
            </a:r>
            <a:r>
              <a:rPr lang="en-US" sz="2800" i="1" dirty="0" smtClean="0">
                <a:solidFill>
                  <a:prstClr val="black"/>
                </a:solidFill>
              </a:rPr>
              <a:t>  sick        </a:t>
            </a:r>
            <a:r>
              <a:rPr lang="en-US" sz="2800" dirty="0" smtClean="0">
                <a:solidFill>
                  <a:prstClr val="black"/>
                </a:solidFill>
              </a:rPr>
              <a:t>(</a:t>
            </a:r>
            <a:r>
              <a:rPr lang="en-US" sz="2800" dirty="0">
                <a:solidFill>
                  <a:prstClr val="black"/>
                </a:solidFill>
              </a:rPr>
              <a:t>head) </a:t>
            </a:r>
            <a:endParaRPr lang="en-US" sz="2800" i="1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83323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More examples: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[N N</a:t>
            </a:r>
            <a:r>
              <a:rPr lang="en-US" sz="2800" b="1" u="sng" dirty="0" smtClean="0">
                <a:solidFill>
                  <a:prstClr val="black"/>
                </a:solidFill>
              </a:rPr>
              <a:t>]</a:t>
            </a:r>
            <a:r>
              <a:rPr lang="en-US" sz="2800" b="1" dirty="0" smtClean="0">
                <a:solidFill>
                  <a:prstClr val="black"/>
                </a:solidFill>
              </a:rPr>
              <a:t> -------</a:t>
            </a:r>
            <a:r>
              <a:rPr lang="en-US" sz="2800" b="1" dirty="0">
                <a:solidFill>
                  <a:prstClr val="black"/>
                </a:solidFill>
              </a:rPr>
              <a:t>----&gt;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b="1" u="sng" dirty="0" smtClean="0">
                <a:solidFill>
                  <a:prstClr val="black"/>
                </a:solidFill>
              </a:rPr>
              <a:t>N</a:t>
            </a:r>
            <a:r>
              <a:rPr lang="en-US" sz="2800" b="1" u="sng" dirty="0">
                <a:solidFill>
                  <a:prstClr val="black"/>
                </a:solidFill>
              </a:rPr>
              <a:t>: </a:t>
            </a:r>
            <a:endParaRPr lang="en-US" sz="2800" b="1" u="sng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coffee </a:t>
            </a:r>
            <a:r>
              <a:rPr lang="en-US" sz="2800" i="1" dirty="0">
                <a:solidFill>
                  <a:prstClr val="black"/>
                </a:solidFill>
              </a:rPr>
              <a:t>table, telephone table, dinner table, chess </a:t>
            </a:r>
            <a:r>
              <a:rPr lang="en-US" sz="2800" i="1" dirty="0" smtClean="0">
                <a:solidFill>
                  <a:prstClr val="black"/>
                </a:solidFill>
              </a:rPr>
              <a:t>	table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i="1" dirty="0">
                <a:solidFill>
                  <a:prstClr val="black"/>
                </a:solidFill>
              </a:rPr>
              <a:t>word stress, strawberry jam, silkworm,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i="1" dirty="0">
                <a:solidFill>
                  <a:prstClr val="black"/>
                </a:solidFill>
              </a:rPr>
              <a:t>diesel </a:t>
            </a:r>
            <a:r>
              <a:rPr lang="en-US" sz="2800" i="1" dirty="0" smtClean="0">
                <a:solidFill>
                  <a:prstClr val="black"/>
                </a:solidFill>
              </a:rPr>
              <a:t>	motor</a:t>
            </a:r>
            <a:r>
              <a:rPr lang="en-US" sz="2800" i="1" dirty="0">
                <a:solidFill>
                  <a:prstClr val="black"/>
                </a:solidFill>
              </a:rPr>
              <a:t>, </a:t>
            </a:r>
            <a:r>
              <a:rPr lang="en-US" sz="2800" i="1" dirty="0" smtClean="0">
                <a:solidFill>
                  <a:prstClr val="black"/>
                </a:solidFill>
              </a:rPr>
              <a:t>bookshelf, etc.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 </a:t>
            </a:r>
          </a:p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[V N</a:t>
            </a:r>
            <a:r>
              <a:rPr lang="en-US" sz="2800" b="1" u="sng" dirty="0" smtClean="0">
                <a:solidFill>
                  <a:prstClr val="black"/>
                </a:solidFill>
              </a:rPr>
              <a:t>]</a:t>
            </a:r>
            <a:r>
              <a:rPr lang="en-US" sz="2800" b="1" dirty="0" smtClean="0">
                <a:solidFill>
                  <a:prstClr val="black"/>
                </a:solidFill>
              </a:rPr>
              <a:t> -----------&gt;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b="1" u="sng" dirty="0" smtClean="0">
                <a:solidFill>
                  <a:prstClr val="black"/>
                </a:solidFill>
              </a:rPr>
              <a:t>N</a:t>
            </a:r>
            <a:r>
              <a:rPr lang="en-US" sz="2800" b="1" u="sng" dirty="0">
                <a:solidFill>
                  <a:prstClr val="black"/>
                </a:solidFill>
              </a:rPr>
              <a:t>: </a:t>
            </a:r>
            <a:endParaRPr lang="en-US" sz="2800" b="1" u="sng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crybaby</a:t>
            </a:r>
            <a:r>
              <a:rPr lang="en-US" sz="2800" i="1" dirty="0">
                <a:solidFill>
                  <a:prstClr val="black"/>
                </a:solidFill>
              </a:rPr>
              <a:t>, </a:t>
            </a:r>
            <a:r>
              <a:rPr lang="en-US" sz="2800" i="1" dirty="0" smtClean="0">
                <a:solidFill>
                  <a:prstClr val="black"/>
                </a:solidFill>
              </a:rPr>
              <a:t> </a:t>
            </a:r>
            <a:r>
              <a:rPr lang="en-US" sz="2800" i="1" dirty="0">
                <a:solidFill>
                  <a:prstClr val="black"/>
                </a:solidFill>
              </a:rPr>
              <a:t>filing cabinet, reading </a:t>
            </a:r>
            <a:r>
              <a:rPr lang="en-US" sz="2800" i="1" dirty="0" smtClean="0">
                <a:solidFill>
                  <a:prstClr val="black"/>
                </a:solidFill>
              </a:rPr>
              <a:t>class</a:t>
            </a:r>
            <a:r>
              <a:rPr lang="en-US" sz="2800" i="1" dirty="0">
                <a:solidFill>
                  <a:prstClr val="black"/>
                </a:solidFill>
              </a:rPr>
              <a:t>, </a:t>
            </a:r>
            <a:endParaRPr lang="en-US" sz="2800" i="1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>
                <a:solidFill>
                  <a:prstClr val="black"/>
                </a:solidFill>
              </a:rPr>
              <a:t>	</a:t>
            </a:r>
            <a:r>
              <a:rPr lang="en-US" sz="2800" i="1" dirty="0" smtClean="0">
                <a:solidFill>
                  <a:prstClr val="black"/>
                </a:solidFill>
              </a:rPr>
              <a:t>	writing </a:t>
            </a:r>
            <a:r>
              <a:rPr lang="en-US" sz="2800" i="1" dirty="0">
                <a:solidFill>
                  <a:prstClr val="black"/>
                </a:solidFill>
              </a:rPr>
              <a:t>table, drinking </a:t>
            </a:r>
            <a:r>
              <a:rPr lang="en-US" sz="2800" i="1" dirty="0" smtClean="0">
                <a:solidFill>
                  <a:prstClr val="black"/>
                </a:solidFill>
              </a:rPr>
              <a:t>water</a:t>
            </a:r>
            <a:r>
              <a:rPr lang="en-US" sz="2800" dirty="0" smtClean="0">
                <a:solidFill>
                  <a:prstClr val="black"/>
                </a:solidFill>
              </a:rPr>
              <a:t>, etc.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>
                <a:solidFill>
                  <a:prstClr val="black"/>
                </a:solidFill>
              </a:rPr>
              <a:t> 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 </a:t>
            </a:r>
          </a:p>
          <a:p>
            <a:pPr lvl="0"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04581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[A N</a:t>
            </a:r>
            <a:r>
              <a:rPr lang="en-US" sz="2800" b="1" u="sng" dirty="0" smtClean="0">
                <a:solidFill>
                  <a:prstClr val="black"/>
                </a:solidFill>
              </a:rPr>
              <a:t>]</a:t>
            </a:r>
            <a:r>
              <a:rPr lang="en-US" sz="2800" b="1" dirty="0">
                <a:solidFill>
                  <a:prstClr val="black"/>
                </a:solidFill>
              </a:rPr>
              <a:t> -----------&gt;</a:t>
            </a:r>
            <a:r>
              <a:rPr lang="en-US" sz="2800" b="1" dirty="0" smtClean="0">
                <a:solidFill>
                  <a:prstClr val="black"/>
                </a:solidFill>
              </a:rPr>
              <a:t> </a:t>
            </a:r>
            <a:r>
              <a:rPr lang="en-US" sz="2800" b="1" u="sng" dirty="0">
                <a:solidFill>
                  <a:prstClr val="black"/>
                </a:solidFill>
              </a:rPr>
              <a:t>N: </a:t>
            </a: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	blackbird</a:t>
            </a:r>
            <a:r>
              <a:rPr lang="en-US" sz="2800" i="1" dirty="0">
                <a:solidFill>
                  <a:prstClr val="black"/>
                </a:solidFill>
              </a:rPr>
              <a:t>, redbrick, wetsuit, greenhouse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endParaRPr lang="en-US" sz="2800" b="1" u="sng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b="1" u="sng" dirty="0" smtClean="0">
                <a:solidFill>
                  <a:prstClr val="black"/>
                </a:solidFill>
              </a:rPr>
              <a:t>[Preposition  </a:t>
            </a:r>
            <a:r>
              <a:rPr lang="en-US" sz="2800" b="1" u="sng" dirty="0">
                <a:solidFill>
                  <a:prstClr val="black"/>
                </a:solidFill>
              </a:rPr>
              <a:t>N</a:t>
            </a:r>
            <a:r>
              <a:rPr lang="en-US" sz="2800" b="1" u="sng" dirty="0" smtClean="0">
                <a:solidFill>
                  <a:prstClr val="black"/>
                </a:solidFill>
              </a:rPr>
              <a:t>]</a:t>
            </a:r>
            <a:r>
              <a:rPr lang="en-US" sz="2800" b="1" dirty="0">
                <a:solidFill>
                  <a:prstClr val="black"/>
                </a:solidFill>
              </a:rPr>
              <a:t> -----------&gt;</a:t>
            </a:r>
            <a:r>
              <a:rPr lang="en-US" sz="2800" b="1" dirty="0" smtClean="0">
                <a:solidFill>
                  <a:prstClr val="black"/>
                </a:solidFill>
              </a:rPr>
              <a:t> </a:t>
            </a:r>
            <a:r>
              <a:rPr lang="en-US" sz="2800" b="1" u="sng" dirty="0" smtClean="0">
                <a:solidFill>
                  <a:prstClr val="black"/>
                </a:solidFill>
              </a:rPr>
              <a:t>N</a:t>
            </a:r>
            <a:r>
              <a:rPr lang="en-US" sz="2800" dirty="0">
                <a:solidFill>
                  <a:prstClr val="black"/>
                </a:solidFill>
              </a:rPr>
              <a:t>: 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	outhouse</a:t>
            </a:r>
            <a:r>
              <a:rPr lang="en-US" sz="2800" i="1" dirty="0">
                <a:solidFill>
                  <a:prstClr val="black"/>
                </a:solidFill>
              </a:rPr>
              <a:t>, outgrowth, undergrowth, offprint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 </a:t>
            </a:r>
          </a:p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[N A</a:t>
            </a:r>
            <a:r>
              <a:rPr lang="en-US" sz="2800" b="1" u="sng" dirty="0" smtClean="0">
                <a:solidFill>
                  <a:prstClr val="black"/>
                </a:solidFill>
              </a:rPr>
              <a:t>]</a:t>
            </a:r>
            <a:r>
              <a:rPr lang="en-US" sz="2800" b="1" dirty="0">
                <a:solidFill>
                  <a:prstClr val="black"/>
                </a:solidFill>
              </a:rPr>
              <a:t> -----------&gt;</a:t>
            </a:r>
            <a:r>
              <a:rPr lang="en-US" sz="2800" b="1" dirty="0" smtClean="0">
                <a:solidFill>
                  <a:prstClr val="black"/>
                </a:solidFill>
              </a:rPr>
              <a:t> </a:t>
            </a:r>
            <a:r>
              <a:rPr lang="en-US" sz="2800" b="1" u="sng" dirty="0" smtClean="0">
                <a:solidFill>
                  <a:prstClr val="black"/>
                </a:solidFill>
              </a:rPr>
              <a:t>A:</a:t>
            </a: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	</a:t>
            </a:r>
            <a:r>
              <a:rPr lang="en-US" sz="2800" i="1" dirty="0" smtClean="0">
                <a:solidFill>
                  <a:prstClr val="black"/>
                </a:solidFill>
              </a:rPr>
              <a:t>bloodthirsty</a:t>
            </a:r>
            <a:r>
              <a:rPr lang="en-US" sz="2800" i="1" dirty="0">
                <a:solidFill>
                  <a:prstClr val="black"/>
                </a:solidFill>
              </a:rPr>
              <a:t>, pain-free, theory-neutral, </a:t>
            </a:r>
            <a:r>
              <a:rPr lang="en-US" sz="2800" i="1" dirty="0" smtClean="0">
                <a:solidFill>
                  <a:prstClr val="black"/>
                </a:solidFill>
              </a:rPr>
              <a:t>			colorblind</a:t>
            </a:r>
            <a:r>
              <a:rPr lang="en-US" sz="2800" i="1" dirty="0">
                <a:solidFill>
                  <a:prstClr val="black"/>
                </a:solidFill>
              </a:rPr>
              <a:t>, class-specific, </a:t>
            </a:r>
            <a:r>
              <a:rPr lang="en-US" sz="2800" i="1" dirty="0" smtClean="0">
                <a:solidFill>
                  <a:prstClr val="black"/>
                </a:solidFill>
              </a:rPr>
              <a:t>sky-blue</a:t>
            </a:r>
            <a:endParaRPr lang="ar-EG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78361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u="sng" dirty="0" smtClean="0"/>
              <a:t>Note that: </a:t>
            </a:r>
            <a:r>
              <a:rPr lang="en-US" sz="2800" dirty="0" smtClean="0"/>
              <a:t>endocentric </a:t>
            </a:r>
            <a:r>
              <a:rPr lang="en-US" sz="2800" dirty="0"/>
              <a:t>compounds always take the same inflection as the right-hand </a:t>
            </a:r>
            <a:r>
              <a:rPr lang="en-US" sz="2800" dirty="0" smtClean="0"/>
              <a:t>element (the head): </a:t>
            </a:r>
            <a:endParaRPr lang="en-US" sz="2800" dirty="0"/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For example: </a:t>
            </a:r>
          </a:p>
          <a:p>
            <a:pPr lvl="0" algn="l"/>
            <a:r>
              <a:rPr lang="en-US" sz="2800" dirty="0"/>
              <a:t>			</a:t>
            </a:r>
            <a:r>
              <a:rPr lang="en-US" sz="2800" b="1" u="sng" dirty="0"/>
              <a:t>[A N]</a:t>
            </a:r>
            <a:r>
              <a:rPr lang="en-US" sz="2800" b="1" dirty="0"/>
              <a:t> -----------&gt; </a:t>
            </a:r>
            <a:r>
              <a:rPr lang="en-US" sz="2800" b="1" u="sng" dirty="0"/>
              <a:t>N:</a:t>
            </a:r>
            <a:r>
              <a:rPr lang="en-US" sz="2800" dirty="0"/>
              <a:t>       e.g. </a:t>
            </a:r>
            <a:r>
              <a:rPr lang="en-US" sz="2800" i="1" dirty="0"/>
              <a:t>greenhouse</a:t>
            </a:r>
          </a:p>
          <a:p>
            <a:pPr marL="0" lvl="0" indent="0" algn="l"/>
            <a:r>
              <a:rPr lang="en-US" sz="2800" dirty="0"/>
              <a:t>		[[green]A [house]N]</a:t>
            </a:r>
            <a:r>
              <a:rPr lang="en-US" sz="2800" b="1" dirty="0"/>
              <a:t> -------&gt; </a:t>
            </a:r>
            <a:r>
              <a:rPr lang="en-US" sz="2800" dirty="0"/>
              <a:t>N </a:t>
            </a:r>
          </a:p>
          <a:p>
            <a:pPr marL="457200" lvl="0" indent="-457200" algn="l">
              <a:buFontTx/>
              <a:buChar char="-"/>
            </a:pPr>
            <a:r>
              <a:rPr lang="en-US" sz="2800" i="1" dirty="0"/>
              <a:t>Greenhouse</a:t>
            </a:r>
            <a:r>
              <a:rPr lang="en-US" sz="2800" dirty="0"/>
              <a:t> is a type of </a:t>
            </a:r>
            <a:r>
              <a:rPr lang="en-US" sz="2800" i="1" dirty="0"/>
              <a:t>house</a:t>
            </a:r>
            <a:r>
              <a:rPr lang="en-US" sz="2800" dirty="0"/>
              <a:t>.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The compound is a noun because </a:t>
            </a:r>
            <a:r>
              <a:rPr lang="en-US" sz="2800" i="1" dirty="0"/>
              <a:t>house </a:t>
            </a:r>
            <a:r>
              <a:rPr lang="en-US" sz="2800" dirty="0"/>
              <a:t>is a noun and its plural is </a:t>
            </a:r>
            <a:r>
              <a:rPr lang="en-US" sz="2800" i="1" dirty="0"/>
              <a:t>greenhouses </a:t>
            </a:r>
            <a:r>
              <a:rPr lang="en-US" sz="2800" dirty="0"/>
              <a:t>because </a:t>
            </a:r>
            <a:r>
              <a:rPr lang="en-US" sz="2800" i="1" dirty="0"/>
              <a:t>houses is</a:t>
            </a:r>
            <a:r>
              <a:rPr lang="en-US" sz="2800" dirty="0"/>
              <a:t> the plural of </a:t>
            </a:r>
            <a:r>
              <a:rPr lang="en-US" sz="2800" i="1" dirty="0"/>
              <a:t>house</a:t>
            </a:r>
            <a:r>
              <a:rPr lang="en-US" sz="2800" dirty="0"/>
              <a:t>.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79107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(B) </a:t>
            </a:r>
            <a:r>
              <a:rPr lang="en-US" sz="2800" b="1" u="sng" dirty="0"/>
              <a:t>Exocentric </a:t>
            </a:r>
            <a:r>
              <a:rPr lang="en-US" sz="2800" b="1" u="sng" dirty="0" smtClean="0"/>
              <a:t>Compounds: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Here</a:t>
            </a:r>
            <a:r>
              <a:rPr lang="en-US" sz="2800" dirty="0"/>
              <a:t>, the compound does not refer to an entity denoted by either </a:t>
            </a:r>
            <a:r>
              <a:rPr lang="en-US" sz="2800" dirty="0" smtClean="0"/>
              <a:t>constituent (component).</a:t>
            </a:r>
          </a:p>
          <a:p>
            <a:pPr mar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u="sng" dirty="0">
                <a:solidFill>
                  <a:prstClr val="black"/>
                </a:solidFill>
              </a:rPr>
              <a:t>Examples</a:t>
            </a:r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	a 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paleface’ </a:t>
            </a:r>
            <a:r>
              <a:rPr lang="en-US" sz="2800" dirty="0">
                <a:solidFill>
                  <a:prstClr val="black"/>
                </a:solidFill>
              </a:rPr>
              <a:t>is not a type of face, 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	but a person who has a (pale face).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0" indent="0" algn="l"/>
            <a:endParaRPr lang="en-US" sz="2800" dirty="0"/>
          </a:p>
          <a:p>
            <a:pPr algn="l"/>
            <a:r>
              <a:rPr lang="en-US" sz="2800" dirty="0"/>
              <a:t> </a:t>
            </a:r>
          </a:p>
          <a:p>
            <a:pPr algn="l"/>
            <a:endParaRPr lang="ar-EG" sz="2600" dirty="0"/>
          </a:p>
        </p:txBody>
      </p:sp>
    </p:spTree>
    <p:extLst>
      <p:ext uri="{BB962C8B-B14F-4D97-AF65-F5344CB8AC3E}">
        <p14:creationId xmlns:p14="http://schemas.microsoft.com/office/powerpoint/2010/main" val="179157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More </a:t>
            </a:r>
            <a:r>
              <a:rPr lang="en-US" sz="4000" dirty="0"/>
              <a:t>examples of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Exocentric </a:t>
            </a:r>
            <a:r>
              <a:rPr lang="en-US" sz="4000" dirty="0"/>
              <a:t>compounds :</a:t>
            </a:r>
            <a:endParaRPr lang="ar-E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[N N</a:t>
            </a:r>
            <a:r>
              <a:rPr lang="en-US" sz="2800" b="1" u="sng" dirty="0" smtClean="0">
                <a:solidFill>
                  <a:prstClr val="black"/>
                </a:solidFill>
              </a:rPr>
              <a:t>]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b="1" dirty="0">
                <a:solidFill>
                  <a:prstClr val="black"/>
                </a:solidFill>
              </a:rPr>
              <a:t>-----------&gt; </a:t>
            </a:r>
            <a:r>
              <a:rPr lang="en-US" sz="2800" b="1" u="sng" dirty="0" smtClean="0">
                <a:solidFill>
                  <a:prstClr val="black"/>
                </a:solidFill>
              </a:rPr>
              <a:t>N</a:t>
            </a:r>
            <a:r>
              <a:rPr lang="en-US" sz="2800" dirty="0">
                <a:solidFill>
                  <a:prstClr val="black"/>
                </a:solidFill>
              </a:rPr>
              <a:t>: 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	</a:t>
            </a:r>
            <a:r>
              <a:rPr lang="en-US" sz="2800" i="1" dirty="0" smtClean="0">
                <a:solidFill>
                  <a:prstClr val="black"/>
                </a:solidFill>
              </a:rPr>
              <a:t>paleface</a:t>
            </a:r>
            <a:r>
              <a:rPr lang="en-US" sz="2800" i="1" dirty="0">
                <a:solidFill>
                  <a:prstClr val="black"/>
                </a:solidFill>
              </a:rPr>
              <a:t>, redskin, </a:t>
            </a:r>
            <a:r>
              <a:rPr lang="en-US" sz="2800" i="1" dirty="0" smtClean="0">
                <a:solidFill>
                  <a:prstClr val="black"/>
                </a:solidFill>
              </a:rPr>
              <a:t>redneck,</a:t>
            </a: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	highbrow </a:t>
            </a:r>
            <a:r>
              <a:rPr lang="en-US" sz="2800" dirty="0" smtClean="0">
                <a:solidFill>
                  <a:prstClr val="black"/>
                </a:solidFill>
              </a:rPr>
              <a:t>(serious), </a:t>
            </a:r>
            <a:r>
              <a:rPr lang="en-US" sz="2800" i="1" dirty="0" smtClean="0">
                <a:solidFill>
                  <a:prstClr val="black"/>
                </a:solidFill>
              </a:rPr>
              <a:t>bigfoot</a:t>
            </a:r>
          </a:p>
          <a:p>
            <a:pPr lvl="0" algn="l"/>
            <a:r>
              <a:rPr lang="en-US" sz="2800" i="1" dirty="0">
                <a:solidFill>
                  <a:prstClr val="black"/>
                </a:solidFill>
              </a:rPr>
              <a:t> </a:t>
            </a:r>
          </a:p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[V N</a:t>
            </a:r>
            <a:r>
              <a:rPr lang="en-US" sz="2800" b="1" u="sng" dirty="0" smtClean="0">
                <a:solidFill>
                  <a:prstClr val="black"/>
                </a:solidFill>
              </a:rPr>
              <a:t>]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b="1" dirty="0">
                <a:solidFill>
                  <a:prstClr val="black"/>
                </a:solidFill>
              </a:rPr>
              <a:t>-----------&gt; </a:t>
            </a:r>
            <a:r>
              <a:rPr lang="en-US" sz="2800" b="1" u="sng" dirty="0" smtClean="0">
                <a:solidFill>
                  <a:prstClr val="black"/>
                </a:solidFill>
              </a:rPr>
              <a:t>N</a:t>
            </a:r>
            <a:r>
              <a:rPr lang="en-US" sz="2800" dirty="0">
                <a:solidFill>
                  <a:prstClr val="black"/>
                </a:solidFill>
              </a:rPr>
              <a:t>: 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	</a:t>
            </a:r>
            <a:r>
              <a:rPr lang="en-US" sz="2800" i="1" dirty="0" smtClean="0">
                <a:solidFill>
                  <a:prstClr val="black"/>
                </a:solidFill>
              </a:rPr>
              <a:t>pickpocket</a:t>
            </a:r>
            <a:r>
              <a:rPr lang="en-US" sz="2800" i="1" dirty="0">
                <a:solidFill>
                  <a:prstClr val="black"/>
                </a:solidFill>
              </a:rPr>
              <a:t>, spoilsport, killjoy, </a:t>
            </a:r>
            <a:r>
              <a:rPr lang="en-US" sz="2800" i="1" dirty="0" smtClean="0">
                <a:solidFill>
                  <a:prstClr val="black"/>
                </a:solidFill>
              </a:rPr>
              <a:t>answerphone </a:t>
            </a:r>
            <a:r>
              <a:rPr lang="en-US" sz="2800" dirty="0" smtClean="0">
                <a:solidFill>
                  <a:prstClr val="black"/>
                </a:solidFill>
              </a:rPr>
              <a:t>			(</a:t>
            </a:r>
            <a:r>
              <a:rPr lang="en-US" sz="2800" dirty="0">
                <a:solidFill>
                  <a:prstClr val="black"/>
                </a:solidFill>
              </a:rPr>
              <a:t>Australian term for 'answering machine')</a:t>
            </a: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 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52027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[V Particle]</a:t>
            </a:r>
            <a:r>
              <a:rPr lang="en-US" sz="2800" b="1" dirty="0">
                <a:solidFill>
                  <a:prstClr val="black"/>
                </a:solidFill>
              </a:rPr>
              <a:t> -----------&gt; </a:t>
            </a:r>
            <a:r>
              <a:rPr lang="en-US" sz="2800" b="1" u="sng" dirty="0">
                <a:solidFill>
                  <a:prstClr val="black"/>
                </a:solidFill>
              </a:rPr>
              <a:t>N</a:t>
            </a:r>
            <a:r>
              <a:rPr lang="en-US" sz="2800" dirty="0">
                <a:solidFill>
                  <a:prstClr val="black"/>
                </a:solidFill>
              </a:rPr>
              <a:t>: 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		</a:t>
            </a:r>
            <a:r>
              <a:rPr lang="en-US" sz="2800" i="1" dirty="0" smtClean="0">
                <a:solidFill>
                  <a:prstClr val="black"/>
                </a:solidFill>
              </a:rPr>
              <a:t>handout</a:t>
            </a:r>
            <a:r>
              <a:rPr lang="en-US" sz="2800" i="1" dirty="0">
                <a:solidFill>
                  <a:prstClr val="black"/>
                </a:solidFill>
              </a:rPr>
              <a:t>, putdown, sit-in, </a:t>
            </a:r>
            <a:endParaRPr lang="en-US" sz="2800" i="1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>
                <a:solidFill>
                  <a:prstClr val="black"/>
                </a:solidFill>
              </a:rPr>
              <a:t>	</a:t>
            </a:r>
            <a:r>
              <a:rPr lang="en-US" sz="2800" i="1" dirty="0" smtClean="0">
                <a:solidFill>
                  <a:prstClr val="black"/>
                </a:solidFill>
              </a:rPr>
              <a:t>			walkout</a:t>
            </a:r>
            <a:r>
              <a:rPr lang="en-US" sz="2800" i="1" dirty="0">
                <a:solidFill>
                  <a:prstClr val="black"/>
                </a:solidFill>
              </a:rPr>
              <a:t>, </a:t>
            </a:r>
            <a:r>
              <a:rPr lang="en-US" sz="2800" i="1" dirty="0" smtClean="0">
                <a:solidFill>
                  <a:prstClr val="black"/>
                </a:solidFill>
              </a:rPr>
              <a:t>breakdown</a:t>
            </a:r>
            <a:r>
              <a:rPr lang="en-US" sz="2800" i="1" dirty="0">
                <a:solidFill>
                  <a:prstClr val="black"/>
                </a:solidFill>
              </a:rPr>
              <a:t>, </a:t>
            </a:r>
            <a:r>
              <a:rPr lang="en-US" sz="2800" i="1" dirty="0" smtClean="0">
                <a:solidFill>
                  <a:prstClr val="black"/>
                </a:solidFill>
              </a:rPr>
              <a:t>fallout</a:t>
            </a:r>
            <a:r>
              <a:rPr lang="en-US" sz="2800" dirty="0">
                <a:solidFill>
                  <a:prstClr val="black"/>
                </a:solidFill>
              </a:rPr>
              <a:t> 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[P N]</a:t>
            </a:r>
            <a:r>
              <a:rPr lang="en-US" sz="2800" b="1" dirty="0">
                <a:solidFill>
                  <a:prstClr val="black"/>
                </a:solidFill>
              </a:rPr>
              <a:t> -----------&gt; </a:t>
            </a:r>
            <a:r>
              <a:rPr lang="en-US" sz="2800" b="1" u="sng" dirty="0">
                <a:solidFill>
                  <a:prstClr val="black"/>
                </a:solidFill>
              </a:rPr>
              <a:t>N</a:t>
            </a:r>
            <a:r>
              <a:rPr lang="en-US" sz="2800" dirty="0">
                <a:solidFill>
                  <a:prstClr val="black"/>
                </a:solidFill>
              </a:rPr>
              <a:t>: 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		</a:t>
            </a:r>
            <a:r>
              <a:rPr lang="en-US" sz="2800" i="1" dirty="0" smtClean="0">
                <a:solidFill>
                  <a:prstClr val="black"/>
                </a:solidFill>
              </a:rPr>
              <a:t>afterbirth</a:t>
            </a:r>
            <a:r>
              <a:rPr lang="en-US" sz="2800" i="1" dirty="0">
                <a:solidFill>
                  <a:prstClr val="black"/>
                </a:solidFill>
              </a:rPr>
              <a:t>, afternoon, underground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28046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Note that: exocentric </a:t>
            </a:r>
            <a:r>
              <a:rPr lang="en-US" sz="2800" dirty="0"/>
              <a:t>compounds do not necessarily have a constituent with the same syntactic category as that of the whole compound. </a:t>
            </a:r>
          </a:p>
          <a:p>
            <a:pPr marL="0" lvl="0" indent="0" algn="l"/>
            <a:endParaRPr lang="en-US" sz="2800" dirty="0"/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Thus, ‘</a:t>
            </a:r>
            <a:r>
              <a:rPr lang="en-US" sz="2800" i="1" dirty="0"/>
              <a:t>sit-in’ </a:t>
            </a:r>
            <a:r>
              <a:rPr lang="en-US" sz="2800" dirty="0"/>
              <a:t>is a noun, but does not contain a noun.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16750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/>
              <a:t>(C) Copulative </a:t>
            </a:r>
            <a:r>
              <a:rPr lang="en-US" sz="2800" b="1" u="sng" dirty="0" smtClean="0"/>
              <a:t>Compounds:</a:t>
            </a:r>
            <a:endParaRPr lang="en-US" sz="2800" b="1" u="sng" dirty="0"/>
          </a:p>
          <a:p>
            <a:pPr algn="l"/>
            <a:r>
              <a:rPr lang="en-US" sz="2800" dirty="0"/>
              <a:t> </a:t>
            </a:r>
            <a:r>
              <a:rPr lang="en-US" sz="2800" dirty="0" smtClean="0"/>
              <a:t>- Here</a:t>
            </a:r>
            <a:r>
              <a:rPr lang="en-US" sz="2800" dirty="0"/>
              <a:t>, both constituents refer to the entity denoted by the whole compound. 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u="sng" dirty="0" smtClean="0"/>
              <a:t>Examples: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An </a:t>
            </a:r>
            <a:r>
              <a:rPr lang="en-US" sz="2800" i="1" dirty="0"/>
              <a:t>owner-builder </a:t>
            </a:r>
            <a:r>
              <a:rPr lang="en-US" sz="2800" b="1" dirty="0">
                <a:solidFill>
                  <a:prstClr val="black"/>
                </a:solidFill>
              </a:rPr>
              <a:t>-----------&gt; </a:t>
            </a:r>
            <a:r>
              <a:rPr lang="en-US" sz="2800" dirty="0" smtClean="0"/>
              <a:t>is both:</a:t>
            </a:r>
          </a:p>
          <a:p>
            <a:pPr algn="l"/>
            <a:r>
              <a:rPr lang="en-US" sz="2800" dirty="0" smtClean="0"/>
              <a:t> 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‘an owner’ </a:t>
            </a:r>
            <a:r>
              <a:rPr lang="en-US" sz="2800" dirty="0"/>
              <a:t>of a </a:t>
            </a:r>
            <a:r>
              <a:rPr lang="en-US" sz="2800" dirty="0" smtClean="0"/>
              <a:t>house </a:t>
            </a:r>
            <a:r>
              <a:rPr lang="en-US" sz="2800" dirty="0"/>
              <a:t>and </a:t>
            </a:r>
            <a:r>
              <a:rPr lang="en-US" sz="2800" dirty="0" smtClean="0"/>
              <a:t>‘its builder’.</a:t>
            </a:r>
            <a:endParaRPr lang="en-US" sz="2800" dirty="0"/>
          </a:p>
          <a:p>
            <a:pPr algn="l"/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85555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More examples: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/>
              <a:t>[N N</a:t>
            </a:r>
            <a:r>
              <a:rPr lang="en-US" b="1" u="sng" dirty="0" smtClean="0"/>
              <a:t>]</a:t>
            </a:r>
            <a:r>
              <a:rPr lang="en-US" b="1" dirty="0">
                <a:solidFill>
                  <a:prstClr val="black"/>
                </a:solidFill>
              </a:rPr>
              <a:t> -----------&gt; </a:t>
            </a:r>
            <a:r>
              <a:rPr lang="en-US" b="1" u="sng" dirty="0" smtClean="0"/>
              <a:t>N</a:t>
            </a:r>
            <a:r>
              <a:rPr lang="en-US" dirty="0"/>
              <a:t>: </a:t>
            </a:r>
            <a:endParaRPr lang="en-US" dirty="0" smtClean="0"/>
          </a:p>
          <a:p>
            <a:pPr algn="l"/>
            <a:r>
              <a:rPr lang="en-US" dirty="0"/>
              <a:t>	</a:t>
            </a:r>
            <a:r>
              <a:rPr lang="en-US" dirty="0" smtClean="0"/>
              <a:t>		producer-director, singer-songwriter</a:t>
            </a:r>
          </a:p>
          <a:p>
            <a:pPr algn="l"/>
            <a:r>
              <a:rPr lang="en-US" dirty="0"/>
              <a:t> </a:t>
            </a:r>
            <a:r>
              <a:rPr lang="en-US" dirty="0" smtClean="0"/>
              <a:t>			owner-builder</a:t>
            </a:r>
            <a:r>
              <a:rPr lang="en-US" dirty="0"/>
              <a:t>, </a:t>
            </a:r>
            <a:r>
              <a:rPr lang="en-US" dirty="0" smtClean="0"/>
              <a:t>maidservant</a:t>
            </a:r>
          </a:p>
          <a:p>
            <a:pPr algn="l"/>
            <a:r>
              <a:rPr lang="en-US" dirty="0" smtClean="0"/>
              <a:t> </a:t>
            </a:r>
            <a:endParaRPr lang="en-US" dirty="0"/>
          </a:p>
          <a:p>
            <a:pPr algn="l"/>
            <a:r>
              <a:rPr lang="en-US" b="1" u="sng" dirty="0" smtClean="0"/>
              <a:t>[</a:t>
            </a:r>
            <a:r>
              <a:rPr lang="en-US" b="1" u="sng" dirty="0"/>
              <a:t>A A</a:t>
            </a:r>
            <a:r>
              <a:rPr lang="en-US" b="1" u="sng" dirty="0" smtClean="0"/>
              <a:t>]</a:t>
            </a:r>
            <a:r>
              <a:rPr lang="en-US" b="1" dirty="0">
                <a:solidFill>
                  <a:prstClr val="black"/>
                </a:solidFill>
              </a:rPr>
              <a:t> -----------&gt; </a:t>
            </a:r>
            <a:r>
              <a:rPr lang="en-US" b="1" u="sng" dirty="0" smtClean="0"/>
              <a:t>A</a:t>
            </a:r>
            <a:r>
              <a:rPr lang="en-US" dirty="0"/>
              <a:t>: (rare): </a:t>
            </a:r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/>
              <a:t>				bittersweet</a:t>
            </a:r>
            <a:r>
              <a:rPr lang="en-US" dirty="0"/>
              <a:t>, </a:t>
            </a:r>
            <a:r>
              <a:rPr lang="en-US" dirty="0" smtClean="0"/>
              <a:t>deaf-mute</a:t>
            </a:r>
            <a:endParaRPr lang="en-US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00673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(2) Affixation: </a:t>
            </a:r>
            <a:r>
              <a:rPr lang="en-US" sz="2800" dirty="0" smtClean="0"/>
              <a:t>done before (see relevant lecture).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b="1" u="sng" dirty="0" smtClean="0"/>
              <a:t> </a:t>
            </a:r>
            <a:endParaRPr lang="en-US" sz="2800" b="1" u="sng" dirty="0"/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03197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(3) Base Modification:</a:t>
            </a:r>
            <a:endParaRPr lang="en-US" sz="2800" b="1" u="sng" dirty="0"/>
          </a:p>
          <a:p>
            <a:pPr algn="l"/>
            <a:r>
              <a:rPr lang="en-US" sz="2800" dirty="0" smtClean="0"/>
              <a:t>- Here</a:t>
            </a:r>
            <a:r>
              <a:rPr lang="en-US" sz="2800" dirty="0"/>
              <a:t>, we change the phonology of the base segmentally and </a:t>
            </a:r>
            <a:r>
              <a:rPr lang="en-US" sz="2800" dirty="0" err="1" smtClean="0"/>
              <a:t>suprasegmentally</a:t>
            </a:r>
            <a:r>
              <a:rPr lang="en-US" sz="2800" dirty="0"/>
              <a:t>:</a:t>
            </a:r>
          </a:p>
          <a:p>
            <a:pPr marL="514350" indent="-514350" algn="l">
              <a:buAutoNum type="alphaUcParenBoth"/>
            </a:pPr>
            <a:r>
              <a:rPr lang="en-US" sz="2800" b="1" u="sng" dirty="0" smtClean="0"/>
              <a:t>Segmentally</a:t>
            </a:r>
            <a:r>
              <a:rPr lang="en-US" sz="2800" dirty="0" smtClean="0"/>
              <a:t>: </a:t>
            </a:r>
            <a:r>
              <a:rPr lang="en-US" sz="2800" dirty="0"/>
              <a:t>i</a:t>
            </a:r>
            <a:r>
              <a:rPr lang="en-US" sz="2800" dirty="0" smtClean="0"/>
              <a:t>.e. changing a sound</a:t>
            </a:r>
          </a:p>
          <a:p>
            <a:pPr marL="0" indent="0" algn="l"/>
            <a:endParaRPr lang="en-US" sz="2800" u="sng" dirty="0"/>
          </a:p>
          <a:p>
            <a:pPr algn="l"/>
            <a:r>
              <a:rPr lang="en-US" sz="2800" b="1" dirty="0" smtClean="0"/>
              <a:t>			</a:t>
            </a:r>
            <a:r>
              <a:rPr lang="en-US" sz="2800" i="1" dirty="0" smtClean="0"/>
              <a:t>Mouth</a:t>
            </a:r>
            <a:r>
              <a:rPr lang="en-US" sz="2800" b="1" dirty="0" smtClean="0"/>
              <a:t>       /</a:t>
            </a:r>
            <a:r>
              <a:rPr lang="en-US" sz="2800" b="1" dirty="0" err="1"/>
              <a:t>mau</a:t>
            </a:r>
            <a:r>
              <a:rPr lang="en-US" sz="2800" b="1" u="sng" dirty="0" err="1"/>
              <a:t>ө</a:t>
            </a:r>
            <a:r>
              <a:rPr lang="en-US" sz="2800" b="1" dirty="0"/>
              <a:t>/ </a:t>
            </a:r>
            <a:r>
              <a:rPr lang="en-US" sz="2800" b="1" dirty="0" smtClean="0"/>
              <a:t>     noun</a:t>
            </a:r>
            <a:endParaRPr lang="en-US" sz="2800" dirty="0"/>
          </a:p>
          <a:p>
            <a:pPr algn="l"/>
            <a:r>
              <a:rPr lang="en-US" sz="2800" b="1" dirty="0" smtClean="0"/>
              <a:t>			</a:t>
            </a:r>
            <a:r>
              <a:rPr lang="en-US" sz="2800" i="1" dirty="0" smtClean="0"/>
              <a:t>Mouth</a:t>
            </a:r>
            <a:r>
              <a:rPr lang="en-US" sz="2800" b="1" dirty="0" smtClean="0"/>
              <a:t>      /</a:t>
            </a:r>
            <a:r>
              <a:rPr lang="en-US" sz="2800" b="1" dirty="0" err="1" smtClean="0"/>
              <a:t>mau</a:t>
            </a:r>
            <a:r>
              <a:rPr lang="en-US" sz="2800" b="1" u="sng" dirty="0" err="1"/>
              <a:t>ð</a:t>
            </a:r>
            <a:r>
              <a:rPr lang="en-US" sz="2800" b="1" dirty="0" smtClean="0"/>
              <a:t> /      verb</a:t>
            </a:r>
          </a:p>
          <a:p>
            <a:pPr algn="l"/>
            <a:endParaRPr lang="en-US" sz="2800" dirty="0"/>
          </a:p>
          <a:p>
            <a:pPr algn="l"/>
            <a:r>
              <a:rPr lang="en-US" sz="2800" u="sng" dirty="0"/>
              <a:t>Change: </a:t>
            </a:r>
            <a:r>
              <a:rPr lang="en-US" sz="2800" dirty="0"/>
              <a:t>voiceless fricative </a:t>
            </a:r>
            <a:r>
              <a:rPr lang="en-US" sz="2800" dirty="0" smtClean="0"/>
              <a:t>      to        </a:t>
            </a:r>
            <a:r>
              <a:rPr lang="en-US" sz="2800" dirty="0"/>
              <a:t>voiced fricative.</a:t>
            </a:r>
          </a:p>
          <a:p>
            <a:pPr algn="l"/>
            <a:r>
              <a:rPr lang="en-US" sz="2800" dirty="0"/>
              <a:t> 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24669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- Sometimes</a:t>
            </a:r>
            <a:r>
              <a:rPr lang="en-US" sz="2800" dirty="0">
                <a:solidFill>
                  <a:prstClr val="black"/>
                </a:solidFill>
              </a:rPr>
              <a:t>, the modification takes place along with </a:t>
            </a:r>
            <a:r>
              <a:rPr lang="en-US" sz="2800" dirty="0" smtClean="0">
                <a:solidFill>
                  <a:prstClr val="black"/>
                </a:solidFill>
              </a:rPr>
              <a:t>affixation (e.g. adding the plural morpheme 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u="sng" dirty="0" smtClean="0">
                <a:solidFill>
                  <a:prstClr val="black"/>
                </a:solidFill>
              </a:rPr>
              <a:t>s</a:t>
            </a:r>
            <a:r>
              <a:rPr lang="en-US" sz="2800" dirty="0" smtClean="0">
                <a:solidFill>
                  <a:prstClr val="black"/>
                </a:solidFill>
              </a:rPr>
              <a:t>) </a:t>
            </a:r>
            <a:r>
              <a:rPr lang="en-US" sz="2800" dirty="0">
                <a:solidFill>
                  <a:prstClr val="black"/>
                </a:solidFill>
              </a:rPr>
              <a:t>like </a:t>
            </a:r>
            <a:r>
              <a:rPr lang="en-US" sz="2800" dirty="0" smtClean="0">
                <a:solidFill>
                  <a:prstClr val="black"/>
                </a:solidFill>
              </a:rPr>
              <a:t>in:</a:t>
            </a:r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		 </a:t>
            </a:r>
            <a:r>
              <a:rPr lang="en-US" sz="2800" i="1" dirty="0">
                <a:solidFill>
                  <a:prstClr val="black"/>
                </a:solidFill>
              </a:rPr>
              <a:t>wi</a:t>
            </a:r>
            <a:r>
              <a:rPr lang="en-US" sz="2800" i="1" u="sng" dirty="0">
                <a:solidFill>
                  <a:prstClr val="black"/>
                </a:solidFill>
              </a:rPr>
              <a:t>f</a:t>
            </a:r>
            <a:r>
              <a:rPr lang="en-US" sz="2800" i="1" dirty="0">
                <a:solidFill>
                  <a:prstClr val="black"/>
                </a:solidFill>
              </a:rPr>
              <a:t>e</a:t>
            </a:r>
            <a:r>
              <a:rPr lang="en-US" sz="2800" dirty="0">
                <a:solidFill>
                  <a:prstClr val="black"/>
                </a:solidFill>
              </a:rPr>
              <a:t> – </a:t>
            </a:r>
            <a:r>
              <a:rPr lang="en-US" sz="2800" i="1" dirty="0">
                <a:solidFill>
                  <a:prstClr val="black"/>
                </a:solidFill>
              </a:rPr>
              <a:t>wi</a:t>
            </a:r>
            <a:r>
              <a:rPr lang="en-US" sz="2800" i="1" u="sng" dirty="0">
                <a:solidFill>
                  <a:prstClr val="black"/>
                </a:solidFill>
              </a:rPr>
              <a:t>v</a:t>
            </a:r>
            <a:r>
              <a:rPr lang="en-US" sz="2800" i="1" dirty="0">
                <a:solidFill>
                  <a:prstClr val="black"/>
                </a:solidFill>
              </a:rPr>
              <a:t>e</a:t>
            </a:r>
            <a:r>
              <a:rPr lang="en-US" sz="2800" i="1" u="sng" dirty="0">
                <a:solidFill>
                  <a:prstClr val="black"/>
                </a:solidFill>
              </a:rPr>
              <a:t>s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- Modification </a:t>
            </a:r>
            <a:r>
              <a:rPr lang="en-US" sz="2800" dirty="0">
                <a:solidFill>
                  <a:prstClr val="black"/>
                </a:solidFill>
              </a:rPr>
              <a:t>can also take place in relation to a vowel sound:</a:t>
            </a:r>
          </a:p>
          <a:p>
            <a:pPr lvl="0" algn="l"/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</a:rPr>
              <a:t>				</a:t>
            </a:r>
            <a:r>
              <a:rPr lang="en-US" sz="2800" i="1" dirty="0" smtClean="0">
                <a:solidFill>
                  <a:prstClr val="black"/>
                </a:solidFill>
              </a:rPr>
              <a:t>M</a:t>
            </a:r>
            <a:r>
              <a:rPr lang="en-US" sz="2800" i="1" u="sng" dirty="0" smtClean="0">
                <a:solidFill>
                  <a:prstClr val="black"/>
                </a:solidFill>
              </a:rPr>
              <a:t>ou</a:t>
            </a:r>
            <a:r>
              <a:rPr lang="en-US" sz="2800" i="1" dirty="0" smtClean="0">
                <a:solidFill>
                  <a:prstClr val="black"/>
                </a:solidFill>
              </a:rPr>
              <a:t>se</a:t>
            </a:r>
            <a:r>
              <a:rPr lang="en-US" sz="2800" dirty="0" smtClean="0">
                <a:solidFill>
                  <a:prstClr val="black"/>
                </a:solidFill>
              </a:rPr>
              <a:t>  --  </a:t>
            </a:r>
            <a:r>
              <a:rPr lang="en-US" sz="2800" i="1" dirty="0" smtClean="0">
                <a:solidFill>
                  <a:prstClr val="black"/>
                </a:solidFill>
              </a:rPr>
              <a:t>m</a:t>
            </a:r>
            <a:r>
              <a:rPr lang="en-US" sz="2800" i="1" u="sng" dirty="0" smtClean="0">
                <a:solidFill>
                  <a:prstClr val="black"/>
                </a:solidFill>
              </a:rPr>
              <a:t>i</a:t>
            </a:r>
            <a:r>
              <a:rPr lang="en-US" sz="2800" i="1" dirty="0" smtClean="0">
                <a:solidFill>
                  <a:prstClr val="black"/>
                </a:solidFill>
              </a:rPr>
              <a:t>ce</a:t>
            </a: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		</a:t>
            </a:r>
            <a:r>
              <a:rPr lang="en-US" sz="2800" i="1" dirty="0" smtClean="0">
                <a:solidFill>
                  <a:prstClr val="black"/>
                </a:solidFill>
              </a:rPr>
              <a:t>f</a:t>
            </a:r>
            <a:r>
              <a:rPr lang="en-US" sz="2800" i="1" u="sng" dirty="0" smtClean="0">
                <a:solidFill>
                  <a:prstClr val="black"/>
                </a:solidFill>
              </a:rPr>
              <a:t>oo</a:t>
            </a:r>
            <a:r>
              <a:rPr lang="en-US" sz="2800" i="1" dirty="0" smtClean="0">
                <a:solidFill>
                  <a:prstClr val="black"/>
                </a:solidFill>
              </a:rPr>
              <a:t>t</a:t>
            </a:r>
            <a:r>
              <a:rPr lang="en-US" sz="2800" dirty="0" smtClean="0">
                <a:solidFill>
                  <a:prstClr val="black"/>
                </a:solidFill>
              </a:rPr>
              <a:t>       --  </a:t>
            </a:r>
            <a:r>
              <a:rPr lang="en-US" sz="2800" i="1" dirty="0" smtClean="0">
                <a:solidFill>
                  <a:prstClr val="black"/>
                </a:solidFill>
              </a:rPr>
              <a:t>f</a:t>
            </a:r>
            <a:r>
              <a:rPr lang="en-US" sz="2800" i="1" u="sng" dirty="0" smtClean="0">
                <a:solidFill>
                  <a:prstClr val="black"/>
                </a:solidFill>
              </a:rPr>
              <a:t>ee</a:t>
            </a:r>
            <a:r>
              <a:rPr lang="en-US" sz="2800" i="1" dirty="0" smtClean="0">
                <a:solidFill>
                  <a:prstClr val="black"/>
                </a:solidFill>
              </a:rPr>
              <a:t>t</a:t>
            </a:r>
            <a:endParaRPr lang="en-US" sz="2800" i="1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92632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2800" b="1" u="sng" dirty="0" smtClean="0"/>
              <a:t>(B) </a:t>
            </a:r>
            <a:r>
              <a:rPr lang="en-US" sz="2800" b="1" u="sng" dirty="0" err="1">
                <a:latin typeface="Times New Roman"/>
                <a:ea typeface="Times New Roman"/>
              </a:rPr>
              <a:t>Suprasegmentally</a:t>
            </a:r>
            <a:endParaRPr lang="en-US" sz="2800" b="1" u="sng" dirty="0">
              <a:latin typeface="Times New Roman"/>
              <a:ea typeface="Times New Roman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2800" b="1" dirty="0" smtClean="0">
                <a:latin typeface="Times New Roman"/>
                <a:ea typeface="Times New Roman"/>
              </a:rPr>
              <a:t>- </a:t>
            </a:r>
            <a:r>
              <a:rPr lang="en-US" sz="2800" dirty="0" smtClean="0">
                <a:latin typeface="Times New Roman"/>
                <a:ea typeface="Times New Roman"/>
              </a:rPr>
              <a:t>This </a:t>
            </a:r>
            <a:r>
              <a:rPr lang="en-US" sz="2800" dirty="0">
                <a:latin typeface="Times New Roman"/>
                <a:ea typeface="Times New Roman"/>
              </a:rPr>
              <a:t>happens in English through </a:t>
            </a:r>
            <a:r>
              <a:rPr lang="en-US" sz="2800" dirty="0" smtClean="0">
                <a:latin typeface="Times New Roman"/>
                <a:ea typeface="Times New Roman"/>
              </a:rPr>
              <a:t>‘</a:t>
            </a:r>
            <a:r>
              <a:rPr lang="en-US" sz="2800" i="1" u="sng" dirty="0" smtClean="0">
                <a:latin typeface="Times New Roman"/>
                <a:ea typeface="Times New Roman"/>
              </a:rPr>
              <a:t>stress</a:t>
            </a:r>
            <a:r>
              <a:rPr lang="en-US" sz="2800" dirty="0" smtClean="0">
                <a:latin typeface="Times New Roman"/>
                <a:ea typeface="Times New Roman"/>
              </a:rPr>
              <a:t>.’</a:t>
            </a:r>
            <a:endParaRPr lang="en-US" sz="2800" dirty="0">
              <a:latin typeface="Times New Roman"/>
              <a:ea typeface="Times New Roman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28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	</a:t>
            </a:r>
            <a:r>
              <a:rPr lang="en-US" sz="2800" dirty="0" smtClean="0">
                <a:latin typeface="Times New Roman"/>
                <a:ea typeface="Times New Roman"/>
              </a:rPr>
              <a:t>EX.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			</a:t>
            </a:r>
            <a:r>
              <a:rPr lang="en-US" sz="2800" i="1" dirty="0" smtClean="0">
                <a:latin typeface="Times New Roman"/>
                <a:ea typeface="Times New Roman"/>
              </a:rPr>
              <a:t>'Contact </a:t>
            </a:r>
            <a:r>
              <a:rPr lang="en-US" sz="2800" dirty="0" smtClean="0">
                <a:latin typeface="Times New Roman"/>
                <a:ea typeface="Times New Roman"/>
              </a:rPr>
              <a:t>(noun)</a:t>
            </a:r>
            <a:endParaRPr lang="en-US" sz="2800" dirty="0">
              <a:latin typeface="Times New Roman"/>
              <a:ea typeface="Times New Roman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2800" dirty="0" smtClean="0">
                <a:latin typeface="Times New Roman"/>
                <a:ea typeface="Times New Roman"/>
              </a:rPr>
              <a:t>				</a:t>
            </a:r>
            <a:r>
              <a:rPr lang="en-US" sz="2800" i="1" dirty="0" err="1" smtClean="0">
                <a:latin typeface="Times New Roman"/>
                <a:ea typeface="Times New Roman"/>
              </a:rPr>
              <a:t>Con'tact</a:t>
            </a:r>
            <a:r>
              <a:rPr lang="en-US" sz="2800" dirty="0" smtClean="0">
                <a:latin typeface="Times New Roman"/>
                <a:ea typeface="Times New Roman"/>
              </a:rPr>
              <a:t> </a:t>
            </a:r>
            <a:r>
              <a:rPr lang="en-US" sz="2800" dirty="0">
                <a:latin typeface="Times New Roman"/>
                <a:ea typeface="Times New Roman"/>
              </a:rPr>
              <a:t>(verb)</a:t>
            </a: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11028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b="1" u="sng" dirty="0" smtClean="0"/>
              <a:t>(4) </a:t>
            </a:r>
            <a:r>
              <a:rPr lang="en-US" sz="2800" b="1" u="sng" dirty="0"/>
              <a:t>No Change of </a:t>
            </a:r>
            <a:r>
              <a:rPr lang="en-US" sz="2800" b="1" u="sng" dirty="0" smtClean="0"/>
              <a:t>Form:</a:t>
            </a:r>
            <a:endParaRPr lang="en-US" sz="2800" b="1" u="sng" dirty="0"/>
          </a:p>
          <a:p>
            <a:pPr algn="l"/>
            <a:r>
              <a:rPr lang="en-US" sz="2800" dirty="0" smtClean="0"/>
              <a:t>- Some </a:t>
            </a:r>
            <a:r>
              <a:rPr lang="en-US" sz="2800" dirty="0"/>
              <a:t>words that have inflectional or derivational relationships, keep the same form.</a:t>
            </a:r>
          </a:p>
          <a:p>
            <a:pPr algn="l"/>
            <a:r>
              <a:rPr lang="en-US" sz="2800" b="1" dirty="0" smtClean="0"/>
              <a:t>	</a:t>
            </a:r>
            <a:r>
              <a:rPr lang="en-US" sz="2800" b="1" u="sng" dirty="0" smtClean="0"/>
              <a:t>A- Zero Inflection:</a:t>
            </a:r>
            <a:endParaRPr lang="en-US" sz="2800" b="1" u="sng" dirty="0"/>
          </a:p>
          <a:p>
            <a:pPr algn="l"/>
            <a:r>
              <a:rPr lang="en-US" sz="2800" dirty="0" smtClean="0"/>
              <a:t>			</a:t>
            </a:r>
            <a:r>
              <a:rPr lang="en-US" sz="2800" i="1" dirty="0" smtClean="0"/>
              <a:t>Fish</a:t>
            </a:r>
            <a:r>
              <a:rPr lang="en-US" sz="2800" dirty="0" smtClean="0"/>
              <a:t> </a:t>
            </a:r>
            <a:r>
              <a:rPr lang="en-US" sz="2800" dirty="0"/>
              <a:t>(sing.) </a:t>
            </a:r>
            <a:r>
              <a:rPr lang="en-US" sz="2800" i="1" dirty="0"/>
              <a:t>fish</a:t>
            </a:r>
            <a:r>
              <a:rPr lang="en-US" sz="2800" dirty="0"/>
              <a:t> (</a:t>
            </a:r>
            <a:r>
              <a:rPr lang="en-US" sz="2800" dirty="0" smtClean="0"/>
              <a:t>plural)</a:t>
            </a:r>
          </a:p>
          <a:p>
            <a:pPr algn="l"/>
            <a:r>
              <a:rPr lang="en-US" sz="2800" dirty="0" smtClean="0"/>
              <a:t>	</a:t>
            </a:r>
            <a:r>
              <a:rPr lang="en-US" sz="2800" b="1" u="sng" dirty="0" smtClean="0"/>
              <a:t>B- </a:t>
            </a:r>
            <a:r>
              <a:rPr lang="en-US" sz="2800" b="1" u="sng" dirty="0"/>
              <a:t>Zero Derivation (Conversion</a:t>
            </a:r>
            <a:r>
              <a:rPr lang="en-US" sz="2800" b="1" u="sng" dirty="0" smtClean="0"/>
              <a:t>):</a:t>
            </a:r>
            <a:endParaRPr lang="en-US" sz="2800" b="1" u="sng" dirty="0"/>
          </a:p>
          <a:p>
            <a:pPr algn="l"/>
            <a:r>
              <a:rPr lang="en-US" sz="2800" dirty="0" smtClean="0"/>
              <a:t>			</a:t>
            </a:r>
            <a:r>
              <a:rPr lang="en-US" sz="2800" i="1" dirty="0" smtClean="0"/>
              <a:t>Fish</a:t>
            </a:r>
            <a:r>
              <a:rPr lang="en-US" sz="2800" dirty="0" smtClean="0"/>
              <a:t>      (</a:t>
            </a:r>
            <a:r>
              <a:rPr lang="en-US" sz="2800" dirty="0"/>
              <a:t>noun)   </a:t>
            </a:r>
            <a:r>
              <a:rPr lang="en-US" sz="2800" dirty="0" smtClean="0"/>
              <a:t>   to </a:t>
            </a:r>
            <a:r>
              <a:rPr lang="en-US" sz="2800" i="1" dirty="0"/>
              <a:t>fish</a:t>
            </a:r>
            <a:r>
              <a:rPr lang="en-US" sz="2800" dirty="0"/>
              <a:t> </a:t>
            </a:r>
            <a:r>
              <a:rPr lang="en-US" sz="2800" dirty="0" smtClean="0"/>
              <a:t>        (</a:t>
            </a:r>
            <a:r>
              <a:rPr lang="en-US" sz="2800" dirty="0"/>
              <a:t>verb)</a:t>
            </a:r>
          </a:p>
          <a:p>
            <a:pPr algn="l"/>
            <a:r>
              <a:rPr lang="en-US" sz="2800" dirty="0" smtClean="0"/>
              <a:t>			</a:t>
            </a:r>
            <a:r>
              <a:rPr lang="en-US" sz="2800" i="1" dirty="0" smtClean="0"/>
              <a:t>Clean</a:t>
            </a:r>
            <a:r>
              <a:rPr lang="en-US" sz="2800" dirty="0" smtClean="0"/>
              <a:t>   (</a:t>
            </a:r>
            <a:r>
              <a:rPr lang="en-US" sz="2800" dirty="0"/>
              <a:t>Adj. )    </a:t>
            </a:r>
            <a:r>
              <a:rPr lang="en-US" sz="2800" dirty="0" smtClean="0"/>
              <a:t>    to </a:t>
            </a:r>
            <a:r>
              <a:rPr lang="en-US" sz="2800" i="1" dirty="0"/>
              <a:t>clean</a:t>
            </a:r>
            <a:r>
              <a:rPr lang="en-US" sz="2800" dirty="0"/>
              <a:t> </a:t>
            </a:r>
            <a:r>
              <a:rPr lang="en-US" sz="2800" dirty="0" smtClean="0"/>
              <a:t>     (</a:t>
            </a:r>
            <a:r>
              <a:rPr lang="en-US" sz="2800" dirty="0"/>
              <a:t>verb)</a:t>
            </a:r>
          </a:p>
          <a:p>
            <a:pPr algn="l"/>
            <a:r>
              <a:rPr lang="en-US" sz="2800" dirty="0" smtClean="0"/>
              <a:t>			</a:t>
            </a:r>
            <a:r>
              <a:rPr lang="en-US" sz="2800" i="1" dirty="0" smtClean="0"/>
              <a:t>Hard</a:t>
            </a:r>
            <a:r>
              <a:rPr lang="en-US" sz="2800" dirty="0" smtClean="0"/>
              <a:t>    (</a:t>
            </a:r>
            <a:r>
              <a:rPr lang="en-US" sz="2800" dirty="0"/>
              <a:t>Adj. ) </a:t>
            </a:r>
            <a:r>
              <a:rPr lang="en-US" sz="2800" dirty="0" smtClean="0"/>
              <a:t>        </a:t>
            </a:r>
            <a:r>
              <a:rPr lang="en-US" sz="2800" i="1" dirty="0" smtClean="0"/>
              <a:t>hard</a:t>
            </a:r>
            <a:r>
              <a:rPr lang="en-US" sz="2800" dirty="0" smtClean="0"/>
              <a:t>           (</a:t>
            </a:r>
            <a:r>
              <a:rPr lang="en-US" sz="2800" dirty="0"/>
              <a:t>Adv.)</a:t>
            </a:r>
          </a:p>
          <a:p>
            <a:pPr algn="l"/>
            <a:endParaRPr lang="en-US" sz="2800" dirty="0"/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21067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sz="2800" b="1" u="sng" dirty="0" smtClean="0"/>
              <a:t>(5) </a:t>
            </a:r>
            <a:r>
              <a:rPr lang="en-US" sz="2800" b="1" u="sng" dirty="0"/>
              <a:t>Base </a:t>
            </a:r>
            <a:r>
              <a:rPr lang="en-US" sz="2800" b="1" u="sng" dirty="0" smtClean="0"/>
              <a:t>Shortening:</a:t>
            </a:r>
          </a:p>
          <a:p>
            <a:pPr algn="l"/>
            <a:r>
              <a:rPr lang="en-US" sz="2800" b="1" u="sng" dirty="0" smtClean="0"/>
              <a:t>A- Backformation</a:t>
            </a:r>
            <a:endParaRPr lang="en-US" sz="2800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Is </a:t>
            </a:r>
            <a:r>
              <a:rPr lang="en-US" sz="2800" dirty="0"/>
              <a:t>a word-formation process in which a word of one type (usually a noun) is reduced to form another word of a different type (usually a verb</a:t>
            </a:r>
            <a:r>
              <a:rPr lang="en-US" sz="2800" dirty="0" smtClean="0"/>
              <a:t>).</a:t>
            </a:r>
          </a:p>
          <a:p>
            <a:pPr algn="l"/>
            <a:r>
              <a:rPr lang="en-US" sz="2800" b="1" dirty="0" smtClean="0"/>
              <a:t>			</a:t>
            </a:r>
            <a:r>
              <a:rPr lang="en-US" sz="2800" i="1" dirty="0" smtClean="0"/>
              <a:t>Edit</a:t>
            </a:r>
            <a:r>
              <a:rPr lang="en-US" sz="2800" dirty="0" smtClean="0"/>
              <a:t> </a:t>
            </a:r>
            <a:r>
              <a:rPr lang="en-US" sz="2800" dirty="0"/>
              <a:t>(V) </a:t>
            </a:r>
            <a:r>
              <a:rPr lang="en-US" sz="2800" dirty="0" smtClean="0"/>
              <a:t>	from 		</a:t>
            </a:r>
            <a:r>
              <a:rPr lang="en-US" sz="2800" i="1" dirty="0" smtClean="0"/>
              <a:t>editor</a:t>
            </a:r>
            <a:r>
              <a:rPr lang="en-US" sz="2800" dirty="0" smtClean="0"/>
              <a:t> </a:t>
            </a:r>
            <a:r>
              <a:rPr lang="en-US" sz="2800" dirty="0"/>
              <a:t>(N).</a:t>
            </a:r>
          </a:p>
          <a:p>
            <a:pPr algn="l"/>
            <a:r>
              <a:rPr lang="en-US" sz="2800" dirty="0" smtClean="0"/>
              <a:t>			</a:t>
            </a:r>
            <a:r>
              <a:rPr lang="en-US" sz="2800" i="1" dirty="0" smtClean="0"/>
              <a:t>Televise</a:t>
            </a:r>
            <a:r>
              <a:rPr lang="en-US" sz="2800" dirty="0" smtClean="0"/>
              <a:t> 	from 		</a:t>
            </a:r>
            <a:r>
              <a:rPr lang="en-US" sz="2800" i="1" dirty="0" smtClean="0"/>
              <a:t>television</a:t>
            </a:r>
            <a:endParaRPr lang="en-US" sz="2800" i="1" dirty="0"/>
          </a:p>
          <a:p>
            <a:pPr algn="l"/>
            <a:r>
              <a:rPr lang="en-US" sz="2800" dirty="0" smtClean="0"/>
              <a:t>			</a:t>
            </a:r>
            <a:r>
              <a:rPr lang="en-US" sz="2800" i="1" dirty="0" smtClean="0"/>
              <a:t>Donate</a:t>
            </a:r>
            <a:r>
              <a:rPr lang="en-US" sz="2800" dirty="0" smtClean="0"/>
              <a:t> 	from 		</a:t>
            </a:r>
            <a:r>
              <a:rPr lang="en-US" sz="2800" i="1" dirty="0" smtClean="0"/>
              <a:t>donation</a:t>
            </a:r>
            <a:endParaRPr lang="en-US" sz="2800" i="1" dirty="0"/>
          </a:p>
          <a:p>
            <a:pPr algn="l"/>
            <a:r>
              <a:rPr lang="en-US" sz="2800" dirty="0" smtClean="0"/>
              <a:t>			</a:t>
            </a:r>
            <a:r>
              <a:rPr lang="en-US" sz="2800" i="1" dirty="0" smtClean="0"/>
              <a:t>Opt</a:t>
            </a:r>
            <a:r>
              <a:rPr lang="en-US" sz="2800" dirty="0" smtClean="0"/>
              <a:t> 		from 		</a:t>
            </a:r>
            <a:r>
              <a:rPr lang="en-US" sz="2800" i="1" dirty="0" smtClean="0"/>
              <a:t>option</a:t>
            </a:r>
            <a:endParaRPr lang="en-US" sz="2800" i="1" dirty="0"/>
          </a:p>
          <a:p>
            <a:pPr algn="l"/>
            <a:r>
              <a:rPr lang="en-US" sz="2800" dirty="0" smtClean="0"/>
              <a:t>			</a:t>
            </a:r>
            <a:r>
              <a:rPr lang="en-US" sz="2800" i="1" dirty="0" smtClean="0"/>
              <a:t>Enthuse</a:t>
            </a:r>
            <a:r>
              <a:rPr lang="en-US" sz="2800" dirty="0" smtClean="0"/>
              <a:t> 	from 		</a:t>
            </a:r>
            <a:r>
              <a:rPr lang="en-US" sz="2800" i="1" dirty="0" smtClean="0"/>
              <a:t>enthusiasm</a:t>
            </a:r>
            <a:endParaRPr lang="en-US" sz="2800" i="1" dirty="0"/>
          </a:p>
          <a:p>
            <a:pPr marL="457200" indent="-457200" algn="l">
              <a:buFontTx/>
              <a:buChar char="-"/>
            </a:pPr>
            <a:endParaRPr lang="en-US" sz="2800" dirty="0"/>
          </a:p>
          <a:p>
            <a:pPr algn="l"/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52849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B- Clipping</a:t>
            </a:r>
            <a:endParaRPr lang="en-US" sz="2800" u="sng" dirty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Here</a:t>
            </a:r>
            <a:r>
              <a:rPr lang="en-US" sz="2800" dirty="0"/>
              <a:t>, we shorten a word </a:t>
            </a:r>
            <a:r>
              <a:rPr lang="en-US" sz="2800" u="sng" dirty="0"/>
              <a:t>without</a:t>
            </a:r>
            <a:r>
              <a:rPr lang="en-US" sz="2800" dirty="0"/>
              <a:t> changing </a:t>
            </a:r>
            <a:r>
              <a:rPr lang="en-US" sz="2800" u="sng" dirty="0"/>
              <a:t>its meaning </a:t>
            </a:r>
            <a:r>
              <a:rPr lang="en-US" sz="2800" dirty="0"/>
              <a:t>or </a:t>
            </a:r>
            <a:r>
              <a:rPr lang="en-US" sz="2800" u="sng" dirty="0"/>
              <a:t>its part of speech</a:t>
            </a:r>
            <a:r>
              <a:rPr lang="en-US" sz="2800" u="sng" dirty="0" smtClean="0"/>
              <a:t>.</a:t>
            </a:r>
          </a:p>
          <a:p>
            <a:pPr marL="0" lvl="0" indent="0" algn="l"/>
            <a:endParaRPr lang="en-US" sz="2800" dirty="0"/>
          </a:p>
          <a:p>
            <a:pPr lvl="0" algn="l"/>
            <a:r>
              <a:rPr lang="en-US" sz="2800" dirty="0" smtClean="0"/>
              <a:t>- This </a:t>
            </a:r>
            <a:r>
              <a:rPr lang="en-US" sz="2800" dirty="0"/>
              <a:t>occurs, for example, when a word of more than one syllable (e.g. telephone) is reduced to a shorter form (phone), often in casual speech. </a:t>
            </a:r>
          </a:p>
          <a:p>
            <a:pPr algn="l"/>
            <a:r>
              <a:rPr lang="en-US" sz="2800" u="sng" dirty="0" smtClean="0"/>
              <a:t>Examples:</a:t>
            </a:r>
            <a:endParaRPr lang="en-US" sz="2800" u="sng" dirty="0"/>
          </a:p>
          <a:p>
            <a:pPr algn="l"/>
            <a:r>
              <a:rPr lang="en-US" sz="2800" b="1" dirty="0" smtClean="0"/>
              <a:t>			</a:t>
            </a:r>
            <a:r>
              <a:rPr lang="en-US" sz="2800" i="1" dirty="0" smtClean="0"/>
              <a:t>Polio</a:t>
            </a:r>
            <a:r>
              <a:rPr lang="en-US" sz="2800" dirty="0" smtClean="0"/>
              <a:t>	  	from 		</a:t>
            </a:r>
            <a:r>
              <a:rPr lang="en-US" sz="2800" i="1" dirty="0" smtClean="0"/>
              <a:t>Poliomyelitis</a:t>
            </a:r>
            <a:endParaRPr lang="en-US" sz="2800" i="1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608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dirty="0" smtClean="0">
                <a:solidFill>
                  <a:prstClr val="black"/>
                </a:solidFill>
              </a:rPr>
              <a:t>			</a:t>
            </a:r>
            <a:r>
              <a:rPr lang="en-US" sz="2800" i="1" dirty="0" smtClean="0">
                <a:solidFill>
                  <a:prstClr val="black"/>
                </a:solidFill>
              </a:rPr>
              <a:t>Lab.  		</a:t>
            </a:r>
            <a:r>
              <a:rPr lang="en-US" sz="2800" dirty="0" smtClean="0">
                <a:solidFill>
                  <a:prstClr val="black"/>
                </a:solidFill>
              </a:rPr>
              <a:t>from</a:t>
            </a:r>
            <a:r>
              <a:rPr lang="en-US" sz="2800" i="1" dirty="0" smtClean="0">
                <a:solidFill>
                  <a:prstClr val="black"/>
                </a:solidFill>
              </a:rPr>
              <a:t> 		Laboratory</a:t>
            </a:r>
            <a:endParaRPr lang="en-US" sz="2800" i="1" dirty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	Cab. 				Cabriolet</a:t>
            </a:r>
            <a:endParaRPr lang="en-US" sz="2800" i="1" dirty="0">
              <a:solidFill>
                <a:prstClr val="black"/>
              </a:solidFill>
            </a:endParaRPr>
          </a:p>
          <a:p>
            <a:pPr lvl="4" algn="l"/>
            <a:r>
              <a:rPr lang="en-US" sz="2800" i="1" dirty="0" smtClean="0">
                <a:solidFill>
                  <a:prstClr val="black"/>
                </a:solidFill>
              </a:rPr>
              <a:t>Ad.				Advertisement</a:t>
            </a:r>
            <a:endParaRPr lang="en-US" sz="2800" i="1" dirty="0">
              <a:solidFill>
                <a:prstClr val="black"/>
              </a:solidFill>
            </a:endParaRPr>
          </a:p>
          <a:p>
            <a:pPr lvl="4" algn="l"/>
            <a:r>
              <a:rPr lang="en-US" sz="2800" i="1" dirty="0" smtClean="0">
                <a:solidFill>
                  <a:prstClr val="black"/>
                </a:solidFill>
              </a:rPr>
              <a:t>Fan. 				Fanatic</a:t>
            </a:r>
            <a:endParaRPr lang="en-US" sz="2800" i="1" dirty="0">
              <a:solidFill>
                <a:prstClr val="black"/>
              </a:solidFill>
            </a:endParaRPr>
          </a:p>
          <a:p>
            <a:pPr lvl="4" algn="l"/>
            <a:r>
              <a:rPr lang="en-US" sz="2800" i="1" dirty="0" smtClean="0">
                <a:solidFill>
                  <a:prstClr val="black"/>
                </a:solidFill>
              </a:rPr>
              <a:t>Sitcom. 			Situation </a:t>
            </a:r>
            <a:r>
              <a:rPr lang="en-US" sz="2800" i="1" dirty="0">
                <a:solidFill>
                  <a:prstClr val="black"/>
                </a:solidFill>
              </a:rPr>
              <a:t>Comedy</a:t>
            </a:r>
          </a:p>
          <a:p>
            <a:pPr lvl="4" algn="l"/>
            <a:r>
              <a:rPr lang="en-US" sz="2800" i="1" dirty="0" smtClean="0">
                <a:solidFill>
                  <a:prstClr val="black"/>
                </a:solidFill>
              </a:rPr>
              <a:t>Exam.				Examination</a:t>
            </a:r>
            <a:endParaRPr lang="en-US" sz="2800" i="1" dirty="0">
              <a:solidFill>
                <a:prstClr val="black"/>
              </a:solidFill>
            </a:endParaRPr>
          </a:p>
          <a:p>
            <a:pPr lvl="4" algn="l"/>
            <a:r>
              <a:rPr lang="en-US" sz="2800" i="1" dirty="0" smtClean="0">
                <a:solidFill>
                  <a:prstClr val="black"/>
                </a:solidFill>
              </a:rPr>
              <a:t>Prof.				Professor</a:t>
            </a:r>
            <a:endParaRPr lang="en-US" sz="2800" i="1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59340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- Names </a:t>
            </a:r>
            <a:r>
              <a:rPr lang="en-US" sz="2800" dirty="0">
                <a:solidFill>
                  <a:prstClr val="black"/>
                </a:solidFill>
              </a:rPr>
              <a:t>as well are sometimes clipped by English speakers as in</a:t>
            </a:r>
            <a:r>
              <a:rPr lang="en-US" sz="2800" dirty="0" smtClean="0">
                <a:solidFill>
                  <a:prstClr val="black"/>
                </a:solidFill>
              </a:rPr>
              <a:t>:</a:t>
            </a: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b="1" dirty="0" smtClean="0">
                <a:solidFill>
                  <a:prstClr val="black"/>
                </a:solidFill>
              </a:rPr>
              <a:t>			</a:t>
            </a:r>
            <a:r>
              <a:rPr lang="en-US" sz="2800" i="1" dirty="0" smtClean="0">
                <a:solidFill>
                  <a:prstClr val="black"/>
                </a:solidFill>
              </a:rPr>
              <a:t>Sam.		</a:t>
            </a:r>
            <a:r>
              <a:rPr lang="en-US" sz="2800" dirty="0" smtClean="0">
                <a:solidFill>
                  <a:prstClr val="black"/>
                </a:solidFill>
              </a:rPr>
              <a:t>from</a:t>
            </a:r>
            <a:r>
              <a:rPr lang="en-US" sz="2800" i="1" dirty="0" smtClean="0">
                <a:solidFill>
                  <a:prstClr val="black"/>
                </a:solidFill>
              </a:rPr>
              <a:t>		Samuel</a:t>
            </a:r>
            <a:endParaRPr lang="en-US" sz="2800" i="1" dirty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	Tom. 				Thomas</a:t>
            </a:r>
            <a:endParaRPr lang="en-US" sz="2800" i="1" dirty="0">
              <a:solidFill>
                <a:prstClr val="black"/>
              </a:solidFill>
            </a:endParaRP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			Rick.				Richard</a:t>
            </a:r>
            <a:endParaRPr lang="en-US" sz="2800" i="1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70980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(6) </a:t>
            </a:r>
            <a:r>
              <a:rPr lang="en-US" sz="2800" b="1" u="sng" dirty="0"/>
              <a:t>Alphabet Based </a:t>
            </a:r>
            <a:r>
              <a:rPr lang="en-US" sz="2800" b="1" u="sng" dirty="0" smtClean="0"/>
              <a:t>Formations:</a:t>
            </a:r>
          </a:p>
          <a:p>
            <a:pPr algn="l"/>
            <a:r>
              <a:rPr lang="en-US" sz="2800" b="1" dirty="0" smtClean="0"/>
              <a:t>	  </a:t>
            </a:r>
            <a:r>
              <a:rPr lang="en-US" sz="2800" b="1" u="sng" dirty="0" smtClean="0"/>
              <a:t>A- Blending</a:t>
            </a:r>
          </a:p>
          <a:p>
            <a:pPr algn="l"/>
            <a:endParaRPr lang="en-US" sz="2800" b="1" u="sng" dirty="0"/>
          </a:p>
          <a:p>
            <a:pPr algn="l"/>
            <a:r>
              <a:rPr lang="en-US" sz="2800" dirty="0"/>
              <a:t> - Here, we merge two words by taking only the beginning of one word and joining it to the end of the other word.</a:t>
            </a:r>
          </a:p>
          <a:p>
            <a:pPr lvl="0" algn="l"/>
            <a:r>
              <a:rPr lang="en-US" sz="2800" u="sng" dirty="0" smtClean="0"/>
              <a:t>Examples:</a:t>
            </a:r>
            <a:endParaRPr lang="en-US" sz="2800" u="sng" dirty="0"/>
          </a:p>
          <a:p>
            <a:pPr algn="l"/>
            <a:r>
              <a:rPr lang="en-US" sz="2800" dirty="0"/>
              <a:t> </a:t>
            </a:r>
            <a:r>
              <a:rPr lang="en-US" sz="2800" dirty="0" smtClean="0"/>
              <a:t>			Stagflation   =       stagnation </a:t>
            </a:r>
            <a:r>
              <a:rPr lang="en-US" sz="2800" dirty="0"/>
              <a:t>+ </a:t>
            </a:r>
            <a:r>
              <a:rPr lang="en-US" sz="2800" dirty="0" smtClean="0"/>
              <a:t>inflation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			</a:t>
            </a:r>
            <a:r>
              <a:rPr lang="en-US" sz="2800" dirty="0" err="1" smtClean="0"/>
              <a:t>Slanguage</a:t>
            </a:r>
            <a:r>
              <a:rPr lang="en-US" sz="2800" dirty="0" smtClean="0"/>
              <a:t>    =       slang </a:t>
            </a:r>
            <a:r>
              <a:rPr lang="en-US" sz="2800" dirty="0"/>
              <a:t>+ language</a:t>
            </a:r>
          </a:p>
          <a:p>
            <a:pPr algn="l"/>
            <a:r>
              <a:rPr lang="en-US" sz="2800" dirty="0" smtClean="0"/>
              <a:t>			</a:t>
            </a:r>
            <a:endParaRPr lang="en-US" sz="2800" dirty="0"/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82814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	Bit 	         =        binary</a:t>
            </a:r>
            <a:r>
              <a:rPr lang="en-US" sz="2800" dirty="0">
                <a:solidFill>
                  <a:prstClr val="black"/>
                </a:solidFill>
              </a:rPr>
              <a:t>+ digit</a:t>
            </a: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	Brunch       =         breakfast </a:t>
            </a:r>
            <a:r>
              <a:rPr lang="en-US" sz="2800" dirty="0">
                <a:solidFill>
                  <a:prstClr val="black"/>
                </a:solidFill>
              </a:rPr>
              <a:t>+ lunch</a:t>
            </a: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	Motel         =         motor </a:t>
            </a:r>
            <a:r>
              <a:rPr lang="en-US" sz="2800" dirty="0">
                <a:solidFill>
                  <a:prstClr val="black"/>
                </a:solidFill>
              </a:rPr>
              <a:t>+ hotel</a:t>
            </a: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	</a:t>
            </a:r>
            <a:r>
              <a:rPr lang="en-US" sz="2800" dirty="0">
                <a:solidFill>
                  <a:prstClr val="black"/>
                </a:solidFill>
              </a:rPr>
              <a:t>Smog            =       smoke + </a:t>
            </a:r>
            <a:r>
              <a:rPr lang="en-US" sz="2800" dirty="0" smtClean="0">
                <a:solidFill>
                  <a:prstClr val="black"/>
                </a:solidFill>
              </a:rPr>
              <a:t>fog</a:t>
            </a:r>
          </a:p>
          <a:p>
            <a:pPr lvl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To </a:t>
            </a:r>
            <a:r>
              <a:rPr lang="en-US" sz="2800" dirty="0">
                <a:solidFill>
                  <a:prstClr val="black"/>
                </a:solidFill>
              </a:rPr>
              <a:t>refer to the mixing of languages: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	Spanglish   =         Spanish </a:t>
            </a:r>
            <a:r>
              <a:rPr lang="en-US" sz="2800" dirty="0">
                <a:solidFill>
                  <a:prstClr val="black"/>
                </a:solidFill>
              </a:rPr>
              <a:t>+ English</a:t>
            </a: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	Franglais    =          French </a:t>
            </a:r>
            <a:r>
              <a:rPr lang="en-US" sz="2800" dirty="0">
                <a:solidFill>
                  <a:prstClr val="black"/>
                </a:solidFill>
              </a:rPr>
              <a:t>+ English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80105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/>
              <a:t>B- </a:t>
            </a:r>
            <a:r>
              <a:rPr lang="en-US" sz="2800" b="1" u="sng" dirty="0" smtClean="0"/>
              <a:t>Acronyms</a:t>
            </a:r>
            <a:endParaRPr lang="en-US" sz="2800" b="1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They </a:t>
            </a:r>
            <a:r>
              <a:rPr lang="en-US" sz="2800" dirty="0"/>
              <a:t>are words that are coined from the initial letters of words in a name, title or phrase</a:t>
            </a:r>
            <a:r>
              <a:rPr lang="en-US" sz="2800" dirty="0" smtClean="0"/>
              <a:t>.</a:t>
            </a:r>
          </a:p>
          <a:p>
            <a:pPr marL="0" indent="0" algn="l"/>
            <a:r>
              <a:rPr lang="en-US" sz="2800" dirty="0" smtClean="0"/>
              <a:t>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Typically</a:t>
            </a:r>
            <a:r>
              <a:rPr lang="en-US" sz="2800" dirty="0"/>
              <a:t>, acronyms are pronounced as single words</a:t>
            </a:r>
          </a:p>
          <a:p>
            <a:pPr algn="l"/>
            <a:r>
              <a:rPr lang="en-US" sz="2800" u="sng" dirty="0" smtClean="0"/>
              <a:t>Example:</a:t>
            </a:r>
            <a:endParaRPr lang="en-US" sz="2800" u="sng" dirty="0"/>
          </a:p>
          <a:p>
            <a:pPr algn="l"/>
            <a:r>
              <a:rPr lang="en-US" sz="2800" dirty="0" smtClean="0"/>
              <a:t>			AIDS </a:t>
            </a:r>
            <a:r>
              <a:rPr lang="en-US" sz="2800" dirty="0"/>
              <a:t>= acquired immunity deficiency syndrome.</a:t>
            </a:r>
          </a:p>
          <a:p>
            <a:pPr algn="l"/>
            <a:r>
              <a:rPr lang="en-US" sz="2800" dirty="0" smtClean="0"/>
              <a:t>			CD </a:t>
            </a:r>
            <a:r>
              <a:rPr lang="en-US" sz="2800" dirty="0"/>
              <a:t>= compact disk</a:t>
            </a:r>
          </a:p>
          <a:p>
            <a:pPr algn="l"/>
            <a:r>
              <a:rPr lang="en-US" sz="2800" dirty="0" smtClean="0"/>
              <a:t>			PIN </a:t>
            </a:r>
            <a:r>
              <a:rPr lang="en-US" sz="2800" dirty="0"/>
              <a:t>= personal identification number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9532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VCR      =    video </a:t>
            </a:r>
            <a:r>
              <a:rPr lang="en-US" sz="2800" dirty="0">
                <a:solidFill>
                  <a:prstClr val="black"/>
                </a:solidFill>
              </a:rPr>
              <a:t>cassette </a:t>
            </a:r>
            <a:r>
              <a:rPr lang="en-US" sz="2800" dirty="0" smtClean="0">
                <a:solidFill>
                  <a:prstClr val="black"/>
                </a:solidFill>
              </a:rPr>
              <a:t>recorder</a:t>
            </a: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Laser    =    light </a:t>
            </a:r>
            <a:r>
              <a:rPr lang="en-US" sz="2800" dirty="0">
                <a:solidFill>
                  <a:prstClr val="black"/>
                </a:solidFill>
              </a:rPr>
              <a:t>amplification of stimulated emission </a:t>
            </a:r>
            <a:r>
              <a:rPr lang="en-US" sz="2800" dirty="0" smtClean="0">
                <a:solidFill>
                  <a:prstClr val="black"/>
                </a:solidFill>
              </a:rPr>
              <a:t>		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 of radiation</a:t>
            </a: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Radar   =    radio </a:t>
            </a:r>
            <a:r>
              <a:rPr lang="en-US" sz="2800" dirty="0">
                <a:solidFill>
                  <a:prstClr val="black"/>
                </a:solidFill>
              </a:rPr>
              <a:t>detecting and </a:t>
            </a:r>
            <a:r>
              <a:rPr lang="en-US" sz="2800" dirty="0" smtClean="0">
                <a:solidFill>
                  <a:prstClr val="black"/>
                </a:solidFill>
              </a:rPr>
              <a:t>ranging</a:t>
            </a: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ATM      =    automatic </a:t>
            </a:r>
            <a:r>
              <a:rPr lang="en-US" sz="2800" dirty="0">
                <a:solidFill>
                  <a:prstClr val="black"/>
                </a:solidFill>
              </a:rPr>
              <a:t>teller machine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23119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997</TotalTime>
  <Words>454</Words>
  <Application>Microsoft Office PowerPoint</Application>
  <PresentationFormat>A4 Paper (210x297 mm)</PresentationFormat>
  <Paragraphs>199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Introductory lecture</vt:lpstr>
      <vt:lpstr>PowerPoint Presentation</vt:lpstr>
      <vt:lpstr>  Lecture 7  </vt:lpstr>
      <vt:lpstr>PowerPoint Presentation</vt:lpstr>
      <vt:lpstr>PowerPoint Presentation</vt:lpstr>
      <vt:lpstr> Types of compounding </vt:lpstr>
      <vt:lpstr>PowerPoint Presentation</vt:lpstr>
      <vt:lpstr>More examples:</vt:lpstr>
      <vt:lpstr>PowerPoint Presentation</vt:lpstr>
      <vt:lpstr>PowerPoint Presentation</vt:lpstr>
      <vt:lpstr>PowerPoint Presentation</vt:lpstr>
      <vt:lpstr>More examples of  Exocentric compounds :</vt:lpstr>
      <vt:lpstr>PowerPoint Presentation</vt:lpstr>
      <vt:lpstr>PowerPoint Presentation</vt:lpstr>
      <vt:lpstr>PowerPoint Presentation</vt:lpstr>
      <vt:lpstr>More examples: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yy</cp:lastModifiedBy>
  <cp:revision>109</cp:revision>
  <dcterms:created xsi:type="dcterms:W3CDTF">2011-09-28T13:10:49Z</dcterms:created>
  <dcterms:modified xsi:type="dcterms:W3CDTF">2014-10-29T20:17:14Z</dcterms:modified>
</cp:coreProperties>
</file>