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81" r:id="rId4"/>
    <p:sldId id="288" r:id="rId5"/>
    <p:sldId id="289" r:id="rId6"/>
    <p:sldId id="290" r:id="rId7"/>
    <p:sldId id="291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82" r:id="rId20"/>
    <p:sldId id="278" r:id="rId21"/>
    <p:sldId id="279" r:id="rId22"/>
    <p:sldId id="280" r:id="rId23"/>
    <p:sldId id="283" r:id="rId24"/>
    <p:sldId id="284" r:id="rId25"/>
    <p:sldId id="285" r:id="rId26"/>
    <p:sldId id="286" r:id="rId27"/>
    <p:sldId id="287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 varScale="1">
        <p:scale>
          <a:sx n="99" d="100"/>
          <a:sy n="99" d="100"/>
        </p:scale>
        <p:origin x="-96" y="-54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5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057400"/>
            <a:ext cx="8420100" cy="17526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Lecture 8</a:t>
            </a:r>
            <a:endParaRPr lang="en-US" sz="54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Outline of Lecture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 this class, the following point will be covered:</a:t>
            </a:r>
          </a:p>
          <a:p>
            <a:pPr algn="l"/>
            <a:endParaRPr lang="en-US" dirty="0" smtClean="0"/>
          </a:p>
          <a:p>
            <a:pPr algn="l"/>
            <a:r>
              <a:rPr lang="en-US" dirty="0"/>
              <a:t>What is </a:t>
            </a:r>
            <a:r>
              <a:rPr lang="en-US" dirty="0" smtClean="0"/>
              <a:t>syntax?</a:t>
            </a:r>
            <a:endParaRPr lang="en-US" dirty="0"/>
          </a:p>
          <a:p>
            <a:pPr algn="l"/>
            <a:r>
              <a:rPr lang="en-US" dirty="0" smtClean="0"/>
              <a:t>Predicate</a:t>
            </a:r>
          </a:p>
          <a:p>
            <a:pPr algn="l"/>
            <a:r>
              <a:rPr lang="en-US" dirty="0" smtClean="0"/>
              <a:t>FINITENESS    vs.  NON-FINITENESS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71126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syntax?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/>
              <a:t>As mentioned earlier in this course, linguistics has different branches, including, phonetics and phonology, semantics, pragmatics, sociolinguistics, syntax, morphology, etc. </a:t>
            </a:r>
            <a:endParaRPr lang="en-US" sz="2800" dirty="0" smtClean="0"/>
          </a:p>
          <a:p>
            <a:pPr marL="0" lvl="0" indent="0" algn="l"/>
            <a:endParaRPr lang="en-US" sz="2800" dirty="0"/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In the last classes, we studied Morphology</a:t>
            </a:r>
            <a:r>
              <a:rPr lang="en-US" sz="2800" dirty="0" smtClean="0"/>
              <a:t>.</a:t>
            </a:r>
          </a:p>
          <a:p>
            <a:pPr marL="0" lvl="0" indent="0" algn="l"/>
            <a:endParaRPr lang="en-US" sz="2800" dirty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In </a:t>
            </a:r>
            <a:r>
              <a:rPr lang="en-US" sz="2800" dirty="0"/>
              <a:t>this class and the next ones, we will </a:t>
            </a:r>
            <a:r>
              <a:rPr lang="en-US" sz="2800" dirty="0" smtClean="0"/>
              <a:t>be concerned with the study of syntax</a:t>
            </a:r>
            <a:r>
              <a:rPr lang="en-US" sz="2800" dirty="0"/>
              <a:t>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48038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u="sng" dirty="0"/>
              <a:t>Syntax: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Syntax (originally Greek) = ‘putting together’/ ‘arrangement’.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Syntax is </a:t>
            </a:r>
            <a:r>
              <a:rPr lang="en-US" sz="2800" dirty="0"/>
              <a:t>a branch of linguistics that studies how the words of a language can be combined to make larger units, such as phrases, clauses, and sentences.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Thus, when </a:t>
            </a:r>
            <a:r>
              <a:rPr lang="en-US" sz="2800" dirty="0"/>
              <a:t>we concentrate on the structure &amp; ordering of components within a sentence = studying the syntax of a language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95452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/>
              <a:t>- Now, let us consider the following sentences:</a:t>
            </a:r>
          </a:p>
          <a:p>
            <a:pPr lvl="0" algn="l"/>
            <a:r>
              <a:rPr lang="en-US" sz="2800" b="1" dirty="0"/>
              <a:t>			</a:t>
            </a:r>
            <a:r>
              <a:rPr lang="en-US" sz="2800" i="1" dirty="0"/>
              <a:t>This egg loves elephants.</a:t>
            </a:r>
          </a:p>
          <a:p>
            <a:pPr lvl="0" algn="l"/>
            <a:r>
              <a:rPr lang="en-US" sz="2800" i="1" dirty="0"/>
              <a:t>			The sandwich ate the boy.</a:t>
            </a:r>
            <a:endParaRPr lang="en-US" sz="2800" dirty="0"/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These sentences are all instances of correct syntactic structure. But they are </a:t>
            </a:r>
            <a:r>
              <a:rPr lang="en-US" sz="2800" dirty="0" smtClean="0"/>
              <a:t>nonsensical (unacceptable </a:t>
            </a:r>
            <a:r>
              <a:rPr lang="en-US" sz="2800" dirty="0"/>
              <a:t>in </a:t>
            </a:r>
            <a:r>
              <a:rPr lang="en-US" sz="2800" dirty="0" smtClean="0"/>
              <a:t>meaning).</a:t>
            </a:r>
            <a:endParaRPr lang="en-US" sz="2800" dirty="0"/>
          </a:p>
          <a:p>
            <a:pPr marL="457200" lvl="0" indent="-457200" algn="l">
              <a:buFontTx/>
              <a:buChar char="-"/>
            </a:pPr>
            <a:r>
              <a:rPr lang="en-US" sz="2800" b="1" i="1" u="sng" dirty="0"/>
              <a:t>Syntax</a:t>
            </a:r>
            <a:r>
              <a:rPr lang="en-US" sz="2800" b="1" dirty="0"/>
              <a:t> </a:t>
            </a:r>
            <a:r>
              <a:rPr lang="en-US" sz="2800" dirty="0"/>
              <a:t>is primarily concerned with whether a sentence is "properly put together" </a:t>
            </a:r>
            <a:r>
              <a:rPr lang="en-US" sz="2800" u="sng" dirty="0"/>
              <a:t>rather than</a:t>
            </a:r>
            <a:r>
              <a:rPr lang="en-US" sz="2800" dirty="0"/>
              <a:t> whether it is meaningful, or silly or bizarre. 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09957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/>
              <a:t>What sentences actually mean is the primary concern of </a:t>
            </a:r>
            <a:r>
              <a:rPr lang="en-US" sz="2800" i="1" dirty="0"/>
              <a:t>semantics. </a:t>
            </a:r>
          </a:p>
          <a:p>
            <a:pPr marL="457200" lvl="0" indent="-457200" algn="l">
              <a:buFontTx/>
              <a:buChar char="-"/>
            </a:pPr>
            <a:r>
              <a:rPr lang="en-US" sz="2800" u="sng" dirty="0"/>
              <a:t>More examples of non-sense sentences with clear syntax:</a:t>
            </a:r>
          </a:p>
          <a:p>
            <a:pPr lvl="0" algn="l"/>
            <a:r>
              <a:rPr lang="en-US" sz="2800" dirty="0"/>
              <a:t>			</a:t>
            </a:r>
            <a:r>
              <a:rPr lang="en-US" sz="2800" i="1" dirty="0"/>
              <a:t>Colorless green ideas sleep at night.</a:t>
            </a:r>
          </a:p>
          <a:p>
            <a:pPr lvl="0" algn="l"/>
            <a:r>
              <a:rPr lang="en-US" sz="2800" i="1" dirty="0"/>
              <a:t>			A verb drank the milk.</a:t>
            </a:r>
          </a:p>
          <a:p>
            <a:pPr lvl="0" algn="l"/>
            <a:r>
              <a:rPr lang="en-US" sz="2800" i="1" dirty="0"/>
              <a:t>			I gave the question an angry egg.</a:t>
            </a:r>
          </a:p>
          <a:p>
            <a:pPr lvl="0" algn="l"/>
            <a:r>
              <a:rPr lang="en-US" sz="2800" dirty="0"/>
              <a:t>- All these sentences are said to be </a:t>
            </a:r>
            <a:r>
              <a:rPr lang="en-US" sz="2800" u="sng" dirty="0"/>
              <a:t>syntactically acceptable</a:t>
            </a:r>
            <a:r>
              <a:rPr lang="en-US" sz="2800" dirty="0"/>
              <a:t>, but </a:t>
            </a:r>
            <a:r>
              <a:rPr lang="en-US" sz="2800" u="sng" dirty="0"/>
              <a:t>semantically unacceptable</a:t>
            </a:r>
            <a:r>
              <a:rPr lang="en-US" sz="2800" dirty="0"/>
              <a:t>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77723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Predicate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As mentioned above, in syntax we </a:t>
            </a:r>
            <a:r>
              <a:rPr lang="en-US" sz="2800" dirty="0"/>
              <a:t>concentrate on the structure &amp; ordering of components within a </a:t>
            </a:r>
            <a:r>
              <a:rPr lang="en-US" sz="2800" dirty="0" smtClean="0"/>
              <a:t>sentence.</a:t>
            </a:r>
          </a:p>
          <a:p>
            <a:pPr marL="0" lvl="0" indent="0" algn="l"/>
            <a:endParaRPr lang="en-US" sz="2800" b="1" dirty="0" smtClean="0"/>
          </a:p>
          <a:p>
            <a:pPr marL="457200" lvl="0" indent="-457200" algn="l">
              <a:buFontTx/>
              <a:buChar char="-"/>
            </a:pPr>
            <a:r>
              <a:rPr lang="en-US" sz="2800" b="1" dirty="0" smtClean="0"/>
              <a:t>Sentences</a:t>
            </a:r>
            <a:r>
              <a:rPr lang="en-US" sz="2800" dirty="0" smtClean="0"/>
              <a:t> </a:t>
            </a:r>
            <a:r>
              <a:rPr lang="en-US" sz="2800" dirty="0"/>
              <a:t>are characterized by words that share a structure and form a single expression. </a:t>
            </a:r>
            <a:endParaRPr lang="en-US" sz="2800" dirty="0" smtClean="0"/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Linguists </a:t>
            </a:r>
            <a:r>
              <a:rPr lang="en-US" sz="2800" dirty="0"/>
              <a:t>often divide a sentence/clause into two main parts: </a:t>
            </a:r>
            <a:r>
              <a:rPr lang="en-US" sz="2800" u="sng" dirty="0"/>
              <a:t>the subject </a:t>
            </a:r>
            <a:r>
              <a:rPr lang="en-US" sz="2800" dirty="0"/>
              <a:t>and </a:t>
            </a:r>
            <a:r>
              <a:rPr lang="en-US" sz="2800" u="sng" dirty="0"/>
              <a:t>the predicate</a:t>
            </a:r>
            <a:r>
              <a:rPr lang="en-US" sz="2800" dirty="0"/>
              <a:t>.</a:t>
            </a:r>
          </a:p>
          <a:p>
            <a:pPr marL="0" indent="0" algn="l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Predicate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b="1" dirty="0" smtClean="0">
                <a:solidFill>
                  <a:prstClr val="black"/>
                </a:solidFill>
              </a:rPr>
              <a:t>The predicate:</a:t>
            </a:r>
            <a:r>
              <a:rPr lang="en-US" sz="2800" dirty="0" smtClean="0">
                <a:solidFill>
                  <a:prstClr val="black"/>
                </a:solidFill>
              </a:rPr>
              <a:t> expresses an event in the clause and typically centers on a verb, but it includes as well any phrases modifying the verb (e.g. an object or any phrase selected by the verb).</a:t>
            </a: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b="1" dirty="0" smtClean="0"/>
              <a:t>A </a:t>
            </a:r>
            <a:r>
              <a:rPr lang="en-US" sz="2800" b="1" dirty="0"/>
              <a:t>sentence(s) is a combination of </a:t>
            </a:r>
            <a:r>
              <a:rPr lang="en-US" sz="2800" b="1" dirty="0" smtClean="0"/>
              <a:t>a:</a:t>
            </a:r>
            <a:endParaRPr lang="en-US" sz="2800" dirty="0"/>
          </a:p>
          <a:p>
            <a:pPr algn="l"/>
            <a:r>
              <a:rPr lang="fr-FR" sz="2800" dirty="0"/>
              <a:t>Noun  Phrase  (NP)  and  </a:t>
            </a:r>
            <a:r>
              <a:rPr lang="fr-FR" sz="2800" dirty="0" smtClean="0"/>
              <a:t>a </a:t>
            </a:r>
            <a:r>
              <a:rPr lang="fr-FR" sz="2800" dirty="0" err="1" smtClean="0"/>
              <a:t>Verb</a:t>
            </a:r>
            <a:r>
              <a:rPr lang="fr-FR" sz="2800" dirty="0" smtClean="0"/>
              <a:t> </a:t>
            </a:r>
            <a:r>
              <a:rPr lang="fr-FR" sz="2800" dirty="0"/>
              <a:t>Phrase  (VP).</a:t>
            </a:r>
            <a:endParaRPr lang="en-US" sz="2800" dirty="0"/>
          </a:p>
          <a:p>
            <a:pPr algn="l"/>
            <a:r>
              <a:rPr lang="en-US" sz="2800" dirty="0"/>
              <a:t>The NP           Subject</a:t>
            </a:r>
          </a:p>
          <a:p>
            <a:pPr algn="l"/>
            <a:r>
              <a:rPr lang="en-US" sz="2800" dirty="0"/>
              <a:t>The VP          Predicate</a:t>
            </a:r>
          </a:p>
          <a:p>
            <a:pPr algn="l"/>
            <a:r>
              <a:rPr lang="en-US" sz="2800" dirty="0"/>
              <a:t> </a:t>
            </a:r>
          </a:p>
          <a:p>
            <a:pPr marL="457200" lvl="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3375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u="sng" dirty="0">
                <a:solidFill>
                  <a:prstClr val="black"/>
                </a:solidFill>
              </a:rPr>
              <a:t>Example</a:t>
            </a:r>
            <a:endParaRPr lang="en-US" sz="2800" u="sng" dirty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	- Susan </a:t>
            </a:r>
            <a:r>
              <a:rPr lang="en-US" sz="2800" i="1" u="sng" dirty="0">
                <a:solidFill>
                  <a:prstClr val="black"/>
                </a:solidFill>
              </a:rPr>
              <a:t>called Paul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Susan </a:t>
            </a:r>
            <a:r>
              <a:rPr lang="en-US" sz="2800" dirty="0" smtClean="0">
                <a:solidFill>
                  <a:prstClr val="black"/>
                </a:solidFill>
              </a:rPr>
              <a:t>= </a:t>
            </a:r>
            <a:r>
              <a:rPr lang="en-US" sz="2800" dirty="0">
                <a:solidFill>
                  <a:prstClr val="black"/>
                </a:solidFill>
              </a:rPr>
              <a:t>subject   NP</a:t>
            </a:r>
          </a:p>
          <a:p>
            <a:pPr lvl="0" algn="l"/>
            <a:r>
              <a:rPr lang="en-US" sz="2800" i="1" dirty="0">
                <a:solidFill>
                  <a:prstClr val="black"/>
                </a:solidFill>
              </a:rPr>
              <a:t>Called Paul </a:t>
            </a:r>
            <a:r>
              <a:rPr lang="en-US" sz="2800" dirty="0">
                <a:solidFill>
                  <a:prstClr val="black"/>
                </a:solidFill>
              </a:rPr>
              <a:t>=     </a:t>
            </a:r>
            <a:r>
              <a:rPr lang="en-US" sz="2800" dirty="0" smtClean="0">
                <a:solidFill>
                  <a:prstClr val="black"/>
                </a:solidFill>
              </a:rPr>
              <a:t>  VP</a:t>
            </a:r>
            <a:r>
              <a:rPr lang="en-US" sz="2800" dirty="0">
                <a:solidFill>
                  <a:prstClr val="black"/>
                </a:solidFill>
              </a:rPr>
              <a:t>: Predicate headed by the predicator </a:t>
            </a:r>
            <a:r>
              <a:rPr lang="en-US" sz="2800" i="1" dirty="0">
                <a:solidFill>
                  <a:prstClr val="black"/>
                </a:solidFill>
              </a:rPr>
              <a:t>call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algn="l"/>
            <a:r>
              <a:rPr lang="en-US" sz="2800" i="1" dirty="0" smtClean="0">
                <a:solidFill>
                  <a:prstClr val="black"/>
                </a:solidFill>
              </a:rPr>
              <a:t>			- He </a:t>
            </a:r>
            <a:r>
              <a:rPr lang="en-US" sz="2800" i="1" u="sng" dirty="0">
                <a:solidFill>
                  <a:prstClr val="black"/>
                </a:solidFill>
              </a:rPr>
              <a:t>bought a </a:t>
            </a:r>
            <a:r>
              <a:rPr lang="en-US" sz="2800" i="1" u="sng" dirty="0" smtClean="0">
                <a:solidFill>
                  <a:prstClr val="black"/>
                </a:solidFill>
              </a:rPr>
              <a:t>car.</a:t>
            </a:r>
          </a:p>
          <a:p>
            <a:pPr algn="l"/>
            <a:r>
              <a:rPr lang="en-US" sz="2800" i="1" dirty="0" smtClean="0">
                <a:solidFill>
                  <a:prstClr val="black"/>
                </a:solidFill>
              </a:rPr>
              <a:t>He </a:t>
            </a:r>
            <a:r>
              <a:rPr lang="en-US" sz="2800" dirty="0" smtClean="0">
                <a:solidFill>
                  <a:prstClr val="black"/>
                </a:solidFill>
              </a:rPr>
              <a:t>= Subject</a:t>
            </a:r>
            <a:r>
              <a:rPr lang="en-US" sz="2800" dirty="0">
                <a:solidFill>
                  <a:prstClr val="black"/>
                </a:solidFill>
              </a:rPr>
              <a:t>  </a:t>
            </a:r>
            <a:r>
              <a:rPr lang="en-US" sz="2800" dirty="0" smtClean="0">
                <a:solidFill>
                  <a:prstClr val="black"/>
                </a:solidFill>
              </a:rPr>
              <a:t>     NP</a:t>
            </a:r>
          </a:p>
          <a:p>
            <a:pPr algn="l"/>
            <a:r>
              <a:rPr lang="en-US" sz="2800" i="1" dirty="0" smtClean="0">
                <a:solidFill>
                  <a:prstClr val="black"/>
                </a:solidFill>
              </a:rPr>
              <a:t>Bought a car </a:t>
            </a:r>
            <a:r>
              <a:rPr lang="en-US" sz="2800" dirty="0" smtClean="0">
                <a:solidFill>
                  <a:prstClr val="black"/>
                </a:solidFill>
              </a:rPr>
              <a:t>=    VP</a:t>
            </a:r>
            <a:r>
              <a:rPr lang="en-US" sz="2800" dirty="0">
                <a:solidFill>
                  <a:prstClr val="black"/>
                </a:solidFill>
              </a:rPr>
              <a:t>: Predicate headed by the predicator </a:t>
            </a:r>
            <a:r>
              <a:rPr lang="en-US" sz="2800" dirty="0" smtClean="0">
                <a:solidFill>
                  <a:prstClr val="black"/>
                </a:solidFill>
              </a:rPr>
              <a:t>			               </a:t>
            </a:r>
            <a:r>
              <a:rPr lang="en-US" sz="2800" i="1" dirty="0" smtClean="0">
                <a:solidFill>
                  <a:prstClr val="black"/>
                </a:solidFill>
              </a:rPr>
              <a:t>Bought </a:t>
            </a:r>
            <a:endParaRPr lang="ar-EG" sz="28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37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dirty="0" smtClean="0"/>
              <a:t>One </a:t>
            </a:r>
            <a:r>
              <a:rPr lang="en-US" dirty="0"/>
              <a:t>parameter  for classifying  languages  is  to consider  the unmarked (Normal)  order  of  the elements</a:t>
            </a:r>
            <a:r>
              <a:rPr lang="en-US" dirty="0" smtClean="0"/>
              <a:t> of a sentence.</a:t>
            </a:r>
          </a:p>
          <a:p>
            <a:pPr marL="0" lvl="0" indent="0" algn="l"/>
            <a:r>
              <a:rPr lang="en-US" sz="2800" dirty="0" smtClean="0"/>
              <a:t> </a:t>
            </a:r>
          </a:p>
          <a:p>
            <a:pPr marL="457200" lvl="0" indent="-457200" algn="l">
              <a:buFontTx/>
              <a:buChar char="-"/>
            </a:pPr>
            <a:r>
              <a:rPr lang="en-US" dirty="0" smtClean="0"/>
              <a:t>with </a:t>
            </a:r>
            <a:r>
              <a:rPr lang="en-US" dirty="0"/>
              <a:t>the guiding factor being the position of the predicate (VP) in the simple declarative clause/sentence of the language in question. </a:t>
            </a:r>
            <a:endParaRPr lang="en-US" dirty="0" smtClean="0"/>
          </a:p>
          <a:p>
            <a:pPr marL="0" lvl="0" indent="0" algn="l"/>
            <a:r>
              <a:rPr lang="en-US" sz="2800" dirty="0" smtClean="0"/>
              <a:t>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27890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l"/>
            <a:r>
              <a:rPr lang="en-US" sz="2800" u="sng" dirty="0" smtClean="0"/>
              <a:t>- Thus, languages </a:t>
            </a:r>
            <a:r>
              <a:rPr lang="en-US" sz="2800" u="sng" dirty="0"/>
              <a:t>are either said to be:</a:t>
            </a:r>
          </a:p>
          <a:p>
            <a:pPr marL="514350" lvl="0" indent="-514350" algn="l">
              <a:buAutoNum type="alphaLcParenBoth"/>
            </a:pPr>
            <a:r>
              <a:rPr lang="en-US" sz="2800" dirty="0"/>
              <a:t>SOV 	 (i.e. subject + object + verb) </a:t>
            </a:r>
            <a:r>
              <a:rPr lang="en-US" sz="2800" dirty="0" smtClean="0"/>
              <a:t>; e.g</a:t>
            </a:r>
            <a:r>
              <a:rPr lang="en-US" sz="2800" dirty="0"/>
              <a:t>. Japanese </a:t>
            </a:r>
          </a:p>
          <a:p>
            <a:pPr marL="514350" lvl="0" indent="-514350" algn="l">
              <a:buAutoNum type="alphaLcParenBoth"/>
            </a:pPr>
            <a:endParaRPr lang="en-US" sz="2800" dirty="0"/>
          </a:p>
          <a:p>
            <a:pPr marL="514350" lvl="0" indent="-514350" algn="l">
              <a:buAutoNum type="alphaLcParenBoth"/>
            </a:pPr>
            <a:r>
              <a:rPr lang="en-US" sz="2800" dirty="0"/>
              <a:t>SVO 	 (i.e. subject + verb + object) </a:t>
            </a:r>
            <a:r>
              <a:rPr lang="en-US" sz="2800" dirty="0" smtClean="0"/>
              <a:t>; e.g</a:t>
            </a:r>
            <a:r>
              <a:rPr lang="en-US" sz="2800" dirty="0"/>
              <a:t>. English</a:t>
            </a:r>
          </a:p>
          <a:p>
            <a:pPr marL="514350" lvl="0" indent="-514350" algn="l">
              <a:buAutoNum type="alphaLcParenBoth"/>
            </a:pPr>
            <a:endParaRPr lang="en-US" sz="2800" dirty="0"/>
          </a:p>
          <a:p>
            <a:pPr marL="514350" lvl="0" indent="-514350" algn="l">
              <a:buAutoNum type="alphaLcParenBoth"/>
            </a:pPr>
            <a:r>
              <a:rPr lang="en-US" sz="2800" dirty="0"/>
              <a:t>VSO	 (i.e. verb + subject + object) </a:t>
            </a:r>
            <a:r>
              <a:rPr lang="en-US" sz="2800" dirty="0" smtClean="0"/>
              <a:t>; e.g</a:t>
            </a:r>
            <a:r>
              <a:rPr lang="en-US" sz="2800" dirty="0"/>
              <a:t>. </a:t>
            </a:r>
            <a:r>
              <a:rPr lang="en-US" sz="2800" dirty="0" smtClean="0"/>
              <a:t>Arabic</a:t>
            </a:r>
            <a:endParaRPr lang="en-US" sz="2800" dirty="0"/>
          </a:p>
          <a:p>
            <a:pPr algn="l"/>
            <a:r>
              <a:rPr lang="en-US" sz="2800" b="1" u="sng" dirty="0"/>
              <a:t>Examples </a:t>
            </a:r>
            <a:endParaRPr lang="en-US" sz="2800" u="sng" dirty="0"/>
          </a:p>
          <a:p>
            <a:pPr algn="l"/>
            <a:r>
              <a:rPr lang="en-US" sz="2800" dirty="0"/>
              <a:t>English: </a:t>
            </a:r>
            <a:r>
              <a:rPr lang="en-US" sz="2800" dirty="0" smtClean="0"/>
              <a:t>  Mary     </a:t>
            </a:r>
            <a:r>
              <a:rPr lang="en-US" sz="2800" dirty="0"/>
              <a:t>bought    a book.             </a:t>
            </a:r>
            <a:r>
              <a:rPr lang="en-US" sz="2800" dirty="0" smtClean="0"/>
              <a:t>SVO</a:t>
            </a:r>
          </a:p>
          <a:p>
            <a:pPr algn="l"/>
            <a:r>
              <a:rPr lang="en-US" sz="2800" dirty="0"/>
              <a:t>Arabic: </a:t>
            </a:r>
            <a:r>
              <a:rPr lang="ar-SA" sz="2800" dirty="0"/>
              <a:t>إشترت ماري كتابا</a:t>
            </a:r>
            <a:r>
              <a:rPr lang="ar-SA" sz="2800" dirty="0" smtClean="0"/>
              <a:t>.  </a:t>
            </a:r>
            <a:r>
              <a:rPr lang="en-US" sz="2800" dirty="0" smtClean="0"/>
              <a:t>                               </a:t>
            </a:r>
            <a:r>
              <a:rPr lang="en-US" sz="2800" dirty="0"/>
              <a:t>VSO</a:t>
            </a:r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75524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Notice </a:t>
            </a:r>
            <a:r>
              <a:rPr lang="en-US" sz="2800" dirty="0"/>
              <a:t>that a sentence can</a:t>
            </a:r>
            <a:r>
              <a:rPr lang="en-US" sz="2800" b="1" i="1" dirty="0"/>
              <a:t> </a:t>
            </a:r>
            <a:r>
              <a:rPr lang="en-US" sz="2800" dirty="0"/>
              <a:t>be</a:t>
            </a:r>
            <a:r>
              <a:rPr lang="en-US" sz="2800" b="1" i="1" dirty="0"/>
              <a:t> </a:t>
            </a:r>
            <a:r>
              <a:rPr lang="en-US" sz="2800" u="sng" dirty="0"/>
              <a:t>a simple sentence</a:t>
            </a:r>
            <a:r>
              <a:rPr lang="en-US" sz="2800" dirty="0"/>
              <a:t>; i.e. a sentence that contains just one clause; therefore, has just </a:t>
            </a:r>
            <a:r>
              <a:rPr lang="en-US" sz="2800" u="sng" dirty="0"/>
              <a:t>one predicate</a:t>
            </a:r>
            <a:r>
              <a:rPr lang="en-US" sz="2800" b="1" i="1" dirty="0"/>
              <a:t>.</a:t>
            </a:r>
            <a:r>
              <a:rPr lang="en-US" sz="2800" dirty="0"/>
              <a:t> </a:t>
            </a:r>
            <a:endParaRPr lang="en-US" sz="2800" dirty="0" smtClean="0"/>
          </a:p>
          <a:p>
            <a:pPr marL="0" lvl="0" indent="0" algn="l"/>
            <a:r>
              <a:rPr lang="en-US" sz="2800" b="1" u="sng" dirty="0" smtClean="0"/>
              <a:t>Example</a:t>
            </a:r>
            <a:r>
              <a:rPr lang="en-US" sz="2800" b="1" u="sng" dirty="0"/>
              <a:t>:</a:t>
            </a:r>
            <a:r>
              <a:rPr lang="en-US" sz="2800" dirty="0"/>
              <a:t> </a:t>
            </a: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A</a:t>
            </a:r>
            <a:r>
              <a:rPr lang="en-US" sz="2800" dirty="0" smtClean="0"/>
              <a:t>ll </a:t>
            </a:r>
            <a:r>
              <a:rPr lang="en-US" sz="2800" dirty="0"/>
              <a:t>of the following sentences consist of just one clause. </a:t>
            </a: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It </a:t>
            </a:r>
            <a:r>
              <a:rPr lang="en-US" sz="2800" dirty="0"/>
              <a:t>does not matter how long a simple sentence </a:t>
            </a:r>
            <a:r>
              <a:rPr lang="en-US" sz="2800" dirty="0" smtClean="0"/>
              <a:t>is</a:t>
            </a:r>
            <a:r>
              <a:rPr lang="en-US" sz="2800" dirty="0"/>
              <a:t>.</a:t>
            </a:r>
            <a:r>
              <a:rPr lang="en-US" sz="2800" dirty="0" smtClean="0"/>
              <a:t>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S</a:t>
            </a:r>
            <a:r>
              <a:rPr lang="en-US" sz="2800" dirty="0" smtClean="0"/>
              <a:t>entence </a:t>
            </a:r>
            <a:r>
              <a:rPr lang="en-US" sz="2800" dirty="0"/>
              <a:t>'c' is still a simple sentence because it contains just one predicate, therefore one clause.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15389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/>
              <a:t>A</a:t>
            </a:r>
            <a:r>
              <a:rPr lang="en-US" dirty="0"/>
              <a:t>- John </a:t>
            </a:r>
            <a:r>
              <a:rPr lang="en-US" u="sng" dirty="0"/>
              <a:t>left</a:t>
            </a:r>
            <a:r>
              <a:rPr lang="en-US" dirty="0"/>
              <a:t>.</a:t>
            </a:r>
          </a:p>
          <a:p>
            <a:pPr algn="l"/>
            <a:r>
              <a:rPr lang="en-US" b="1" dirty="0"/>
              <a:t>B</a:t>
            </a:r>
            <a:r>
              <a:rPr lang="en-US" dirty="0"/>
              <a:t>- These boys </a:t>
            </a:r>
            <a:r>
              <a:rPr lang="en-US" u="sng" dirty="0"/>
              <a:t>like football</a:t>
            </a:r>
            <a:r>
              <a:rPr lang="en-US" dirty="0"/>
              <a:t>.</a:t>
            </a:r>
          </a:p>
          <a:p>
            <a:pPr algn="l"/>
            <a:r>
              <a:rPr lang="en-US" b="1" dirty="0"/>
              <a:t>C-</a:t>
            </a:r>
            <a:r>
              <a:rPr lang="en-US" dirty="0"/>
              <a:t> The first-year students in our department </a:t>
            </a:r>
            <a:r>
              <a:rPr lang="en-US" u="sng" dirty="0"/>
              <a:t>should read a lot of books at this stage in the </a:t>
            </a:r>
            <a:r>
              <a:rPr lang="en-US" u="sng" dirty="0" smtClean="0"/>
              <a:t>year</a:t>
            </a:r>
            <a:r>
              <a:rPr lang="en-US" dirty="0" smtClean="0"/>
              <a:t>.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- Notice </a:t>
            </a:r>
            <a:r>
              <a:rPr lang="en-US" dirty="0"/>
              <a:t>also that a sentence can contain more than one clause</a:t>
            </a:r>
            <a:r>
              <a:rPr lang="en-US" dirty="0" smtClean="0"/>
              <a:t>:</a:t>
            </a:r>
            <a:endParaRPr lang="en-US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9003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Example: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	'</a:t>
            </a:r>
            <a:r>
              <a:rPr lang="en-US" i="1" dirty="0" smtClean="0"/>
              <a:t>I </a:t>
            </a:r>
            <a:r>
              <a:rPr lang="en-US" i="1" dirty="0"/>
              <a:t>tried to reserve a room, but the hotel was </a:t>
            </a:r>
            <a:r>
              <a:rPr lang="en-US" i="1" dirty="0" smtClean="0"/>
              <a:t>	booked</a:t>
            </a:r>
            <a:r>
              <a:rPr lang="en-US" i="1" dirty="0"/>
              <a:t>'</a:t>
            </a:r>
            <a:r>
              <a:rPr lang="en-US" dirty="0"/>
              <a:t> </a:t>
            </a:r>
            <a:endParaRPr lang="en-US" dirty="0" smtClean="0"/>
          </a:p>
          <a:p>
            <a:pPr algn="l"/>
            <a:r>
              <a:rPr lang="en-US" u="sng" dirty="0" smtClean="0"/>
              <a:t>- The above sentence has </a:t>
            </a:r>
            <a:r>
              <a:rPr lang="en-US" u="sng" dirty="0"/>
              <a:t>two </a:t>
            </a:r>
            <a:r>
              <a:rPr lang="en-US" u="sng" dirty="0" smtClean="0"/>
              <a:t>clauses:</a:t>
            </a:r>
          </a:p>
          <a:p>
            <a:pPr marL="457200" indent="-457200" algn="l">
              <a:buFontTx/>
              <a:buChar char="-"/>
            </a:pPr>
            <a:r>
              <a:rPr lang="en-US" dirty="0"/>
              <a:t>O</a:t>
            </a:r>
            <a:r>
              <a:rPr lang="en-US" dirty="0" smtClean="0"/>
              <a:t>ne </a:t>
            </a:r>
            <a:r>
              <a:rPr lang="en-US" dirty="0"/>
              <a:t>based around the construction </a:t>
            </a:r>
            <a:r>
              <a:rPr lang="en-US" dirty="0" smtClean="0"/>
              <a:t>‘</a:t>
            </a:r>
            <a:r>
              <a:rPr lang="en-US" i="1" dirty="0" smtClean="0"/>
              <a:t>tried </a:t>
            </a:r>
            <a:r>
              <a:rPr lang="en-US" i="1" dirty="0"/>
              <a:t>to </a:t>
            </a:r>
            <a:r>
              <a:rPr lang="en-US" i="1" dirty="0" smtClean="0"/>
              <a:t>reserve’</a:t>
            </a:r>
            <a:r>
              <a:rPr lang="en-US" dirty="0" smtClean="0"/>
              <a:t>  </a:t>
            </a:r>
          </a:p>
          <a:p>
            <a:pPr marL="457200" indent="-457200" algn="l">
              <a:buFontTx/>
              <a:buChar char="-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other around </a:t>
            </a:r>
            <a:r>
              <a:rPr lang="en-US" dirty="0" smtClean="0"/>
              <a:t>‘</a:t>
            </a:r>
            <a:r>
              <a:rPr lang="en-US" i="1" dirty="0" smtClean="0"/>
              <a:t>was booked’</a:t>
            </a:r>
            <a:r>
              <a:rPr lang="en-US" dirty="0" smtClean="0"/>
              <a:t>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25699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>FINITENESS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As mentioned above, a </a:t>
            </a:r>
            <a:r>
              <a:rPr lang="en-US" sz="2800" dirty="0"/>
              <a:t>sentence typically has at least one clause. </a:t>
            </a: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Traditionally</a:t>
            </a:r>
            <a:r>
              <a:rPr lang="en-US" sz="2800" dirty="0"/>
              <a:t>, we say that a </a:t>
            </a:r>
            <a:r>
              <a:rPr lang="en-US" sz="2800" b="1" dirty="0"/>
              <a:t>clause</a:t>
            </a:r>
            <a:r>
              <a:rPr lang="en-US" sz="2800" dirty="0"/>
              <a:t> is made up of a </a:t>
            </a:r>
            <a:r>
              <a:rPr lang="en-US" sz="2800" b="1" dirty="0"/>
              <a:t>subject</a:t>
            </a:r>
            <a:r>
              <a:rPr lang="en-US" sz="2800" dirty="0"/>
              <a:t> (</a:t>
            </a:r>
            <a:r>
              <a:rPr lang="en-US" sz="2800" dirty="0" smtClean="0"/>
              <a:t>the </a:t>
            </a:r>
            <a:r>
              <a:rPr lang="en-US" sz="2800" dirty="0"/>
              <a:t>performer of the verb's </a:t>
            </a:r>
            <a:r>
              <a:rPr lang="en-US" sz="2800" dirty="0" smtClean="0"/>
              <a:t>action) </a:t>
            </a:r>
            <a:r>
              <a:rPr lang="en-US" sz="2800" dirty="0"/>
              <a:t>and a </a:t>
            </a:r>
            <a:r>
              <a:rPr lang="en-US" sz="2800" b="1" dirty="0"/>
              <a:t>predicate</a:t>
            </a:r>
            <a:r>
              <a:rPr lang="en-US" sz="2800" dirty="0"/>
              <a:t> </a:t>
            </a:r>
            <a:r>
              <a:rPr lang="en-US" sz="2800" dirty="0" smtClean="0"/>
              <a:t> (the </a:t>
            </a:r>
            <a:r>
              <a:rPr lang="en-US" sz="2800" dirty="0"/>
              <a:t>verb and its </a:t>
            </a:r>
            <a:r>
              <a:rPr lang="en-US" sz="2800" dirty="0" smtClean="0"/>
              <a:t>objects). </a:t>
            </a:r>
          </a:p>
          <a:p>
            <a:pPr marL="0" lvl="0" indent="0" algn="l"/>
            <a:endParaRPr lang="en-US" sz="2800" dirty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simple sentences in 'A, B and C" above stand </a:t>
            </a:r>
            <a:r>
              <a:rPr lang="en-US" sz="2800" dirty="0" smtClean="0"/>
              <a:t>alone: they </a:t>
            </a:r>
            <a:r>
              <a:rPr lang="en-US" sz="2800" dirty="0"/>
              <a:t>aren't attached to any other clauses, and are therefore called INDEPENDENT </a:t>
            </a:r>
            <a:r>
              <a:rPr lang="en-US" sz="2800" dirty="0" smtClean="0"/>
              <a:t>CLAUSES/SENTENCES.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11356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In </a:t>
            </a:r>
            <a:r>
              <a:rPr lang="en-US" sz="2800" dirty="0"/>
              <a:t>English, and typically in other languages, an independent clause must contain a FINITE verb</a:t>
            </a:r>
            <a:r>
              <a:rPr lang="en-US" sz="2800" dirty="0" smtClean="0"/>
              <a:t>.</a:t>
            </a:r>
          </a:p>
          <a:p>
            <a:pPr marL="0" lvl="0" indent="0" algn="l"/>
            <a:r>
              <a:rPr lang="en-US" sz="2800" dirty="0" smtClean="0"/>
              <a:t> </a:t>
            </a:r>
          </a:p>
          <a:p>
            <a:pPr marL="0" lvl="0" indent="0" algn="l"/>
            <a:r>
              <a:rPr lang="en-US" sz="2800" b="1" u="sng" dirty="0" smtClean="0"/>
              <a:t>FINITE verbs: </a:t>
            </a:r>
            <a:r>
              <a:rPr lang="en-US" sz="2800" dirty="0"/>
              <a:t>have tense and/or person and number inflections. </a:t>
            </a:r>
            <a:endParaRPr lang="en-US" sz="2800" dirty="0" smtClean="0"/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That </a:t>
            </a:r>
            <a:r>
              <a:rPr lang="en-US" sz="2800" dirty="0"/>
              <a:t>is, they are marked for </a:t>
            </a:r>
            <a:r>
              <a:rPr lang="en-US" sz="2800" dirty="0" smtClean="0"/>
              <a:t>‘</a:t>
            </a:r>
            <a:r>
              <a:rPr lang="en-US" sz="2800" u="sng" dirty="0" smtClean="0"/>
              <a:t>tense</a:t>
            </a:r>
            <a:r>
              <a:rPr lang="en-US" sz="2800" dirty="0" smtClean="0"/>
              <a:t>’ </a:t>
            </a:r>
            <a:r>
              <a:rPr lang="en-US" sz="2800" dirty="0"/>
              <a:t>information and agreeing in </a:t>
            </a:r>
            <a:r>
              <a:rPr lang="en-US" sz="2800" dirty="0" smtClean="0"/>
              <a:t>‘</a:t>
            </a:r>
            <a:r>
              <a:rPr lang="en-US" sz="2800" u="sng" dirty="0" smtClean="0"/>
              <a:t>person</a:t>
            </a:r>
            <a:r>
              <a:rPr lang="en-US" sz="2800" dirty="0" smtClean="0"/>
              <a:t>’ </a:t>
            </a:r>
            <a:r>
              <a:rPr lang="en-US" sz="2800" dirty="0"/>
              <a:t>and </a:t>
            </a:r>
            <a:r>
              <a:rPr lang="en-US" sz="2800" dirty="0" smtClean="0"/>
              <a:t>‘</a:t>
            </a:r>
            <a:r>
              <a:rPr lang="en-US" sz="2800" u="sng" dirty="0" smtClean="0"/>
              <a:t>number</a:t>
            </a:r>
            <a:r>
              <a:rPr lang="en-US" sz="2800" dirty="0" smtClean="0"/>
              <a:t>’ </a:t>
            </a:r>
            <a:r>
              <a:rPr lang="en-US" sz="2800" dirty="0"/>
              <a:t>with the </a:t>
            </a:r>
            <a:r>
              <a:rPr lang="en-US" sz="2800" dirty="0" smtClean="0"/>
              <a:t>subject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23747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b="1" u="sng" dirty="0"/>
              <a:t>Example: </a:t>
            </a:r>
          </a:p>
          <a:p>
            <a:pPr marL="0" lvl="0" indent="0" algn="l"/>
            <a:r>
              <a:rPr lang="en-US" sz="2800" dirty="0"/>
              <a:t>		</a:t>
            </a:r>
            <a:r>
              <a:rPr lang="en-US" sz="2800" dirty="0" smtClean="0"/>
              <a:t>	 </a:t>
            </a:r>
            <a:r>
              <a:rPr lang="en-US" sz="2800" i="1" dirty="0"/>
              <a:t>He plays the guitar</a:t>
            </a:r>
            <a:r>
              <a:rPr lang="en-US" sz="2800" dirty="0"/>
              <a:t>.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The verb ‘</a:t>
            </a:r>
            <a:r>
              <a:rPr lang="en-US" sz="2800" i="1" dirty="0"/>
              <a:t>play-s’</a:t>
            </a:r>
            <a:r>
              <a:rPr lang="en-US" sz="2800" dirty="0"/>
              <a:t>  is FINITE.</a:t>
            </a:r>
          </a:p>
          <a:p>
            <a:pPr marL="0" lvl="0" indent="0" algn="l"/>
            <a:endParaRPr lang="en-US" sz="2800" b="1" u="sng" dirty="0" smtClean="0"/>
          </a:p>
          <a:p>
            <a:pPr marL="0" lvl="0" indent="0" algn="l"/>
            <a:r>
              <a:rPr lang="en-US" sz="2800" b="1" u="sng" dirty="0" smtClean="0"/>
              <a:t>NON-FINITE </a:t>
            </a:r>
            <a:r>
              <a:rPr lang="en-US" sz="2800" b="1" u="sng" dirty="0"/>
              <a:t>verbs</a:t>
            </a:r>
            <a:r>
              <a:rPr lang="en-US" sz="2800" u="sng" dirty="0"/>
              <a:t> </a:t>
            </a:r>
            <a:endParaRPr lang="en-US" sz="2800" u="sng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are </a:t>
            </a:r>
            <a:r>
              <a:rPr lang="en-US" sz="2800" u="sng" dirty="0" smtClean="0"/>
              <a:t>NOT</a:t>
            </a:r>
            <a:r>
              <a:rPr lang="en-US" sz="2800" dirty="0" smtClean="0"/>
              <a:t> </a:t>
            </a:r>
            <a:r>
              <a:rPr lang="en-US" sz="2800" dirty="0"/>
              <a:t>marked for tense, agreement or any other grammatical categories associated with the </a:t>
            </a:r>
            <a:r>
              <a:rPr lang="en-US" sz="2800" dirty="0" smtClean="0"/>
              <a:t>FINITE </a:t>
            </a:r>
            <a:r>
              <a:rPr lang="en-US" sz="2800" dirty="0"/>
              <a:t>verbs. </a:t>
            </a: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NON-FINITE verbs include: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02734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u="sng" dirty="0"/>
              <a:t>NON-FINITE verbs include:</a:t>
            </a:r>
          </a:p>
          <a:p>
            <a:pPr marL="514350" lvl="0" indent="-514350" algn="l">
              <a:buAutoNum type="alphaUcParenBoth"/>
            </a:pPr>
            <a:r>
              <a:rPr lang="en-US" sz="2800" b="1" dirty="0"/>
              <a:t> </a:t>
            </a:r>
            <a:r>
              <a:rPr lang="en-US" sz="2800" b="1" dirty="0" smtClean="0"/>
              <a:t>infinitives</a:t>
            </a:r>
            <a:r>
              <a:rPr lang="en-US" sz="2800" dirty="0" smtClean="0"/>
              <a:t> </a:t>
            </a:r>
            <a:r>
              <a:rPr lang="en-US" sz="2800" dirty="0"/>
              <a:t>(the bare verb stem with no inflections such as the verbs coming </a:t>
            </a:r>
            <a:r>
              <a:rPr lang="en-US" sz="2800" dirty="0" smtClean="0"/>
              <a:t>after:</a:t>
            </a:r>
          </a:p>
          <a:p>
            <a:pPr marL="0" lvl="0" indent="0" algn="l"/>
            <a:r>
              <a:rPr lang="en-US" sz="2800" dirty="0"/>
              <a:t>	</a:t>
            </a:r>
            <a:r>
              <a:rPr lang="en-US" sz="2800" dirty="0" smtClean="0"/>
              <a:t> '</a:t>
            </a:r>
            <a:r>
              <a:rPr lang="en-US" sz="2800" i="1" dirty="0" smtClean="0"/>
              <a:t>to</a:t>
            </a:r>
            <a:r>
              <a:rPr lang="en-US" sz="2800" i="1" dirty="0"/>
              <a:t>, must, should</a:t>
            </a:r>
            <a:r>
              <a:rPr lang="en-US" sz="2800" dirty="0"/>
              <a:t>, and other modals: </a:t>
            </a:r>
            <a:endParaRPr lang="en-US" sz="2800" dirty="0" smtClean="0"/>
          </a:p>
          <a:p>
            <a:pPr marL="0" lvl="0" indent="0" algn="l"/>
            <a:r>
              <a:rPr lang="en-US" sz="2800" i="1" dirty="0"/>
              <a:t>	 </a:t>
            </a:r>
            <a:r>
              <a:rPr lang="en-US" sz="2800" i="1" dirty="0" smtClean="0"/>
              <a:t> (e.g. to </a:t>
            </a:r>
            <a:r>
              <a:rPr lang="en-US" sz="2800" i="1" u="sng" dirty="0"/>
              <a:t>play</a:t>
            </a:r>
            <a:r>
              <a:rPr lang="en-US" sz="2800" dirty="0"/>
              <a:t>, </a:t>
            </a:r>
            <a:r>
              <a:rPr lang="en-US" sz="2800" i="1" dirty="0"/>
              <a:t>must</a:t>
            </a:r>
            <a:r>
              <a:rPr lang="en-US" sz="2800" dirty="0"/>
              <a:t> </a:t>
            </a:r>
            <a:r>
              <a:rPr lang="en-US" sz="2800" dirty="0" smtClean="0"/>
              <a:t>	</a:t>
            </a:r>
            <a:r>
              <a:rPr lang="en-US" sz="2800" u="sng" dirty="0" smtClean="0"/>
              <a:t>play</a:t>
            </a:r>
            <a:r>
              <a:rPr lang="en-US" sz="2800" dirty="0"/>
              <a:t>, etc.) </a:t>
            </a:r>
          </a:p>
          <a:p>
            <a:pPr marL="514350" lvl="0" indent="-514350" algn="l">
              <a:buAutoNum type="alphaUcParenBoth" startAt="2"/>
            </a:pPr>
            <a:r>
              <a:rPr lang="en-US" sz="2800" b="1" i="1" dirty="0" smtClean="0"/>
              <a:t>participles: </a:t>
            </a:r>
            <a:r>
              <a:rPr lang="en-US" sz="2800" i="1" dirty="0" smtClean="0"/>
              <a:t>verbs after ‘have, has, had’</a:t>
            </a:r>
            <a:r>
              <a:rPr lang="en-US" sz="2800" dirty="0" smtClean="0"/>
              <a:t>                         		(</a:t>
            </a:r>
            <a:r>
              <a:rPr lang="en-US" sz="2800" dirty="0"/>
              <a:t>e.g. </a:t>
            </a:r>
            <a:r>
              <a:rPr lang="en-US" sz="2800" i="1" dirty="0"/>
              <a:t>has </a:t>
            </a:r>
            <a:r>
              <a:rPr lang="en-US" sz="2800" i="1" u="sng" dirty="0" smtClean="0"/>
              <a:t>played,</a:t>
            </a:r>
            <a:r>
              <a:rPr lang="en-US" sz="2800" i="1" dirty="0" smtClean="0"/>
              <a:t> have </a:t>
            </a:r>
            <a:r>
              <a:rPr lang="en-US" sz="2800" i="1" u="sng" dirty="0" smtClean="0"/>
              <a:t>played,</a:t>
            </a:r>
            <a:r>
              <a:rPr lang="en-US" sz="2800" i="1" dirty="0" smtClean="0"/>
              <a:t> had </a:t>
            </a:r>
            <a:r>
              <a:rPr lang="en-US" sz="2800" i="1" u="sng" dirty="0" smtClean="0"/>
              <a:t>played</a:t>
            </a:r>
            <a:r>
              <a:rPr lang="en-US" sz="2800" dirty="0" smtClean="0"/>
              <a:t>) </a:t>
            </a:r>
          </a:p>
          <a:p>
            <a:pPr marL="0" lvl="0" indent="0" algn="l"/>
            <a:endParaRPr lang="en-US" sz="2800" dirty="0" smtClean="0"/>
          </a:p>
          <a:p>
            <a:pPr marL="0" lvl="0" indent="0" algn="l"/>
            <a:r>
              <a:rPr lang="en-US" sz="2800" b="1" dirty="0" smtClean="0"/>
              <a:t>(C)  </a:t>
            </a:r>
            <a:r>
              <a:rPr lang="en-US" sz="2800" b="1" i="1" dirty="0" smtClean="0"/>
              <a:t>gerunds:  </a:t>
            </a:r>
            <a:r>
              <a:rPr lang="en-US" sz="2800" i="1" dirty="0" smtClean="0"/>
              <a:t>V + </a:t>
            </a:r>
            <a:r>
              <a:rPr lang="en-US" sz="2800" i="1" dirty="0" err="1" smtClean="0"/>
              <a:t>ing</a:t>
            </a:r>
            <a:r>
              <a:rPr lang="en-US" sz="2800" dirty="0" smtClean="0"/>
              <a:t> </a:t>
            </a:r>
            <a:r>
              <a:rPr lang="en-US" sz="2800" b="1" dirty="0" smtClean="0"/>
              <a:t>	</a:t>
            </a:r>
            <a:r>
              <a:rPr lang="en-US" sz="2800" dirty="0" smtClean="0"/>
              <a:t>(e.g. </a:t>
            </a:r>
            <a:r>
              <a:rPr lang="en-US" sz="2800" i="1" dirty="0" smtClean="0"/>
              <a:t>like</a:t>
            </a:r>
            <a:r>
              <a:rPr lang="en-US" sz="2800" dirty="0" smtClean="0"/>
              <a:t> </a:t>
            </a:r>
            <a:r>
              <a:rPr lang="en-US" sz="2800" i="1" u="sng" dirty="0" smtClean="0"/>
              <a:t>playing</a:t>
            </a:r>
            <a:r>
              <a:rPr lang="en-US" sz="2800" i="1" dirty="0" smtClean="0"/>
              <a:t>)</a:t>
            </a:r>
            <a:r>
              <a:rPr lang="en-US" sz="2800" dirty="0" smtClean="0"/>
              <a:t>. 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02734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Examples:</a:t>
            </a:r>
          </a:p>
          <a:p>
            <a:pPr algn="l"/>
            <a:r>
              <a:rPr lang="en-US" sz="2800" b="1" dirty="0"/>
              <a:t>1</a:t>
            </a:r>
            <a:r>
              <a:rPr lang="en-US" sz="2800" dirty="0" smtClean="0"/>
              <a:t>- </a:t>
            </a:r>
            <a:r>
              <a:rPr lang="en-US" sz="2800" i="1" dirty="0"/>
              <a:t>John </a:t>
            </a:r>
            <a:r>
              <a:rPr lang="en-US" sz="2800" i="1" u="sng" dirty="0"/>
              <a:t>left</a:t>
            </a:r>
            <a:r>
              <a:rPr lang="en-US" sz="2800" i="1" dirty="0" smtClean="0"/>
              <a:t>.</a:t>
            </a:r>
          </a:p>
          <a:p>
            <a:pPr algn="l"/>
            <a:r>
              <a:rPr lang="en-US" sz="2800" i="1" dirty="0"/>
              <a:t>	</a:t>
            </a:r>
            <a:r>
              <a:rPr lang="en-US" sz="2800" i="1" dirty="0" smtClean="0"/>
              <a:t>‘left’ </a:t>
            </a:r>
            <a:r>
              <a:rPr lang="en-US" sz="2800" dirty="0" smtClean="0"/>
              <a:t>is a FINITE verb</a:t>
            </a:r>
          </a:p>
          <a:p>
            <a:pPr algn="l"/>
            <a:r>
              <a:rPr lang="en-US" sz="2800" i="1" dirty="0"/>
              <a:t>	</a:t>
            </a:r>
            <a:r>
              <a:rPr lang="en-US" sz="2800" dirty="0" smtClean="0"/>
              <a:t>Why: it tells us the tense of the sentence</a:t>
            </a:r>
          </a:p>
          <a:p>
            <a:pPr algn="l"/>
            <a:endParaRPr lang="en-US" sz="2800" dirty="0"/>
          </a:p>
          <a:p>
            <a:pPr algn="l"/>
            <a:r>
              <a:rPr lang="en-US" sz="2800" b="1" dirty="0"/>
              <a:t>2</a:t>
            </a:r>
            <a:r>
              <a:rPr lang="en-US" sz="2800" dirty="0" smtClean="0"/>
              <a:t>- </a:t>
            </a:r>
            <a:r>
              <a:rPr lang="en-US" sz="2800" i="1" dirty="0"/>
              <a:t>These boys </a:t>
            </a:r>
            <a:r>
              <a:rPr lang="en-US" sz="2800" i="1" u="sng" dirty="0"/>
              <a:t>like</a:t>
            </a:r>
            <a:r>
              <a:rPr lang="en-US" sz="2800" i="1" dirty="0"/>
              <a:t> football</a:t>
            </a:r>
            <a:r>
              <a:rPr lang="en-US" sz="2800" dirty="0" smtClean="0"/>
              <a:t>.</a:t>
            </a:r>
          </a:p>
          <a:p>
            <a:pPr algn="l"/>
            <a:r>
              <a:rPr lang="en-US" sz="2800" dirty="0" smtClean="0"/>
              <a:t>	‘</a:t>
            </a:r>
            <a:r>
              <a:rPr lang="en-US" sz="2800" i="1" dirty="0" smtClean="0"/>
              <a:t>like’ </a:t>
            </a:r>
            <a:r>
              <a:rPr lang="en-US" sz="2800" dirty="0"/>
              <a:t>is a FINITE verb</a:t>
            </a:r>
          </a:p>
          <a:p>
            <a:pPr algn="l"/>
            <a:r>
              <a:rPr lang="en-US" sz="2800" i="1" dirty="0"/>
              <a:t>	</a:t>
            </a:r>
            <a:r>
              <a:rPr lang="en-US" sz="2800" dirty="0"/>
              <a:t>Why: it tells us the tense of the </a:t>
            </a:r>
            <a:r>
              <a:rPr lang="en-US" sz="2800" dirty="0" smtClean="0"/>
              <a:t>sentence, and agrees in number and person with the </a:t>
            </a:r>
            <a:r>
              <a:rPr lang="en-US" sz="2800" dirty="0"/>
              <a:t>subject ‘these boys’</a:t>
            </a:r>
            <a:r>
              <a:rPr lang="en-US" sz="2800" dirty="0" smtClean="0"/>
              <a:t>.</a:t>
            </a:r>
            <a:endParaRPr lang="en-US" sz="2800" dirty="0"/>
          </a:p>
          <a:p>
            <a:pPr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155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3-</a:t>
            </a:r>
            <a:r>
              <a:rPr lang="en-US" dirty="0" smtClean="0"/>
              <a:t> </a:t>
            </a:r>
            <a:r>
              <a:rPr lang="en-US" i="1" dirty="0"/>
              <a:t>The first-year students in our department </a:t>
            </a:r>
            <a:r>
              <a:rPr lang="en-US" i="1" u="sng" dirty="0"/>
              <a:t>should</a:t>
            </a:r>
            <a:r>
              <a:rPr lang="en-US" i="1" dirty="0"/>
              <a:t> read a lot of books at this stage in the year.</a:t>
            </a:r>
          </a:p>
          <a:p>
            <a:pPr algn="l"/>
            <a:r>
              <a:rPr lang="en-US" i="1" dirty="0" smtClean="0"/>
              <a:t>	‘should’ </a:t>
            </a:r>
            <a:r>
              <a:rPr lang="en-US" dirty="0" smtClean="0"/>
              <a:t>is </a:t>
            </a:r>
            <a:r>
              <a:rPr lang="en-US" dirty="0"/>
              <a:t>a FINITE verb</a:t>
            </a:r>
          </a:p>
          <a:p>
            <a:pPr algn="l"/>
            <a:r>
              <a:rPr lang="en-US" i="1" dirty="0"/>
              <a:t>	</a:t>
            </a:r>
            <a:r>
              <a:rPr lang="en-US" dirty="0"/>
              <a:t>Why: it tells us the tense of the </a:t>
            </a:r>
            <a:r>
              <a:rPr lang="en-US" dirty="0" smtClean="0"/>
              <a:t>sentence.</a:t>
            </a:r>
          </a:p>
          <a:p>
            <a:pPr algn="l"/>
            <a:endParaRPr lang="en-US" dirty="0" smtClean="0"/>
          </a:p>
          <a:p>
            <a:pPr algn="l"/>
            <a:r>
              <a:rPr lang="en-US" dirty="0"/>
              <a:t>4</a:t>
            </a:r>
            <a:r>
              <a:rPr lang="en-US" dirty="0" smtClean="0"/>
              <a:t>- </a:t>
            </a:r>
            <a:r>
              <a:rPr lang="en-US" i="1" dirty="0" smtClean="0"/>
              <a:t>Her </a:t>
            </a:r>
            <a:r>
              <a:rPr lang="en-US" i="1" dirty="0"/>
              <a:t>friend </a:t>
            </a:r>
            <a:r>
              <a:rPr lang="en-US" i="1" u="sng" dirty="0"/>
              <a:t>speaks</a:t>
            </a:r>
            <a:r>
              <a:rPr lang="en-US" i="1" dirty="0"/>
              <a:t> many </a:t>
            </a:r>
            <a:r>
              <a:rPr lang="en-US" i="1" dirty="0" smtClean="0"/>
              <a:t>languages.</a:t>
            </a:r>
          </a:p>
          <a:p>
            <a:pPr algn="l"/>
            <a:r>
              <a:rPr lang="en-US" i="1" dirty="0" smtClean="0"/>
              <a:t>	‘speaks’ </a:t>
            </a:r>
            <a:r>
              <a:rPr lang="en-US" dirty="0" smtClean="0"/>
              <a:t>is </a:t>
            </a:r>
            <a:r>
              <a:rPr lang="en-US" dirty="0"/>
              <a:t>a FINITE verb</a:t>
            </a:r>
            <a:endParaRPr lang="ar-EG" i="1" dirty="0"/>
          </a:p>
        </p:txBody>
      </p:sp>
    </p:spTree>
    <p:extLst>
      <p:ext uri="{BB962C8B-B14F-4D97-AF65-F5344CB8AC3E}">
        <p14:creationId xmlns:p14="http://schemas.microsoft.com/office/powerpoint/2010/main" val="82994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5- </a:t>
            </a:r>
            <a:r>
              <a:rPr lang="en-US" i="1" dirty="0" smtClean="0"/>
              <a:t>you have never understood it</a:t>
            </a:r>
          </a:p>
          <a:p>
            <a:pPr algn="l"/>
            <a:r>
              <a:rPr lang="en-US" i="1" dirty="0" smtClean="0"/>
              <a:t>	-</a:t>
            </a:r>
            <a:r>
              <a:rPr lang="en-US" dirty="0" smtClean="0"/>
              <a:t>The</a:t>
            </a:r>
            <a:r>
              <a:rPr lang="en-US" i="1" dirty="0" smtClean="0"/>
              <a:t> </a:t>
            </a:r>
            <a:r>
              <a:rPr lang="en-US" dirty="0" smtClean="0"/>
              <a:t>FINITE verb is: ‘</a:t>
            </a:r>
            <a:r>
              <a:rPr lang="en-US" i="1" dirty="0" smtClean="0"/>
              <a:t>have’</a:t>
            </a:r>
            <a:endParaRPr lang="en-US" i="1" dirty="0"/>
          </a:p>
          <a:p>
            <a:pPr algn="l"/>
            <a:r>
              <a:rPr lang="en-US" i="1" dirty="0"/>
              <a:t>	</a:t>
            </a:r>
            <a:r>
              <a:rPr lang="en-US" i="1" dirty="0" smtClean="0"/>
              <a:t>- </a:t>
            </a:r>
            <a:r>
              <a:rPr lang="en-US" dirty="0" smtClean="0"/>
              <a:t>Why</a:t>
            </a:r>
            <a:r>
              <a:rPr lang="en-US" dirty="0"/>
              <a:t>: it tells us the tense of the sentence, and agrees in number and person with the subject </a:t>
            </a:r>
            <a:r>
              <a:rPr lang="en-US" dirty="0" smtClean="0"/>
              <a:t>‘you’.</a:t>
            </a:r>
          </a:p>
          <a:p>
            <a:pPr algn="l"/>
            <a:r>
              <a:rPr lang="en-US" dirty="0" smtClean="0"/>
              <a:t>					&amp;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- </a:t>
            </a:r>
            <a:r>
              <a:rPr lang="en-US" dirty="0"/>
              <a:t>The</a:t>
            </a:r>
            <a:r>
              <a:rPr lang="en-US" i="1" dirty="0"/>
              <a:t> </a:t>
            </a:r>
            <a:r>
              <a:rPr lang="en-US" i="1" dirty="0" smtClean="0"/>
              <a:t>NON-</a:t>
            </a:r>
            <a:r>
              <a:rPr lang="en-US" dirty="0" smtClean="0"/>
              <a:t>FINITE </a:t>
            </a:r>
            <a:r>
              <a:rPr lang="en-US" dirty="0"/>
              <a:t>verb is: </a:t>
            </a:r>
            <a:r>
              <a:rPr lang="en-US" dirty="0" smtClean="0"/>
              <a:t>‘</a:t>
            </a:r>
            <a:r>
              <a:rPr lang="en-US" i="1" dirty="0" smtClean="0"/>
              <a:t>understood’</a:t>
            </a:r>
          </a:p>
          <a:p>
            <a:pPr algn="l"/>
            <a:r>
              <a:rPr lang="en-US" i="1" dirty="0"/>
              <a:t>	</a:t>
            </a:r>
            <a:r>
              <a:rPr lang="en-US" i="1" dirty="0" smtClean="0"/>
              <a:t>- </a:t>
            </a:r>
            <a:r>
              <a:rPr lang="en-US" dirty="0"/>
              <a:t>Why: </a:t>
            </a:r>
            <a:r>
              <a:rPr lang="en-US" dirty="0" smtClean="0"/>
              <a:t>it is a participle</a:t>
            </a:r>
            <a:endParaRPr lang="en-US" i="1" dirty="0"/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57504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l"/>
            <a:r>
              <a:rPr lang="en-US" sz="2800" dirty="0" smtClean="0"/>
              <a:t>- Some </a:t>
            </a:r>
            <a:r>
              <a:rPr lang="en-US" sz="2800" dirty="0"/>
              <a:t>constructions contain one </a:t>
            </a:r>
            <a:r>
              <a:rPr lang="en-US" sz="2800" dirty="0" smtClean="0"/>
              <a:t>FINITE verb </a:t>
            </a:r>
            <a:r>
              <a:rPr lang="en-US" sz="2800" dirty="0"/>
              <a:t>with a </a:t>
            </a:r>
            <a:r>
              <a:rPr lang="en-US" sz="2800" dirty="0" smtClean="0"/>
              <a:t>NON-FINITE verb</a:t>
            </a:r>
            <a:r>
              <a:rPr lang="en-US" sz="2800" dirty="0"/>
              <a:t>.</a:t>
            </a:r>
            <a:r>
              <a:rPr lang="en-US" sz="2800" dirty="0" smtClean="0"/>
              <a:t> </a:t>
            </a:r>
            <a:endParaRPr lang="en-US" sz="2800" dirty="0"/>
          </a:p>
          <a:p>
            <a:pPr lvl="0" algn="l"/>
            <a:r>
              <a:rPr lang="en-US" sz="2800" b="1" u="sng" dirty="0" smtClean="0"/>
              <a:t>Example: </a:t>
            </a:r>
          </a:p>
          <a:p>
            <a:pPr lvl="0" algn="l"/>
            <a:r>
              <a:rPr lang="en-US" sz="2800" dirty="0"/>
              <a:t>	</a:t>
            </a:r>
            <a:r>
              <a:rPr lang="en-US" sz="2800" dirty="0" smtClean="0"/>
              <a:t>		</a:t>
            </a:r>
            <a:r>
              <a:rPr lang="en-US" sz="2800" i="1" dirty="0" smtClean="0"/>
              <a:t>I </a:t>
            </a:r>
            <a:r>
              <a:rPr lang="en-US" sz="2800" i="1" u="sng" dirty="0"/>
              <a:t>tried</a:t>
            </a:r>
            <a:r>
              <a:rPr lang="en-US" sz="2800" i="1" dirty="0"/>
              <a:t> to reserve a room</a:t>
            </a:r>
            <a:r>
              <a:rPr lang="en-US" sz="2800" dirty="0"/>
              <a:t>. </a:t>
            </a:r>
            <a:endParaRPr lang="en-US" sz="2800" dirty="0" smtClean="0"/>
          </a:p>
          <a:p>
            <a:pPr algn="l"/>
            <a:r>
              <a:rPr lang="en-US" sz="2800" i="1" dirty="0" smtClean="0"/>
              <a:t>     -</a:t>
            </a:r>
            <a:r>
              <a:rPr lang="en-US" sz="2800" dirty="0"/>
              <a:t>The</a:t>
            </a:r>
            <a:r>
              <a:rPr lang="en-US" sz="2800" i="1" dirty="0"/>
              <a:t> </a:t>
            </a:r>
            <a:r>
              <a:rPr lang="en-US" sz="2800" dirty="0"/>
              <a:t>FINITE verb is: </a:t>
            </a:r>
            <a:r>
              <a:rPr lang="en-US" sz="2800" dirty="0" smtClean="0"/>
              <a:t>‘</a:t>
            </a:r>
            <a:r>
              <a:rPr lang="en-US" sz="2800" i="1" dirty="0" smtClean="0"/>
              <a:t>tried’ </a:t>
            </a:r>
          </a:p>
          <a:p>
            <a:pPr algn="l"/>
            <a:r>
              <a:rPr lang="en-US" sz="2800" i="1" dirty="0"/>
              <a:t>	- </a:t>
            </a:r>
            <a:r>
              <a:rPr lang="en-US" sz="2800" dirty="0"/>
              <a:t>Why</a:t>
            </a:r>
            <a:r>
              <a:rPr lang="en-US" sz="2800" dirty="0" smtClean="0"/>
              <a:t>: </a:t>
            </a:r>
            <a:r>
              <a:rPr lang="en-US" sz="2800" dirty="0"/>
              <a:t>it tells us the tense of the </a:t>
            </a:r>
            <a:r>
              <a:rPr lang="en-US" sz="2800" dirty="0" smtClean="0"/>
              <a:t>sentence</a:t>
            </a:r>
          </a:p>
          <a:p>
            <a:pPr algn="l"/>
            <a:r>
              <a:rPr lang="en-US" sz="2800" dirty="0" smtClean="0"/>
              <a:t>    </a:t>
            </a:r>
            <a:r>
              <a:rPr lang="en-US" sz="2800" dirty="0"/>
              <a:t>- The</a:t>
            </a:r>
            <a:r>
              <a:rPr lang="en-US" sz="2800" i="1" dirty="0"/>
              <a:t> NON-</a:t>
            </a:r>
            <a:r>
              <a:rPr lang="en-US" sz="2800" dirty="0"/>
              <a:t>FINITE verb is</a:t>
            </a:r>
            <a:r>
              <a:rPr lang="en-US" sz="2800" dirty="0" smtClean="0"/>
              <a:t>: ‘</a:t>
            </a:r>
            <a:r>
              <a:rPr lang="en-US" sz="2800" i="1" dirty="0" smtClean="0"/>
              <a:t>reserve’ </a:t>
            </a:r>
          </a:p>
          <a:p>
            <a:pPr algn="l"/>
            <a:r>
              <a:rPr lang="en-US" sz="2800" i="1" dirty="0"/>
              <a:t>	- </a:t>
            </a:r>
            <a:r>
              <a:rPr lang="en-US" sz="2800" dirty="0"/>
              <a:t>Why</a:t>
            </a:r>
            <a:r>
              <a:rPr lang="en-US" sz="2800" dirty="0" smtClean="0"/>
              <a:t>: it is an infinitive ( a verb used after ‘to’)</a:t>
            </a:r>
            <a:endParaRPr lang="en-US" sz="2800" i="1" dirty="0" smtClean="0"/>
          </a:p>
          <a:p>
            <a:pPr lvl="0" algn="l"/>
            <a:endParaRPr lang="en-US" sz="2800" dirty="0"/>
          </a:p>
          <a:p>
            <a:pPr lvl="0" algn="l"/>
            <a:r>
              <a:rPr lang="en-US" sz="2800" dirty="0" smtClean="0"/>
              <a:t>- These </a:t>
            </a:r>
            <a:r>
              <a:rPr lang="en-US" sz="2800" dirty="0"/>
              <a:t>are counted as part of the same clause. 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8221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/>
              <a:t>- A FINITE verb </a:t>
            </a:r>
            <a:r>
              <a:rPr lang="en-US" sz="2800" dirty="0"/>
              <a:t>can be either a MAIN verb or an AUXILIARY verb:</a:t>
            </a:r>
          </a:p>
          <a:p>
            <a:pPr lvl="1" algn="l"/>
            <a:r>
              <a:rPr lang="en-US" b="1" dirty="0"/>
              <a:t>A</a:t>
            </a:r>
            <a:r>
              <a:rPr lang="en-US" dirty="0"/>
              <a:t>- </a:t>
            </a:r>
            <a:r>
              <a:rPr lang="en-US" i="1" dirty="0"/>
              <a:t>John </a:t>
            </a:r>
            <a:r>
              <a:rPr lang="en-US" i="1" u="sng" dirty="0"/>
              <a:t>left</a:t>
            </a:r>
            <a:r>
              <a:rPr lang="en-US" i="1" dirty="0"/>
              <a:t>.</a:t>
            </a:r>
          </a:p>
          <a:p>
            <a:pPr lvl="1" algn="l"/>
            <a:r>
              <a:rPr lang="en-US" b="1" dirty="0"/>
              <a:t>B</a:t>
            </a:r>
            <a:r>
              <a:rPr lang="en-US" dirty="0"/>
              <a:t>- </a:t>
            </a:r>
            <a:r>
              <a:rPr lang="en-US" i="1" dirty="0"/>
              <a:t>These boys </a:t>
            </a:r>
            <a:r>
              <a:rPr lang="en-US" i="1" u="sng" dirty="0"/>
              <a:t>like</a:t>
            </a:r>
            <a:r>
              <a:rPr lang="en-US" i="1" dirty="0"/>
              <a:t> football.</a:t>
            </a:r>
          </a:p>
          <a:p>
            <a:pPr lvl="1" algn="l"/>
            <a:r>
              <a:rPr lang="en-US" b="1" dirty="0"/>
              <a:t>C-</a:t>
            </a:r>
            <a:r>
              <a:rPr lang="en-US" dirty="0"/>
              <a:t> </a:t>
            </a:r>
            <a:r>
              <a:rPr lang="en-US" i="1" dirty="0"/>
              <a:t>The first-year students in our department </a:t>
            </a:r>
            <a:r>
              <a:rPr lang="en-US" i="1" u="sng" dirty="0"/>
              <a:t>should</a:t>
            </a:r>
            <a:r>
              <a:rPr lang="en-US" i="1" dirty="0"/>
              <a:t> read a lot of books at this stage in the year</a:t>
            </a:r>
            <a:r>
              <a:rPr lang="en-US" i="1" dirty="0" smtClean="0"/>
              <a:t>.</a:t>
            </a:r>
          </a:p>
          <a:p>
            <a:pPr lvl="1" algn="l"/>
            <a:endParaRPr lang="en-US" dirty="0"/>
          </a:p>
          <a:p>
            <a:pPr lvl="0" algn="l"/>
            <a:r>
              <a:rPr lang="en-US" sz="2800" dirty="0" smtClean="0"/>
              <a:t>- In </a:t>
            </a:r>
            <a:r>
              <a:rPr lang="en-US" sz="2800" dirty="0"/>
              <a:t>A and B, the </a:t>
            </a:r>
            <a:r>
              <a:rPr lang="en-US" sz="2800" dirty="0" smtClean="0"/>
              <a:t>FINITE verbs </a:t>
            </a:r>
            <a:r>
              <a:rPr lang="en-US" sz="2800" dirty="0"/>
              <a:t>are MAIN verbs (</a:t>
            </a:r>
            <a:r>
              <a:rPr lang="en-US" sz="2800" i="1" u="sng" dirty="0"/>
              <a:t>left</a:t>
            </a:r>
            <a:r>
              <a:rPr lang="en-US" sz="2800" dirty="0"/>
              <a:t> and </a:t>
            </a:r>
            <a:r>
              <a:rPr lang="en-US" sz="2800" i="1" u="sng" dirty="0"/>
              <a:t>like</a:t>
            </a:r>
            <a:r>
              <a:rPr lang="en-US" sz="2800" dirty="0"/>
              <a:t>), but in C the </a:t>
            </a:r>
            <a:r>
              <a:rPr lang="en-US" sz="2800" dirty="0" smtClean="0"/>
              <a:t>FINITE verb </a:t>
            </a:r>
            <a:r>
              <a:rPr lang="en-US" sz="2800" dirty="0"/>
              <a:t>is an AUXILIARY (</a:t>
            </a:r>
            <a:r>
              <a:rPr lang="en-US" sz="2800" i="1" u="sng" dirty="0"/>
              <a:t>should</a:t>
            </a:r>
            <a:r>
              <a:rPr lang="en-US" sz="2800" dirty="0"/>
              <a:t>). 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48743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Notice </a:t>
            </a:r>
            <a:r>
              <a:rPr lang="en-US" sz="2800" dirty="0"/>
              <a:t>that an auxiliary always co-occurs with a main verb as in C: auxiliary 'should' co-occurs with the main verb 'read'. </a:t>
            </a: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Consider </a:t>
            </a:r>
            <a:r>
              <a:rPr lang="en-US" sz="2800" dirty="0"/>
              <a:t>also the following examples:</a:t>
            </a:r>
          </a:p>
          <a:p>
            <a:pPr lvl="0" algn="l"/>
            <a:r>
              <a:rPr lang="en-US" sz="2800" dirty="0" smtClean="0"/>
              <a:t>			1- </a:t>
            </a:r>
            <a:r>
              <a:rPr lang="en-US" sz="2800" i="1" dirty="0" smtClean="0"/>
              <a:t>These </a:t>
            </a:r>
            <a:r>
              <a:rPr lang="en-US" sz="2800" i="1" dirty="0"/>
              <a:t>boys </a:t>
            </a:r>
            <a:r>
              <a:rPr lang="en-US" sz="2800" i="1" u="sng" dirty="0"/>
              <a:t>like</a:t>
            </a:r>
            <a:r>
              <a:rPr lang="en-US" sz="2800" i="1" dirty="0"/>
              <a:t> football</a:t>
            </a:r>
          </a:p>
          <a:p>
            <a:pPr lvl="0" algn="l"/>
            <a:r>
              <a:rPr lang="en-US" sz="2800" i="1" dirty="0" smtClean="0"/>
              <a:t>			2- These </a:t>
            </a:r>
            <a:r>
              <a:rPr lang="en-US" sz="2800" i="1" dirty="0"/>
              <a:t>boys </a:t>
            </a:r>
            <a:r>
              <a:rPr lang="en-US" sz="2800" i="1" u="sng" dirty="0"/>
              <a:t>don't</a:t>
            </a:r>
            <a:r>
              <a:rPr lang="en-US" sz="2800" i="1" dirty="0"/>
              <a:t> like football.</a:t>
            </a:r>
          </a:p>
          <a:p>
            <a:pPr algn="l"/>
            <a:r>
              <a:rPr lang="en-US" sz="2800" dirty="0" smtClean="0"/>
              <a:t>- The FINITE verb </a:t>
            </a:r>
            <a:r>
              <a:rPr lang="en-US" sz="2800" dirty="0"/>
              <a:t>in 1 is the main verb </a:t>
            </a:r>
            <a:r>
              <a:rPr lang="en-US" sz="2800" i="1" dirty="0"/>
              <a:t>'like</a:t>
            </a:r>
            <a:r>
              <a:rPr lang="en-US" sz="2800" dirty="0" smtClean="0"/>
              <a:t>' </a:t>
            </a:r>
          </a:p>
          <a:p>
            <a:pPr algn="l"/>
            <a:r>
              <a:rPr lang="en-US" sz="2800" dirty="0" smtClean="0"/>
              <a:t>- But </a:t>
            </a:r>
            <a:r>
              <a:rPr lang="en-US" sz="2800" dirty="0"/>
              <a:t>in 2 it is the Aux. </a:t>
            </a:r>
            <a:r>
              <a:rPr lang="en-US" sz="2800" dirty="0" smtClean="0"/>
              <a:t>(</a:t>
            </a:r>
            <a:r>
              <a:rPr lang="en-US" sz="2800" i="1" dirty="0" smtClean="0"/>
              <a:t>don't</a:t>
            </a:r>
            <a:r>
              <a:rPr lang="en-US" sz="2800" dirty="0" smtClean="0"/>
              <a:t>), </a:t>
            </a:r>
            <a:r>
              <a:rPr lang="en-US" sz="2800" dirty="0"/>
              <a:t>which co-occurs with the main verb </a:t>
            </a:r>
            <a:r>
              <a:rPr lang="en-US" sz="2800" i="1" dirty="0"/>
              <a:t>'like</a:t>
            </a:r>
            <a:r>
              <a:rPr lang="en-US" dirty="0"/>
              <a:t>'.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36496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/>
              <a:t>- As </a:t>
            </a:r>
            <a:r>
              <a:rPr lang="en-US" sz="2800" dirty="0"/>
              <a:t>the examples above illustrate, in English only one verb in any clause can be </a:t>
            </a:r>
            <a:r>
              <a:rPr lang="en-US" sz="2800" dirty="0" smtClean="0"/>
              <a:t>FINITE. </a:t>
            </a:r>
            <a:r>
              <a:rPr lang="en-US" sz="2800" dirty="0"/>
              <a:t>When we have a sequence of verbs in English, the </a:t>
            </a:r>
            <a:r>
              <a:rPr lang="en-US" sz="2800" dirty="0" smtClean="0"/>
              <a:t>FINITE verb </a:t>
            </a:r>
            <a:r>
              <a:rPr lang="en-US" sz="2800" dirty="0"/>
              <a:t>always occurs first in the sequence: </a:t>
            </a:r>
            <a:endParaRPr lang="en-US" sz="2800" dirty="0" smtClean="0"/>
          </a:p>
          <a:p>
            <a:pPr algn="l"/>
            <a:r>
              <a:rPr lang="en-US" sz="2800" b="1" u="sng" dirty="0" smtClean="0"/>
              <a:t>Example:</a:t>
            </a:r>
            <a:r>
              <a:rPr lang="en-US" sz="2800" dirty="0" smtClean="0"/>
              <a:t> </a:t>
            </a:r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	</a:t>
            </a:r>
            <a:r>
              <a:rPr lang="en-US" sz="2800" i="1" dirty="0"/>
              <a:t>T</a:t>
            </a:r>
            <a:r>
              <a:rPr lang="en-US" sz="2800" i="1" dirty="0" smtClean="0"/>
              <a:t>he students </a:t>
            </a:r>
            <a:r>
              <a:rPr lang="en-US" sz="2800" i="1" u="sng" dirty="0" smtClean="0"/>
              <a:t>may</a:t>
            </a:r>
            <a:r>
              <a:rPr lang="en-US" sz="2800" i="1" dirty="0" smtClean="0"/>
              <a:t> </a:t>
            </a:r>
            <a:r>
              <a:rPr lang="en-US" sz="2800" i="1" u="sng" dirty="0" smtClean="0"/>
              <a:t>have</a:t>
            </a:r>
            <a:r>
              <a:rPr lang="en-US" sz="2800" i="1" dirty="0" smtClean="0"/>
              <a:t> </a:t>
            </a:r>
            <a:r>
              <a:rPr lang="en-US" sz="2800" i="1" u="sng" dirty="0" smtClean="0"/>
              <a:t>been</a:t>
            </a:r>
            <a:r>
              <a:rPr lang="en-US" sz="2800" i="1" dirty="0" smtClean="0"/>
              <a:t> studying late. </a:t>
            </a:r>
          </a:p>
          <a:p>
            <a:pPr algn="l"/>
            <a:endParaRPr lang="en-US" sz="2800" i="1" dirty="0" smtClean="0"/>
          </a:p>
          <a:p>
            <a:pPr algn="l"/>
            <a:r>
              <a:rPr lang="en-US" sz="2800" dirty="0" smtClean="0"/>
              <a:t>- Even </a:t>
            </a:r>
            <a:r>
              <a:rPr lang="en-US" sz="2800" dirty="0"/>
              <a:t>where there are three auxiliary verbs (</a:t>
            </a:r>
            <a:r>
              <a:rPr lang="en-US" sz="2800" i="1" dirty="0"/>
              <a:t>may have been</a:t>
            </a:r>
            <a:r>
              <a:rPr lang="en-US" sz="2800" dirty="0"/>
              <a:t>), the first, and only the first, is </a:t>
            </a:r>
            <a:r>
              <a:rPr lang="en-US" sz="2800" dirty="0" smtClean="0"/>
              <a:t>FINITE.</a:t>
            </a:r>
            <a:endParaRPr lang="en-US" sz="2800" dirty="0"/>
          </a:p>
          <a:p>
            <a:pPr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3751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Practice</a:t>
            </a:r>
            <a:r>
              <a:rPr lang="en-US" b="1" dirty="0" smtClean="0"/>
              <a:t>: FINITENESS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dirty="0" smtClean="0"/>
              <a:t>Identify </a:t>
            </a:r>
            <a:r>
              <a:rPr lang="en-US" sz="2800" b="1" dirty="0"/>
              <a:t>the </a:t>
            </a:r>
            <a:r>
              <a:rPr lang="en-US" sz="2800" b="1" dirty="0" smtClean="0"/>
              <a:t>FINITE /NON-FINITE verbs </a:t>
            </a:r>
            <a:r>
              <a:rPr lang="en-US" sz="2800" b="1" dirty="0"/>
              <a:t>in the following:</a:t>
            </a:r>
            <a:endParaRPr lang="en-US" sz="2800" dirty="0"/>
          </a:p>
          <a:p>
            <a:pPr lvl="0" algn="l"/>
            <a:r>
              <a:rPr lang="en-US" sz="2800" dirty="0" smtClean="0"/>
              <a:t>- We </a:t>
            </a:r>
            <a:r>
              <a:rPr lang="en-US" sz="2800" dirty="0"/>
              <a:t>shall see him tomorrow</a:t>
            </a:r>
          </a:p>
          <a:p>
            <a:pPr lvl="0" algn="l"/>
            <a:r>
              <a:rPr lang="en-US" sz="2800" dirty="0" smtClean="0"/>
              <a:t>- John </a:t>
            </a:r>
            <a:r>
              <a:rPr lang="en-US" sz="2800" dirty="0"/>
              <a:t>watched the movie.</a:t>
            </a:r>
          </a:p>
          <a:p>
            <a:pPr lvl="0" algn="l"/>
            <a:r>
              <a:rPr lang="en-US" sz="2800" dirty="0" smtClean="0"/>
              <a:t>- John </a:t>
            </a:r>
            <a:r>
              <a:rPr lang="en-US" sz="2800" dirty="0"/>
              <a:t>wanted to watch the movie.</a:t>
            </a:r>
          </a:p>
          <a:p>
            <a:pPr lvl="0" algn="l"/>
            <a:r>
              <a:rPr lang="en-US" sz="2800" dirty="0" smtClean="0"/>
              <a:t>- John </a:t>
            </a:r>
            <a:r>
              <a:rPr lang="en-US" sz="2800" dirty="0"/>
              <a:t>must have watched the movie.</a:t>
            </a:r>
          </a:p>
          <a:p>
            <a:pPr lvl="0" algn="l"/>
            <a:r>
              <a:rPr lang="en-US" sz="2800" dirty="0" smtClean="0"/>
              <a:t>- She </a:t>
            </a:r>
            <a:r>
              <a:rPr lang="en-US" sz="2800" dirty="0"/>
              <a:t>told him that they were studying at home.</a:t>
            </a:r>
          </a:p>
          <a:p>
            <a:pPr lvl="0" algn="l"/>
            <a:r>
              <a:rPr lang="en-US" sz="2800" dirty="0" smtClean="0"/>
              <a:t>- Samuel </a:t>
            </a:r>
            <a:r>
              <a:rPr lang="en-US" sz="2800" dirty="0"/>
              <a:t>likes tea, but Amy doesn’t.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88171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407</TotalTime>
  <Words>903</Words>
  <Application>Microsoft Office PowerPoint</Application>
  <PresentationFormat>A4 Paper (210x297 mm)</PresentationFormat>
  <Paragraphs>165</Paragraphs>
  <Slides>28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Introductory lecture</vt:lpstr>
      <vt:lpstr>5</vt:lpstr>
      <vt:lpstr> Lecture 8</vt:lpstr>
      <vt:lpstr>Outline of Lecture</vt:lpstr>
      <vt:lpstr>What is syntax?</vt:lpstr>
      <vt:lpstr>عرض تقديمي في PowerPoint</vt:lpstr>
      <vt:lpstr>عرض تقديمي في PowerPoint</vt:lpstr>
      <vt:lpstr>عرض تقديمي في PowerPoint</vt:lpstr>
      <vt:lpstr>Predicate</vt:lpstr>
      <vt:lpstr>Predicate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FINITENESS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Practice: FINITENESS 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Bassim Ali Yoseif Alsabbgh</cp:lastModifiedBy>
  <cp:revision>62</cp:revision>
  <dcterms:created xsi:type="dcterms:W3CDTF">2011-09-28T13:10:49Z</dcterms:created>
  <dcterms:modified xsi:type="dcterms:W3CDTF">2014-11-02T12:50:48Z</dcterms:modified>
</cp:coreProperties>
</file>