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74" r:id="rId4"/>
    <p:sldId id="267" r:id="rId5"/>
    <p:sldId id="268" r:id="rId6"/>
    <p:sldId id="269" r:id="rId7"/>
    <p:sldId id="270" r:id="rId8"/>
    <p:sldId id="271" r:id="rId9"/>
    <p:sldId id="272" r:id="rId10"/>
    <p:sldId id="293" r:id="rId11"/>
    <p:sldId id="273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4" r:id="rId20"/>
    <p:sldId id="29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7526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9</a:t>
            </a: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lecture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class, the following points will be handled:</a:t>
            </a:r>
          </a:p>
          <a:p>
            <a:pPr algn="l"/>
            <a:endParaRPr lang="en-US" b="1" u="sng" dirty="0" smtClean="0"/>
          </a:p>
          <a:p>
            <a:pPr algn="l"/>
            <a:r>
              <a:rPr lang="en-US" dirty="0" smtClean="0"/>
              <a:t>Clauses</a:t>
            </a:r>
          </a:p>
          <a:p>
            <a:pPr algn="l"/>
            <a:r>
              <a:rPr lang="en-US" dirty="0" smtClean="0"/>
              <a:t>Phrases and heads</a:t>
            </a:r>
          </a:p>
          <a:p>
            <a:pPr algn="l"/>
            <a:r>
              <a:rPr lang="en-US" dirty="0" smtClean="0"/>
              <a:t>Word order</a:t>
            </a:r>
          </a:p>
        </p:txBody>
      </p:sp>
    </p:spTree>
    <p:extLst>
      <p:ext uri="{BB962C8B-B14F-4D97-AF65-F5344CB8AC3E}">
        <p14:creationId xmlns:p14="http://schemas.microsoft.com/office/powerpoint/2010/main" val="102064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Clauses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Clauses </a:t>
            </a:r>
            <a:r>
              <a:rPr lang="en-US" sz="2800" dirty="0"/>
              <a:t>come in a variety of shapes and sizes.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 </a:t>
            </a:r>
            <a:r>
              <a:rPr lang="en-US" sz="2800" b="1" dirty="0"/>
              <a:t>matrix clause</a:t>
            </a:r>
            <a:r>
              <a:rPr lang="en-US" sz="2800" dirty="0"/>
              <a:t> </a:t>
            </a:r>
            <a:r>
              <a:rPr lang="en-US" sz="2800" dirty="0" smtClean="0"/>
              <a:t>(or </a:t>
            </a:r>
            <a:r>
              <a:rPr lang="en-US" sz="2800" dirty="0" smtClean="0"/>
              <a:t>an </a:t>
            </a:r>
            <a:r>
              <a:rPr lang="en-US" sz="2800" b="1" dirty="0" smtClean="0"/>
              <a:t>independent clause </a:t>
            </a:r>
            <a:r>
              <a:rPr lang="en-US" sz="2800" dirty="0" smtClean="0"/>
              <a:t>or</a:t>
            </a:r>
            <a:r>
              <a:rPr lang="en-US" sz="2800" b="1" dirty="0" smtClean="0"/>
              <a:t> </a:t>
            </a:r>
            <a:r>
              <a:rPr lang="en-US" sz="2800" dirty="0" smtClean="0"/>
              <a:t>a</a:t>
            </a:r>
            <a:r>
              <a:rPr lang="en-US" sz="2800" b="1" dirty="0" smtClean="0"/>
              <a:t> main </a:t>
            </a:r>
            <a:r>
              <a:rPr lang="en-US" sz="2800" b="1" dirty="0" smtClean="0"/>
              <a:t>clause</a:t>
            </a:r>
            <a:r>
              <a:rPr lang="en-US" sz="2800" dirty="0" smtClean="0"/>
              <a:t>) </a:t>
            </a:r>
            <a:r>
              <a:rPr lang="en-US" sz="2800" dirty="0"/>
              <a:t>contains a finite </a:t>
            </a:r>
            <a:r>
              <a:rPr lang="en-US" sz="2800" dirty="0" smtClean="0"/>
              <a:t>verb only (a verb that is marked for tense, person, number) </a:t>
            </a:r>
            <a:r>
              <a:rPr lang="en-US" sz="2800" dirty="0"/>
              <a:t>and can stand as an expression in its own right.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An </a:t>
            </a:r>
            <a:r>
              <a:rPr lang="en-US" sz="2800" b="1" dirty="0" smtClean="0"/>
              <a:t>embedded clause </a:t>
            </a:r>
            <a:r>
              <a:rPr lang="en-US" sz="2800" b="1" dirty="0" smtClean="0"/>
              <a:t>(</a:t>
            </a:r>
            <a:r>
              <a:rPr lang="en-US" sz="2800" dirty="0" smtClean="0"/>
              <a:t>or </a:t>
            </a:r>
            <a:r>
              <a:rPr lang="en-US" sz="2800" dirty="0" smtClean="0"/>
              <a:t>a </a:t>
            </a:r>
            <a:r>
              <a:rPr lang="en-US" sz="2800" b="1" dirty="0" smtClean="0"/>
              <a:t>dependent </a:t>
            </a:r>
            <a:r>
              <a:rPr lang="en-US" sz="2800" b="1" dirty="0"/>
              <a:t>clause</a:t>
            </a:r>
            <a:r>
              <a:rPr lang="en-US" sz="2800" dirty="0"/>
              <a:t> or </a:t>
            </a:r>
            <a:r>
              <a:rPr lang="en-US" sz="2800" dirty="0" smtClean="0"/>
              <a:t>a </a:t>
            </a:r>
            <a:r>
              <a:rPr lang="en-US" sz="2800" b="1" dirty="0" smtClean="0"/>
              <a:t>complement </a:t>
            </a:r>
            <a:r>
              <a:rPr lang="en-US" sz="2800" b="1" dirty="0" smtClean="0"/>
              <a:t>clause</a:t>
            </a:r>
            <a:r>
              <a:rPr lang="en-US" sz="2800" dirty="0" smtClean="0"/>
              <a:t>) </a:t>
            </a:r>
            <a:r>
              <a:rPr lang="en-US" sz="2800" dirty="0"/>
              <a:t>can contain a </a:t>
            </a:r>
            <a:r>
              <a:rPr lang="en-US" sz="2800" dirty="0" smtClean="0"/>
              <a:t>FINITE (or NON-FINITE) verb</a:t>
            </a:r>
            <a:r>
              <a:rPr lang="en-US" sz="2800" dirty="0"/>
              <a:t>, but is structured to be attached to (embedded in) a main clause.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dirty="0" smtClean="0"/>
              <a:t>Example: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b="1" dirty="0" smtClean="0"/>
              <a:t>Matrix clause</a:t>
            </a:r>
            <a:r>
              <a:rPr lang="en-US" sz="2800" dirty="0" smtClean="0"/>
              <a:t>		</a:t>
            </a:r>
            <a:r>
              <a:rPr lang="en-US" sz="2800" b="1" dirty="0"/>
              <a:t>C</a:t>
            </a:r>
            <a:r>
              <a:rPr lang="en-US" sz="2800" b="1" dirty="0" smtClean="0"/>
              <a:t>omplement clause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1- </a:t>
            </a:r>
            <a:r>
              <a:rPr lang="en-US" sz="2800" i="1" dirty="0" smtClean="0"/>
              <a:t>He </a:t>
            </a:r>
            <a:r>
              <a:rPr lang="en-US" sz="2800" i="1" u="sng" dirty="0" smtClean="0"/>
              <a:t>saw</a:t>
            </a:r>
            <a:r>
              <a:rPr lang="en-US" sz="2800" i="1" dirty="0" smtClean="0"/>
              <a:t> a movie</a:t>
            </a:r>
          </a:p>
          <a:p>
            <a:pPr algn="l"/>
            <a:r>
              <a:rPr lang="en-US" sz="2800" i="1" dirty="0"/>
              <a:t>	</a:t>
            </a:r>
            <a:r>
              <a:rPr lang="en-US" sz="2800" i="1" dirty="0" smtClean="0"/>
              <a:t>	</a:t>
            </a:r>
            <a:r>
              <a:rPr lang="en-US" sz="2400" i="1" dirty="0" smtClean="0"/>
              <a:t>           </a:t>
            </a:r>
            <a:r>
              <a:rPr lang="en-US" sz="2400" dirty="0" smtClean="0"/>
              <a:t>(finite)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2- </a:t>
            </a:r>
            <a:r>
              <a:rPr lang="en-US" sz="2800" i="1" dirty="0" smtClean="0"/>
              <a:t>She </a:t>
            </a:r>
            <a:r>
              <a:rPr lang="en-US" sz="2800" i="1" u="sng" dirty="0" smtClean="0"/>
              <a:t>wanted</a:t>
            </a:r>
            <a:r>
              <a:rPr lang="en-US" sz="2800" dirty="0" smtClean="0"/>
              <a:t>		    </a:t>
            </a:r>
            <a:r>
              <a:rPr lang="en-US" sz="2800" i="1" dirty="0" smtClean="0"/>
              <a:t>to </a:t>
            </a:r>
            <a:r>
              <a:rPr lang="en-US" sz="2800" i="1" u="sng" dirty="0" smtClean="0"/>
              <a:t>stay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             </a:t>
            </a:r>
            <a:r>
              <a:rPr lang="en-US" sz="2400" dirty="0" smtClean="0"/>
              <a:t>(</a:t>
            </a:r>
            <a:r>
              <a:rPr lang="en-US" sz="2400" dirty="0"/>
              <a:t>finite)</a:t>
            </a:r>
            <a:r>
              <a:rPr lang="en-US" sz="2800" dirty="0" smtClean="0"/>
              <a:t>	</a:t>
            </a:r>
            <a:r>
              <a:rPr lang="en-US" sz="2800" dirty="0"/>
              <a:t> </a:t>
            </a:r>
            <a:r>
              <a:rPr lang="en-US" sz="2800" dirty="0" smtClean="0"/>
              <a:t>                   </a:t>
            </a:r>
            <a:r>
              <a:rPr lang="en-US" sz="2400" dirty="0" smtClean="0"/>
              <a:t>(</a:t>
            </a:r>
            <a:r>
              <a:rPr lang="en-US" sz="2400" dirty="0"/>
              <a:t>non-finite)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3- </a:t>
            </a:r>
            <a:r>
              <a:rPr lang="en-US" sz="2800" i="1" dirty="0" smtClean="0"/>
              <a:t>She </a:t>
            </a:r>
            <a:r>
              <a:rPr lang="en-US" sz="2800" i="1" u="sng" dirty="0"/>
              <a:t>told</a:t>
            </a:r>
            <a:r>
              <a:rPr lang="en-US" sz="2800" i="1" dirty="0"/>
              <a:t> him</a:t>
            </a:r>
            <a:r>
              <a:rPr lang="en-US" sz="2800" dirty="0" smtClean="0"/>
              <a:t>		    </a:t>
            </a:r>
            <a:r>
              <a:rPr lang="en-US" sz="2800" i="1" dirty="0" smtClean="0"/>
              <a:t>that </a:t>
            </a:r>
            <a:r>
              <a:rPr lang="en-US" sz="2800" i="1" dirty="0"/>
              <a:t>he </a:t>
            </a:r>
            <a:r>
              <a:rPr lang="en-US" sz="2800" i="1" dirty="0" smtClean="0"/>
              <a:t> </a:t>
            </a:r>
            <a:r>
              <a:rPr lang="en-US" sz="2800" i="1" u="sng" dirty="0" smtClean="0"/>
              <a:t>should</a:t>
            </a:r>
            <a:r>
              <a:rPr lang="en-US" sz="2800" i="1" dirty="0" smtClean="0"/>
              <a:t>    </a:t>
            </a:r>
            <a:r>
              <a:rPr lang="en-US" sz="2800" i="1" u="sng" dirty="0" smtClean="0"/>
              <a:t>stay</a:t>
            </a:r>
          </a:p>
          <a:p>
            <a:pPr algn="l"/>
            <a:r>
              <a:rPr lang="en-US" sz="2800" dirty="0" smtClean="0"/>
              <a:t>         	           </a:t>
            </a:r>
            <a:r>
              <a:rPr lang="en-US" sz="2400" dirty="0"/>
              <a:t>(finite)</a:t>
            </a:r>
            <a:r>
              <a:rPr lang="en-US" sz="2800" dirty="0" smtClean="0"/>
              <a:t>				       </a:t>
            </a:r>
            <a:r>
              <a:rPr lang="en-US" sz="2400" dirty="0" smtClean="0"/>
              <a:t>(</a:t>
            </a:r>
            <a:r>
              <a:rPr lang="en-US" sz="2400" dirty="0"/>
              <a:t>finite) </a:t>
            </a:r>
            <a:r>
              <a:rPr lang="en-US" sz="2400" dirty="0" smtClean="0"/>
              <a:t>     (</a:t>
            </a:r>
            <a:r>
              <a:rPr lang="en-US" sz="2400" dirty="0"/>
              <a:t>non-finite)</a:t>
            </a:r>
          </a:p>
          <a:p>
            <a:pPr algn="l"/>
            <a:endParaRPr lang="en-US" sz="2800" dirty="0"/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3375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Dependent </a:t>
            </a:r>
            <a:r>
              <a:rPr lang="en-US" sz="2800" dirty="0"/>
              <a:t>clauses are also called "subordinate clauses", and they can </a:t>
            </a:r>
            <a:r>
              <a:rPr lang="en-US" sz="2800" dirty="0" smtClean="0"/>
              <a:t>contain, as above mentioned, </a:t>
            </a:r>
            <a:r>
              <a:rPr lang="en-US" sz="2800" dirty="0"/>
              <a:t>a </a:t>
            </a:r>
            <a:r>
              <a:rPr lang="en-US" sz="2800" dirty="0" smtClean="0"/>
              <a:t>FINITE or NON-FINITE verb </a:t>
            </a:r>
          </a:p>
          <a:p>
            <a:pPr marL="0" lvl="0" indent="0" algn="l"/>
            <a:endParaRPr lang="en-US" sz="2800" dirty="0" smtClean="0"/>
          </a:p>
          <a:p>
            <a:pPr marL="0" lvl="0" indent="0" algn="l"/>
            <a:r>
              <a:rPr lang="en-US" sz="2800" b="1" u="sng" dirty="0" smtClean="0"/>
              <a:t>Example: </a:t>
            </a:r>
            <a:r>
              <a:rPr lang="en-US" sz="2800" dirty="0" smtClean="0"/>
              <a:t>consider the dependent clause ‘</a:t>
            </a:r>
            <a:r>
              <a:rPr lang="en-US" sz="2800" i="1" dirty="0" smtClean="0"/>
              <a:t>that he should stay</a:t>
            </a:r>
            <a:r>
              <a:rPr lang="en-US" sz="2800" dirty="0" smtClean="0"/>
              <a:t>’ in the following sentence:</a:t>
            </a:r>
          </a:p>
          <a:p>
            <a:pPr marL="0" lvl="0" indent="0" algn="l"/>
            <a:endParaRPr lang="en-US" sz="2800" dirty="0" smtClean="0"/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dirty="0" smtClean="0"/>
              <a:t>She </a:t>
            </a:r>
            <a:r>
              <a:rPr lang="en-US" sz="2800" i="1" u="sng" dirty="0"/>
              <a:t>told</a:t>
            </a:r>
            <a:r>
              <a:rPr lang="en-US" sz="2800" i="1" dirty="0"/>
              <a:t> </a:t>
            </a:r>
            <a:r>
              <a:rPr lang="en-US" sz="2800" i="1" dirty="0" smtClean="0"/>
              <a:t>him</a:t>
            </a:r>
            <a:r>
              <a:rPr lang="en-US" sz="2800" dirty="0" smtClean="0"/>
              <a:t> </a:t>
            </a:r>
            <a:r>
              <a:rPr lang="en-US" sz="2800" i="1" dirty="0" smtClean="0"/>
              <a:t>that </a:t>
            </a:r>
            <a:r>
              <a:rPr lang="en-US" sz="2800" i="1" dirty="0"/>
              <a:t>he  </a:t>
            </a:r>
            <a:r>
              <a:rPr lang="en-US" sz="2800" i="1" u="sng" dirty="0"/>
              <a:t>should</a:t>
            </a:r>
            <a:r>
              <a:rPr lang="en-US" sz="2800" i="1" dirty="0"/>
              <a:t>    </a:t>
            </a:r>
            <a:r>
              <a:rPr lang="en-US" sz="2800" i="1" u="sng" dirty="0"/>
              <a:t>stay</a:t>
            </a:r>
          </a:p>
          <a:p>
            <a:pPr algn="l"/>
            <a:r>
              <a:rPr lang="en-US" sz="2800" dirty="0"/>
              <a:t>         	 </a:t>
            </a:r>
            <a:r>
              <a:rPr lang="en-US" sz="2800" dirty="0" smtClean="0"/>
              <a:t>     </a:t>
            </a:r>
            <a:r>
              <a:rPr lang="en-US" sz="2400" dirty="0" smtClean="0"/>
              <a:t>(</a:t>
            </a:r>
            <a:r>
              <a:rPr lang="en-US" sz="2400" dirty="0"/>
              <a:t>finite)</a:t>
            </a:r>
            <a:r>
              <a:rPr lang="en-US" sz="2800" dirty="0"/>
              <a:t>		</a:t>
            </a:r>
            <a:r>
              <a:rPr lang="en-US" sz="2800" dirty="0" smtClean="0"/>
              <a:t>    </a:t>
            </a:r>
            <a:r>
              <a:rPr lang="en-US" sz="2400" dirty="0" smtClean="0"/>
              <a:t>(</a:t>
            </a:r>
            <a:r>
              <a:rPr lang="en-US" sz="2400" dirty="0"/>
              <a:t>finite)      (non-finite</a:t>
            </a:r>
            <a:r>
              <a:rPr lang="en-US" sz="2400" dirty="0" smtClean="0"/>
              <a:t>)</a:t>
            </a:r>
            <a:endParaRPr lang="en-US" sz="2800" dirty="0" smtClean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51537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lvl="0" indent="-457200" algn="l">
              <a:buFontTx/>
              <a:buChar char="-"/>
            </a:pPr>
            <a:r>
              <a:rPr lang="en-US" sz="3000" dirty="0" smtClean="0"/>
              <a:t>On </a:t>
            </a:r>
            <a:r>
              <a:rPr lang="en-US" sz="3000" dirty="0"/>
              <a:t>the other hand, independent clauses might be referred to as "main clauses", and they contain finite verbs </a:t>
            </a:r>
            <a:r>
              <a:rPr lang="en-US" sz="3000" dirty="0" smtClean="0"/>
              <a:t>only, as  aforementioned.</a:t>
            </a:r>
          </a:p>
          <a:p>
            <a:pPr marL="457200" lvl="0" indent="-457200" algn="l">
              <a:buFontTx/>
              <a:buChar char="-"/>
            </a:pPr>
            <a:endParaRPr lang="en-US" sz="3000" dirty="0" smtClean="0"/>
          </a:p>
          <a:p>
            <a:pPr marL="0" indent="0" algn="l"/>
            <a:r>
              <a:rPr lang="en-US" sz="3000" b="1" u="sng" dirty="0"/>
              <a:t>Example: </a:t>
            </a:r>
            <a:r>
              <a:rPr lang="en-US" sz="3000" dirty="0"/>
              <a:t>consider the following </a:t>
            </a:r>
            <a:r>
              <a:rPr lang="en-US" sz="3000" dirty="0" smtClean="0"/>
              <a:t>independent clause:</a:t>
            </a:r>
          </a:p>
          <a:p>
            <a:pPr algn="l"/>
            <a:r>
              <a:rPr lang="en-US" sz="3000" dirty="0"/>
              <a:t>	</a:t>
            </a:r>
            <a:r>
              <a:rPr lang="en-US" sz="3000" dirty="0" smtClean="0"/>
              <a:t>		</a:t>
            </a:r>
            <a:r>
              <a:rPr lang="en-US" sz="3000" i="1" dirty="0" smtClean="0"/>
              <a:t>He </a:t>
            </a:r>
            <a:r>
              <a:rPr lang="en-US" sz="3000" i="1" u="sng" dirty="0"/>
              <a:t>saw</a:t>
            </a:r>
            <a:r>
              <a:rPr lang="en-US" sz="3000" i="1" dirty="0"/>
              <a:t> a movie</a:t>
            </a:r>
          </a:p>
          <a:p>
            <a:pPr algn="l"/>
            <a:r>
              <a:rPr lang="en-US" sz="3000" i="1" dirty="0"/>
              <a:t>		           </a:t>
            </a:r>
            <a:r>
              <a:rPr lang="en-US" sz="3000" i="1" dirty="0" smtClean="0"/>
              <a:t>        </a:t>
            </a:r>
            <a:r>
              <a:rPr lang="en-US" sz="3000" dirty="0" smtClean="0"/>
              <a:t>(</a:t>
            </a:r>
            <a:r>
              <a:rPr lang="en-US" sz="3000" dirty="0"/>
              <a:t>finite</a:t>
            </a:r>
            <a:r>
              <a:rPr lang="en-US" sz="3000" dirty="0" smtClean="0"/>
              <a:t>)</a:t>
            </a:r>
          </a:p>
          <a:p>
            <a:pPr lvl="0" algn="l"/>
            <a:r>
              <a:rPr lang="en-US" sz="3000" dirty="0" smtClean="0"/>
              <a:t>- consider also the independent </a:t>
            </a:r>
            <a:r>
              <a:rPr lang="en-US" sz="3000" dirty="0"/>
              <a:t>clause </a:t>
            </a:r>
            <a:r>
              <a:rPr lang="en-US" sz="3000" dirty="0" smtClean="0"/>
              <a:t>‘</a:t>
            </a:r>
            <a:r>
              <a:rPr lang="en-US" sz="3000" i="1" dirty="0" smtClean="0"/>
              <a:t>she </a:t>
            </a:r>
            <a:r>
              <a:rPr lang="en-US" sz="3000" i="1" dirty="0"/>
              <a:t>w</a:t>
            </a:r>
            <a:r>
              <a:rPr lang="en-US" sz="3000" i="1" dirty="0" smtClean="0"/>
              <a:t>anted</a:t>
            </a:r>
            <a:r>
              <a:rPr lang="en-US" sz="3000" dirty="0" smtClean="0"/>
              <a:t>’ </a:t>
            </a:r>
            <a:r>
              <a:rPr lang="en-US" sz="3000" dirty="0"/>
              <a:t>in the following sentence</a:t>
            </a:r>
            <a:r>
              <a:rPr lang="en-US" sz="3000" dirty="0" smtClean="0"/>
              <a:t>:</a:t>
            </a:r>
            <a:endParaRPr lang="en-US" sz="3000" dirty="0"/>
          </a:p>
          <a:p>
            <a:pPr algn="l"/>
            <a:r>
              <a:rPr lang="en-US" sz="3000" dirty="0"/>
              <a:t>		</a:t>
            </a:r>
            <a:r>
              <a:rPr lang="en-US" sz="3000" i="1" dirty="0" smtClean="0"/>
              <a:t>She </a:t>
            </a:r>
            <a:r>
              <a:rPr lang="en-US" sz="3000" i="1" u="sng" dirty="0" smtClean="0"/>
              <a:t>wanted</a:t>
            </a:r>
            <a:r>
              <a:rPr lang="en-US" sz="3000" dirty="0" smtClean="0"/>
              <a:t> </a:t>
            </a:r>
            <a:r>
              <a:rPr lang="en-US" sz="3000" i="1" dirty="0" smtClean="0"/>
              <a:t>to </a:t>
            </a:r>
            <a:r>
              <a:rPr lang="en-US" sz="3000" i="1" u="sng" dirty="0"/>
              <a:t>stay</a:t>
            </a:r>
          </a:p>
          <a:p>
            <a:pPr algn="l"/>
            <a:r>
              <a:rPr lang="en-US" sz="3000" dirty="0"/>
              <a:t>		        </a:t>
            </a:r>
            <a:r>
              <a:rPr lang="en-US" sz="3000" dirty="0" smtClean="0"/>
              <a:t>(</a:t>
            </a:r>
            <a:r>
              <a:rPr lang="en-US" sz="3000" dirty="0"/>
              <a:t>finite)	 </a:t>
            </a:r>
            <a:r>
              <a:rPr lang="en-US" sz="3000" dirty="0" smtClean="0"/>
              <a:t> (</a:t>
            </a:r>
            <a:r>
              <a:rPr lang="en-US" sz="3000" dirty="0"/>
              <a:t>non-finite)</a:t>
            </a:r>
          </a:p>
          <a:p>
            <a:pPr algn="l"/>
            <a:r>
              <a:rPr lang="en-US" sz="2800" dirty="0"/>
              <a:t>	</a:t>
            </a:r>
          </a:p>
          <a:p>
            <a:pPr marL="0" lvl="0" indent="0" algn="l"/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7890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/>
              <a:t>- Only embedded (dependent) </a:t>
            </a:r>
            <a:r>
              <a:rPr lang="en-US" sz="2800" dirty="0"/>
              <a:t>clauses can have a </a:t>
            </a:r>
            <a:r>
              <a:rPr lang="en-US" sz="2800" dirty="0" err="1"/>
              <a:t>complementizer</a:t>
            </a:r>
            <a:r>
              <a:rPr lang="en-US" sz="2800" dirty="0"/>
              <a:t> (that, for, whether, if, etc.).</a:t>
            </a:r>
          </a:p>
          <a:p>
            <a:pPr algn="l"/>
            <a:r>
              <a:rPr lang="en-US" sz="2800" b="1" u="sng" dirty="0"/>
              <a:t>Example:</a:t>
            </a:r>
            <a:endParaRPr lang="en-US" sz="2800" dirty="0"/>
          </a:p>
          <a:p>
            <a:pPr lvl="0" algn="l"/>
            <a:r>
              <a:rPr lang="en-US" sz="2800" i="1" dirty="0" smtClean="0"/>
              <a:t>			He </a:t>
            </a:r>
            <a:r>
              <a:rPr lang="en-US" sz="2800" i="1" dirty="0"/>
              <a:t>claimed </a:t>
            </a:r>
            <a:r>
              <a:rPr lang="en-US" sz="2800" b="1" i="1" u="sng" dirty="0"/>
              <a:t>that</a:t>
            </a:r>
            <a:r>
              <a:rPr lang="en-US" sz="2800" i="1" u="sng" dirty="0"/>
              <a:t> he saw </a:t>
            </a:r>
            <a:r>
              <a:rPr lang="en-US" sz="2800" i="1" u="sng" dirty="0" smtClean="0"/>
              <a:t>Kim</a:t>
            </a:r>
          </a:p>
          <a:p>
            <a:pPr lvl="0" algn="l"/>
            <a:endParaRPr lang="en-US" sz="2800" i="1" u="sng" dirty="0"/>
          </a:p>
          <a:p>
            <a:pPr lvl="0" algn="l"/>
            <a:r>
              <a:rPr lang="en-US" sz="2800" i="1" dirty="0" smtClean="0"/>
              <a:t>			She </a:t>
            </a:r>
            <a:r>
              <a:rPr lang="en-US" sz="2800" i="1" dirty="0"/>
              <a:t>wondered </a:t>
            </a:r>
            <a:r>
              <a:rPr lang="en-US" sz="2800" b="1" i="1" u="sng" dirty="0"/>
              <a:t>whether</a:t>
            </a:r>
            <a:r>
              <a:rPr lang="en-US" sz="2800" i="1" u="sng" dirty="0"/>
              <a:t> Kim </a:t>
            </a:r>
            <a:r>
              <a:rPr lang="en-US" sz="2800" i="1" u="sng" dirty="0" smtClean="0"/>
              <a:t>left</a:t>
            </a:r>
          </a:p>
          <a:p>
            <a:pPr lvl="0" algn="l"/>
            <a:endParaRPr lang="en-US" sz="2800" i="1" u="sng" dirty="0"/>
          </a:p>
          <a:p>
            <a:pPr lvl="0" algn="l"/>
            <a:r>
              <a:rPr lang="en-US" sz="2800" b="1" i="1" dirty="0" smtClean="0"/>
              <a:t>			</a:t>
            </a:r>
            <a:r>
              <a:rPr lang="en-US" sz="2800" b="1" i="1" u="sng" dirty="0" smtClean="0"/>
              <a:t>For</a:t>
            </a:r>
            <a:r>
              <a:rPr lang="en-US" sz="2800" i="1" u="sng" dirty="0" smtClean="0"/>
              <a:t> </a:t>
            </a:r>
            <a:r>
              <a:rPr lang="en-US" sz="2800" i="1" u="sng" dirty="0"/>
              <a:t>you to beat him </a:t>
            </a:r>
            <a:r>
              <a:rPr lang="en-US" sz="2800" i="1" dirty="0"/>
              <a:t>was unexpected</a:t>
            </a: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5524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/>
              <a:t>- Only </a:t>
            </a:r>
            <a:r>
              <a:rPr lang="en-US" sz="2800" dirty="0"/>
              <a:t>main clauses have subject/auxiliary inversion (in yes/no questions).</a:t>
            </a:r>
          </a:p>
          <a:p>
            <a:pPr algn="l"/>
            <a:r>
              <a:rPr lang="en-US" sz="2800" b="1" u="sng" dirty="0"/>
              <a:t>Example: </a:t>
            </a:r>
          </a:p>
          <a:p>
            <a:pPr lvl="0" algn="l"/>
            <a:r>
              <a:rPr lang="en-US" sz="2800" i="1" dirty="0" smtClean="0"/>
              <a:t>			If </a:t>
            </a:r>
            <a:r>
              <a:rPr lang="en-US" sz="2800" i="1" dirty="0"/>
              <a:t>you see John, </a:t>
            </a:r>
            <a:r>
              <a:rPr lang="en-US" sz="2800" i="1" dirty="0" smtClean="0"/>
              <a:t>   </a:t>
            </a:r>
            <a:r>
              <a:rPr lang="en-US" sz="2800" i="1" u="sng" dirty="0" smtClean="0"/>
              <a:t>will </a:t>
            </a:r>
            <a:r>
              <a:rPr lang="en-US" sz="2800" i="1" u="sng" dirty="0"/>
              <a:t>you recognize him</a:t>
            </a:r>
            <a:r>
              <a:rPr lang="en-US" sz="2800" i="1" dirty="0" smtClean="0"/>
              <a:t>?</a:t>
            </a:r>
          </a:p>
          <a:p>
            <a:pPr lvl="0" algn="l"/>
            <a:r>
              <a:rPr lang="en-US" sz="2800" i="1" dirty="0"/>
              <a:t>	</a:t>
            </a:r>
            <a:r>
              <a:rPr lang="en-US" sz="2800" i="1" dirty="0" smtClean="0"/>
              <a:t>	           </a:t>
            </a:r>
            <a:r>
              <a:rPr lang="en-US" sz="2200" dirty="0" smtClean="0"/>
              <a:t>(dependent clause)</a:t>
            </a:r>
            <a:r>
              <a:rPr lang="en-US" sz="2200" dirty="0"/>
              <a:t> </a:t>
            </a:r>
            <a:r>
              <a:rPr lang="en-US" sz="2200" dirty="0" smtClean="0"/>
              <a:t>    (main clause)</a:t>
            </a:r>
            <a:endParaRPr lang="en-US" sz="2200" dirty="0"/>
          </a:p>
          <a:p>
            <a:pPr algn="l"/>
            <a:r>
              <a:rPr lang="en-US" sz="2800" i="1" dirty="0" smtClean="0"/>
              <a:t>			*</a:t>
            </a:r>
            <a:r>
              <a:rPr lang="en-US" sz="2800" i="1" dirty="0"/>
              <a:t>If do you see John, you will recognize him.</a:t>
            </a:r>
          </a:p>
          <a:p>
            <a:pPr lvl="0" algn="l"/>
            <a:r>
              <a:rPr lang="en-US" sz="2800" i="1" dirty="0" smtClean="0"/>
              <a:t>			</a:t>
            </a:r>
            <a:r>
              <a:rPr lang="en-US" sz="2800" i="1" u="sng" dirty="0" smtClean="0"/>
              <a:t>Did </a:t>
            </a:r>
            <a:r>
              <a:rPr lang="en-US" sz="2800" i="1" u="sng" dirty="0"/>
              <a:t>she claim </a:t>
            </a:r>
            <a:r>
              <a:rPr lang="en-US" sz="2800" i="1" dirty="0"/>
              <a:t>that John saw him?</a:t>
            </a:r>
          </a:p>
          <a:p>
            <a:pPr algn="l"/>
            <a:r>
              <a:rPr lang="en-US" sz="2800" i="1" dirty="0" smtClean="0"/>
              <a:t>			*</a:t>
            </a:r>
            <a:r>
              <a:rPr lang="en-US" sz="2800" i="1" dirty="0"/>
              <a:t>She claimed that did John see him?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15389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/>
            <a:r>
              <a:rPr lang="en-US" sz="2800" b="1" u="sng" dirty="0" smtClean="0"/>
              <a:t>Practice: </a:t>
            </a:r>
          </a:p>
          <a:p>
            <a:pPr marL="0" indent="0" algn="l"/>
            <a:r>
              <a:rPr lang="en-US" sz="2800" b="1" dirty="0" smtClean="0"/>
              <a:t>Which </a:t>
            </a:r>
            <a:r>
              <a:rPr lang="en-US" sz="2800" b="1" dirty="0"/>
              <a:t>clauses are dependent? Which are independent</a:t>
            </a:r>
            <a:r>
              <a:rPr lang="en-US" sz="2800" b="1" dirty="0" smtClean="0"/>
              <a:t>?</a:t>
            </a:r>
          </a:p>
          <a:p>
            <a:pPr marL="0" indent="0" algn="l"/>
            <a:r>
              <a:rPr lang="en-US" sz="2800" b="1" dirty="0" smtClean="0"/>
              <a:t> </a:t>
            </a:r>
          </a:p>
          <a:p>
            <a:pPr marL="0" indent="0" algn="l"/>
            <a:r>
              <a:rPr lang="en-US" sz="2800" dirty="0" smtClean="0"/>
              <a:t>-  </a:t>
            </a:r>
            <a:r>
              <a:rPr lang="en-US" sz="2800" i="1" dirty="0"/>
              <a:t>There's a lot to learn in syntax.</a:t>
            </a:r>
            <a:endParaRPr lang="en-US" sz="2800" dirty="0"/>
          </a:p>
          <a:p>
            <a:pPr algn="l"/>
            <a:r>
              <a:rPr lang="en-US" sz="2800" dirty="0"/>
              <a:t>-  </a:t>
            </a:r>
            <a:r>
              <a:rPr lang="en-US" sz="2800" i="1" dirty="0"/>
              <a:t>He asked me if I arrived safely.</a:t>
            </a:r>
            <a:endParaRPr lang="en-US" sz="2800" dirty="0"/>
          </a:p>
          <a:p>
            <a:pPr algn="l"/>
            <a:r>
              <a:rPr lang="en-US" sz="2800" dirty="0"/>
              <a:t>-  </a:t>
            </a:r>
            <a:r>
              <a:rPr lang="en-US" sz="2800" i="1" dirty="0"/>
              <a:t>If you can't find your way, please ask for help.</a:t>
            </a:r>
            <a:endParaRPr lang="en-US" sz="2800" dirty="0"/>
          </a:p>
          <a:p>
            <a:pPr algn="l"/>
            <a:r>
              <a:rPr lang="en-US" sz="2800" dirty="0"/>
              <a:t>- John having left early, we left too.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01973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MOOD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dirty="0" smtClean="0"/>
              <a:t>- </a:t>
            </a:r>
            <a:r>
              <a:rPr lang="en-US" sz="2800" b="1" u="sng" dirty="0" smtClean="0"/>
              <a:t>MOOD</a:t>
            </a:r>
            <a:r>
              <a:rPr lang="en-US" sz="2800" dirty="0"/>
              <a:t>: Each clause has mood. Mood has to do with two sets of distinctions:</a:t>
            </a:r>
          </a:p>
          <a:p>
            <a:pPr marL="514350" lvl="0" indent="-514350" algn="l">
              <a:buAutoNum type="arabicParenBoth"/>
            </a:pPr>
            <a:r>
              <a:rPr lang="en-US" sz="2800" u="sng" dirty="0" smtClean="0"/>
              <a:t>The </a:t>
            </a:r>
            <a:r>
              <a:rPr lang="en-US" sz="2800" u="sng" dirty="0"/>
              <a:t>distinctions </a:t>
            </a:r>
            <a:r>
              <a:rPr lang="en-US" sz="2800" u="sng" dirty="0" smtClean="0"/>
              <a:t>between: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M</a:t>
            </a:r>
            <a:r>
              <a:rPr lang="en-US" sz="2800" dirty="0" smtClean="0"/>
              <a:t>aking </a:t>
            </a:r>
            <a:r>
              <a:rPr lang="en-US" sz="2800" dirty="0"/>
              <a:t>statements (</a:t>
            </a:r>
            <a:r>
              <a:rPr lang="en-US" sz="2800" dirty="0" smtClean="0"/>
              <a:t>Declarative)</a:t>
            </a:r>
          </a:p>
          <a:p>
            <a:pPr marL="400050" lvl="1" indent="0" algn="l"/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u="sng" dirty="0" smtClean="0"/>
              <a:t>EX.</a:t>
            </a:r>
            <a:r>
              <a:rPr lang="en-US" dirty="0" smtClean="0"/>
              <a:t> </a:t>
            </a:r>
            <a:r>
              <a:rPr lang="en-US" i="1" dirty="0" smtClean="0"/>
              <a:t>She </a:t>
            </a:r>
            <a:r>
              <a:rPr lang="en-US" i="1" dirty="0"/>
              <a:t>met John in the park.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A</a:t>
            </a:r>
            <a:r>
              <a:rPr lang="en-US" sz="2800" dirty="0" smtClean="0"/>
              <a:t>sking </a:t>
            </a:r>
            <a:r>
              <a:rPr lang="en-US" sz="2800" dirty="0"/>
              <a:t>questions (Interrogative</a:t>
            </a:r>
            <a:r>
              <a:rPr lang="en-US" sz="2800" dirty="0" smtClean="0"/>
              <a:t>)</a:t>
            </a:r>
          </a:p>
          <a:p>
            <a:pPr marL="0" lvl="0" indent="0"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u="sng" dirty="0"/>
              <a:t> EX.</a:t>
            </a:r>
            <a:r>
              <a:rPr lang="en-US" sz="2800" dirty="0"/>
              <a:t> </a:t>
            </a:r>
            <a:r>
              <a:rPr lang="en-US" sz="2800" i="1" dirty="0" smtClean="0"/>
              <a:t>Did she meet John in the park?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I</a:t>
            </a:r>
            <a:r>
              <a:rPr lang="en-US" sz="2800" dirty="0" smtClean="0"/>
              <a:t>ssuing </a:t>
            </a:r>
            <a:r>
              <a:rPr lang="en-US" sz="2800" dirty="0"/>
              <a:t>commands (Imperative</a:t>
            </a:r>
            <a:r>
              <a:rPr lang="en-US" sz="2800" dirty="0" smtClean="0"/>
              <a:t>).</a:t>
            </a:r>
          </a:p>
          <a:p>
            <a:pPr marL="1257300" lvl="3" indent="0" algn="l"/>
            <a:r>
              <a:rPr lang="en-US" sz="2800" i="1" dirty="0" smtClean="0"/>
              <a:t>	</a:t>
            </a:r>
            <a:r>
              <a:rPr lang="en-US" sz="2800" u="sng" dirty="0"/>
              <a:t> EX.</a:t>
            </a:r>
            <a:r>
              <a:rPr lang="en-US" sz="2800" dirty="0"/>
              <a:t> </a:t>
            </a:r>
            <a:r>
              <a:rPr lang="en-US" sz="2800" i="1" dirty="0" smtClean="0"/>
              <a:t>Open </a:t>
            </a:r>
            <a:r>
              <a:rPr lang="en-US" sz="2800" i="1" dirty="0"/>
              <a:t>the door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003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(2) The </a:t>
            </a:r>
            <a:r>
              <a:rPr lang="en-US" sz="2800" dirty="0">
                <a:solidFill>
                  <a:prstClr val="black"/>
                </a:solidFill>
              </a:rPr>
              <a:t>distinctions between whether the speaker/writer presents an event </a:t>
            </a:r>
            <a:r>
              <a:rPr lang="en-US" sz="2800" dirty="0" smtClean="0">
                <a:solidFill>
                  <a:prstClr val="black"/>
                </a:solidFill>
              </a:rPr>
              <a:t>as: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P</a:t>
            </a:r>
            <a:r>
              <a:rPr lang="en-US" sz="2800" dirty="0" smtClean="0">
                <a:solidFill>
                  <a:prstClr val="black"/>
                </a:solidFill>
              </a:rPr>
              <a:t>ossible 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		</a:t>
            </a:r>
            <a:r>
              <a:rPr lang="en-US" sz="2800" u="sng" dirty="0" smtClean="0"/>
              <a:t> EX.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He may have left. 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A </a:t>
            </a:r>
            <a:r>
              <a:rPr lang="en-US" sz="2800" dirty="0">
                <a:solidFill>
                  <a:prstClr val="black"/>
                </a:solidFill>
              </a:rPr>
              <a:t>fact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</a:t>
            </a:r>
            <a:r>
              <a:rPr lang="en-US" sz="2800" u="sng" dirty="0"/>
              <a:t> </a:t>
            </a:r>
            <a:r>
              <a:rPr lang="en-US" sz="2800" u="sng" dirty="0" smtClean="0"/>
              <a:t>EX.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(He </a:t>
            </a:r>
            <a:r>
              <a:rPr lang="en-US" sz="2800" dirty="0">
                <a:solidFill>
                  <a:prstClr val="black"/>
                </a:solidFill>
              </a:rPr>
              <a:t>did leave).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27087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We </a:t>
            </a:r>
            <a:r>
              <a:rPr lang="en-US" dirty="0"/>
              <a:t>might also classify clauses based on the kind of information they </a:t>
            </a:r>
            <a:r>
              <a:rPr lang="en-US" dirty="0" smtClean="0"/>
              <a:t>share: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Relative </a:t>
            </a:r>
            <a:r>
              <a:rPr lang="en-US" sz="2800" dirty="0"/>
              <a:t>clauses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Interrogative </a:t>
            </a:r>
            <a:r>
              <a:rPr lang="en-US" sz="2800" dirty="0"/>
              <a:t>clauses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Existential </a:t>
            </a:r>
            <a:r>
              <a:rPr lang="en-US" sz="2800" dirty="0"/>
              <a:t>clauses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/>
              <a:t>Conditional or hypothetical clauses.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55535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/>
              <a:t>(1) Relative clauses:</a:t>
            </a:r>
          </a:p>
          <a:p>
            <a:pPr marL="457200" indent="-457200" algn="l">
              <a:buFontTx/>
              <a:buChar char="-"/>
            </a:pPr>
            <a:r>
              <a:rPr lang="en-US" sz="2800" dirty="0"/>
              <a:t>G</a:t>
            </a:r>
            <a:r>
              <a:rPr lang="en-US" sz="2800" dirty="0" smtClean="0"/>
              <a:t>ive </a:t>
            </a:r>
            <a:r>
              <a:rPr lang="en-US" sz="2800" dirty="0"/>
              <a:t>more information about a </a:t>
            </a:r>
            <a:r>
              <a:rPr lang="en-US" sz="2800" dirty="0" smtClean="0"/>
              <a:t>noun. </a:t>
            </a:r>
          </a:p>
          <a:p>
            <a:pPr marL="0" indent="0" algn="l"/>
            <a:r>
              <a:rPr lang="en-US" sz="2800" dirty="0" smtClean="0"/>
              <a:t>	   </a:t>
            </a:r>
            <a:r>
              <a:rPr lang="en-US" sz="2800" u="sng" dirty="0" smtClean="0"/>
              <a:t>Example</a:t>
            </a:r>
            <a:r>
              <a:rPr lang="en-US" sz="2800" dirty="0" smtClean="0"/>
              <a:t>: ‘</a:t>
            </a:r>
            <a:r>
              <a:rPr lang="en-US" sz="2800" i="1" dirty="0" smtClean="0"/>
              <a:t>I knew’</a:t>
            </a:r>
            <a:r>
              <a:rPr lang="en-US" sz="2800" dirty="0" smtClean="0"/>
              <a:t> in:    ‘</a:t>
            </a:r>
            <a:r>
              <a:rPr lang="en-US" sz="2800" i="1" dirty="0" smtClean="0"/>
              <a:t>you are </a:t>
            </a:r>
            <a:r>
              <a:rPr lang="en-US" sz="2800" i="1" dirty="0"/>
              <a:t>not the man </a:t>
            </a:r>
            <a:r>
              <a:rPr lang="en-US" sz="2800" i="1" u="sng" dirty="0"/>
              <a:t>I </a:t>
            </a:r>
            <a:r>
              <a:rPr lang="en-US" sz="2800" i="1" u="sng" dirty="0" smtClean="0"/>
              <a:t>knew</a:t>
            </a:r>
            <a:r>
              <a:rPr lang="en-US" sz="2800" i="1" dirty="0" smtClean="0"/>
              <a:t>’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b="1" dirty="0" smtClean="0"/>
              <a:t>(2) Interrogative clauses: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Ask </a:t>
            </a:r>
            <a:r>
              <a:rPr lang="en-US" sz="2800" dirty="0"/>
              <a:t>a question </a:t>
            </a:r>
            <a:r>
              <a:rPr lang="en-US" sz="2800" dirty="0" smtClean="0"/>
              <a:t>directly:</a:t>
            </a:r>
          </a:p>
          <a:p>
            <a:pPr marL="0" indent="0" algn="l"/>
            <a:r>
              <a:rPr lang="en-US" sz="2800" dirty="0" smtClean="0"/>
              <a:t>	    </a:t>
            </a:r>
            <a:r>
              <a:rPr lang="en-US" sz="2800" u="sng" dirty="0" smtClean="0"/>
              <a:t>Example</a:t>
            </a:r>
            <a:r>
              <a:rPr lang="en-US" sz="2800" dirty="0" smtClean="0"/>
              <a:t>:</a:t>
            </a:r>
            <a:r>
              <a:rPr lang="en-US" sz="2800" dirty="0"/>
              <a:t> </a:t>
            </a:r>
            <a:r>
              <a:rPr lang="en-US" sz="2800" i="1" dirty="0" smtClean="0"/>
              <a:t>he </a:t>
            </a:r>
            <a:r>
              <a:rPr lang="en-US" sz="2800" i="1" dirty="0"/>
              <a:t>asked, </a:t>
            </a:r>
            <a:r>
              <a:rPr lang="en-US" sz="2800" i="1" dirty="0" smtClean="0"/>
              <a:t>‘Are </a:t>
            </a:r>
            <a:r>
              <a:rPr lang="en-US" sz="2800" i="1" dirty="0"/>
              <a:t>you happy</a:t>
            </a:r>
            <a:r>
              <a:rPr lang="en-US" sz="2800" i="1" dirty="0" smtClean="0"/>
              <a:t>?’</a:t>
            </a:r>
            <a:r>
              <a:rPr lang="en-US" sz="2800" dirty="0" smtClean="0"/>
              <a:t>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or indirectly: </a:t>
            </a:r>
          </a:p>
          <a:p>
            <a:pPr marL="0" indent="0" algn="l"/>
            <a:r>
              <a:rPr lang="en-US" sz="2800" dirty="0" smtClean="0"/>
              <a:t>	    </a:t>
            </a:r>
            <a:r>
              <a:rPr lang="en-US" sz="2800" u="sng" dirty="0" smtClean="0"/>
              <a:t>Example</a:t>
            </a:r>
            <a:r>
              <a:rPr lang="en-US" sz="2800" dirty="0" smtClean="0"/>
              <a:t>: </a:t>
            </a:r>
            <a:r>
              <a:rPr lang="en-US" sz="2800" i="1" dirty="0" smtClean="0"/>
              <a:t>he </a:t>
            </a:r>
            <a:r>
              <a:rPr lang="en-US" sz="2800" i="1" dirty="0"/>
              <a:t>wonders </a:t>
            </a:r>
            <a:r>
              <a:rPr lang="en-US" sz="2800" i="1" dirty="0" smtClean="0"/>
              <a:t>‘whether </a:t>
            </a:r>
            <a:r>
              <a:rPr lang="en-US" sz="2800" i="1" dirty="0"/>
              <a:t>you are </a:t>
            </a:r>
            <a:r>
              <a:rPr lang="en-US" sz="2800" i="1" dirty="0" smtClean="0"/>
              <a:t>happy.’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876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/>
              <a:t>(3) Existential clauses: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In </a:t>
            </a:r>
            <a:r>
              <a:rPr lang="en-US" sz="2800" dirty="0"/>
              <a:t>English typically begin with </a:t>
            </a:r>
            <a:r>
              <a:rPr lang="en-US" sz="2800" dirty="0" smtClean="0"/>
              <a:t>‘</a:t>
            </a:r>
            <a:r>
              <a:rPr lang="en-US" sz="2800" i="1" dirty="0" smtClean="0"/>
              <a:t>there </a:t>
            </a:r>
            <a:r>
              <a:rPr lang="en-US" sz="2800" i="1" dirty="0"/>
              <a:t>is</a:t>
            </a:r>
            <a:r>
              <a:rPr lang="en-US" sz="2800" dirty="0"/>
              <a:t> or </a:t>
            </a:r>
            <a:r>
              <a:rPr lang="en-US" sz="2800" i="1" dirty="0"/>
              <a:t>there </a:t>
            </a:r>
            <a:r>
              <a:rPr lang="en-US" sz="2800" i="1" dirty="0" smtClean="0"/>
              <a:t>are’</a:t>
            </a:r>
            <a:r>
              <a:rPr lang="en-US" sz="2800" dirty="0" smtClean="0"/>
              <a:t>.</a:t>
            </a:r>
          </a:p>
          <a:p>
            <a:pPr marL="0" indent="0" algn="l"/>
            <a:r>
              <a:rPr lang="en-US" sz="2800" dirty="0" smtClean="0"/>
              <a:t>	     </a:t>
            </a:r>
            <a:r>
              <a:rPr lang="en-US" sz="2800" u="sng" dirty="0" smtClean="0"/>
              <a:t>Example:</a:t>
            </a:r>
            <a:r>
              <a:rPr lang="en-US" sz="2800" dirty="0" smtClean="0"/>
              <a:t> </a:t>
            </a:r>
            <a:r>
              <a:rPr lang="en-US" sz="2800" i="1" dirty="0" smtClean="0"/>
              <a:t>There is a mouse in my room.</a:t>
            </a:r>
          </a:p>
          <a:p>
            <a:pPr marL="0" indent="0" algn="l"/>
            <a:endParaRPr lang="en-US" sz="2800" i="1" dirty="0"/>
          </a:p>
          <a:p>
            <a:pPr marL="0" indent="0" algn="l"/>
            <a:r>
              <a:rPr lang="en-US" sz="2800" b="1" dirty="0" smtClean="0"/>
              <a:t>(4) Conditional </a:t>
            </a:r>
            <a:r>
              <a:rPr lang="en-US" sz="2800" b="1" dirty="0"/>
              <a:t>or hypothetical </a:t>
            </a:r>
            <a:r>
              <a:rPr lang="en-US" sz="2800" b="1" dirty="0" smtClean="0"/>
              <a:t>clauses:</a:t>
            </a:r>
          </a:p>
          <a:p>
            <a:pPr marL="457200" indent="-457200" algn="l">
              <a:buFontTx/>
              <a:buChar char="-"/>
            </a:pPr>
            <a:r>
              <a:rPr lang="en-US" sz="2800" dirty="0"/>
              <a:t>I</a:t>
            </a:r>
            <a:r>
              <a:rPr lang="en-US" sz="2800" dirty="0" smtClean="0"/>
              <a:t>f........, then......</a:t>
            </a:r>
          </a:p>
          <a:p>
            <a:pPr marL="0" indent="0" algn="l"/>
            <a:endParaRPr lang="en-US" sz="2800" dirty="0" smtClean="0"/>
          </a:p>
          <a:p>
            <a:pPr marL="800100" lvl="2" indent="0" algn="l"/>
            <a:r>
              <a:rPr lang="en-US" sz="2800" dirty="0" smtClean="0"/>
              <a:t>	     </a:t>
            </a:r>
            <a:r>
              <a:rPr lang="en-US" sz="2800" u="sng" dirty="0" smtClean="0"/>
              <a:t>Example</a:t>
            </a:r>
            <a:r>
              <a:rPr lang="en-US" sz="2800" u="sng" dirty="0"/>
              <a:t>:</a:t>
            </a:r>
            <a:r>
              <a:rPr lang="en-US" sz="2800" dirty="0"/>
              <a:t> </a:t>
            </a:r>
            <a:r>
              <a:rPr lang="en-US" sz="2800" i="1" dirty="0" smtClean="0"/>
              <a:t>If you study hard, you will succeed</a:t>
            </a:r>
            <a:r>
              <a:rPr lang="en-US" sz="2800" dirty="0" smtClean="0"/>
              <a:t>.</a:t>
            </a:r>
          </a:p>
          <a:p>
            <a:pPr marL="800100" lvl="2" indent="0" algn="l"/>
            <a:r>
              <a:rPr lang="en-US" sz="2800" dirty="0"/>
              <a:t>	</a:t>
            </a:r>
            <a:r>
              <a:rPr lang="en-US" sz="2800" dirty="0" smtClean="0"/>
              <a:t>			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10449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2" indent="-342900" algn="l"/>
            <a:r>
              <a:rPr lang="en-US" sz="2800" b="1" u="sng" dirty="0"/>
              <a:t>Examples</a:t>
            </a:r>
            <a:r>
              <a:rPr lang="en-US" sz="2800" b="1" u="sng" dirty="0" smtClean="0"/>
              <a:t>:</a:t>
            </a:r>
            <a:endParaRPr lang="en-US" sz="2800" dirty="0" smtClean="0"/>
          </a:p>
          <a:p>
            <a:pPr algn="l"/>
            <a:r>
              <a:rPr lang="en-US" sz="2800" dirty="0" smtClean="0"/>
              <a:t>Who is he?</a:t>
            </a:r>
            <a:r>
              <a:rPr lang="en-US" dirty="0" smtClean="0"/>
              <a:t>		                        </a:t>
            </a:r>
            <a:r>
              <a:rPr lang="en-US" sz="2400" dirty="0" smtClean="0"/>
              <a:t>(direct interrogative clause)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800" dirty="0" smtClean="0"/>
              <a:t>…… </a:t>
            </a:r>
            <a:r>
              <a:rPr lang="en-US" sz="2800" dirty="0"/>
              <a:t>w</a:t>
            </a:r>
            <a:r>
              <a:rPr lang="en-US" sz="2800" dirty="0" smtClean="0"/>
              <a:t>ho </a:t>
            </a:r>
            <a:r>
              <a:rPr lang="en-US" sz="2800" dirty="0"/>
              <a:t>he is.	</a:t>
            </a:r>
            <a:r>
              <a:rPr lang="en-US" dirty="0" smtClean="0"/>
              <a:t>	               </a:t>
            </a:r>
            <a:r>
              <a:rPr lang="en-US" sz="2400" dirty="0" smtClean="0"/>
              <a:t>(</a:t>
            </a:r>
            <a:r>
              <a:rPr lang="en-US" sz="2400" dirty="0"/>
              <a:t>indirect interrogative clause</a:t>
            </a:r>
            <a:r>
              <a:rPr lang="en-US" sz="2400" dirty="0" smtClean="0"/>
              <a:t>)</a:t>
            </a:r>
          </a:p>
          <a:p>
            <a:pPr algn="l"/>
            <a:endParaRPr lang="en-US" dirty="0" smtClean="0"/>
          </a:p>
          <a:p>
            <a:pPr algn="l"/>
            <a:r>
              <a:rPr lang="en-US" sz="2800" dirty="0" smtClean="0"/>
              <a:t>There </a:t>
            </a:r>
            <a:r>
              <a:rPr lang="en-US" sz="2800" dirty="0"/>
              <a:t>is a cat in this house.       </a:t>
            </a:r>
            <a:r>
              <a:rPr lang="en-US" sz="2800" dirty="0" smtClean="0"/>
              <a:t>       </a:t>
            </a:r>
            <a:r>
              <a:rPr lang="en-US" sz="2400" dirty="0" smtClean="0"/>
              <a:t>(</a:t>
            </a:r>
            <a:r>
              <a:rPr lang="en-US" sz="2400" dirty="0"/>
              <a:t>Existential </a:t>
            </a:r>
            <a:r>
              <a:rPr lang="en-US" sz="2400" dirty="0" smtClean="0"/>
              <a:t>clauses)</a:t>
            </a:r>
          </a:p>
          <a:p>
            <a:pPr algn="l"/>
            <a:r>
              <a:rPr lang="en-US" sz="2400" dirty="0" smtClean="0"/>
              <a:t> </a:t>
            </a:r>
            <a:endParaRPr lang="en-US" sz="2400" dirty="0"/>
          </a:p>
          <a:p>
            <a:pPr algn="l"/>
            <a:r>
              <a:rPr lang="en-US" sz="2800" dirty="0" smtClean="0"/>
              <a:t>…… </a:t>
            </a:r>
            <a:r>
              <a:rPr lang="en-US" sz="2800" dirty="0"/>
              <a:t>t</a:t>
            </a:r>
            <a:r>
              <a:rPr lang="en-US" sz="2800" dirty="0" smtClean="0"/>
              <a:t>hat </a:t>
            </a:r>
            <a:r>
              <a:rPr lang="en-US" sz="2800" dirty="0"/>
              <a:t>I saw yesterday</a:t>
            </a:r>
            <a:r>
              <a:rPr lang="en-US" dirty="0" smtClean="0"/>
              <a:t>	     	     </a:t>
            </a:r>
            <a:r>
              <a:rPr lang="en-US" sz="2400" dirty="0" smtClean="0"/>
              <a:t>(</a:t>
            </a:r>
            <a:r>
              <a:rPr lang="en-US" sz="2400" dirty="0"/>
              <a:t>relative </a:t>
            </a:r>
            <a:r>
              <a:rPr lang="en-US" sz="2400" dirty="0" smtClean="0"/>
              <a:t>clause)</a:t>
            </a:r>
            <a:endParaRPr lang="en-US" sz="2400" dirty="0"/>
          </a:p>
          <a:p>
            <a:pPr algn="l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227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endParaRPr lang="en-US" sz="24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Of </a:t>
            </a:r>
            <a:r>
              <a:rPr lang="en-US" sz="2800" dirty="0">
                <a:solidFill>
                  <a:prstClr val="black"/>
                </a:solidFill>
              </a:rPr>
              <a:t>these, notice that the </a:t>
            </a:r>
            <a:r>
              <a:rPr lang="en-US" sz="2800" dirty="0" smtClean="0">
                <a:solidFill>
                  <a:prstClr val="black"/>
                </a:solidFill>
              </a:rPr>
              <a:t>second part of conditional clauses, </a:t>
            </a:r>
            <a:r>
              <a:rPr lang="en-US" sz="2800" dirty="0" smtClean="0">
                <a:solidFill>
                  <a:prstClr val="black"/>
                </a:solidFill>
              </a:rPr>
              <a:t>as well as the existential </a:t>
            </a:r>
            <a:r>
              <a:rPr lang="en-US" sz="2800" dirty="0">
                <a:solidFill>
                  <a:prstClr val="black"/>
                </a:solidFill>
              </a:rPr>
              <a:t>and direct interrogative clauses are </a:t>
            </a:r>
            <a:r>
              <a:rPr lang="en-US" sz="2800" u="sng" dirty="0">
                <a:solidFill>
                  <a:prstClr val="black"/>
                </a:solidFill>
              </a:rPr>
              <a:t>independent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The </a:t>
            </a:r>
            <a:r>
              <a:rPr lang="en-US" sz="2800" dirty="0">
                <a:solidFill>
                  <a:prstClr val="black"/>
                </a:solidFill>
              </a:rPr>
              <a:t>others are subordinate clauses.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03587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small" dirty="0"/>
              <a:t>Phrases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Every </a:t>
            </a:r>
            <a:r>
              <a:rPr lang="en-US" sz="2800" dirty="0"/>
              <a:t>phrase contains a </a:t>
            </a:r>
            <a:r>
              <a:rPr lang="en-US" sz="2800" b="1" dirty="0"/>
              <a:t>head</a:t>
            </a:r>
            <a:r>
              <a:rPr lang="en-US" sz="2800" dirty="0"/>
              <a:t>, which is the major content or </a:t>
            </a:r>
            <a:r>
              <a:rPr lang="en-US" sz="2800" dirty="0" smtClean="0"/>
              <a:t>function </a:t>
            </a:r>
            <a:r>
              <a:rPr lang="en-US" sz="2800" dirty="0"/>
              <a:t>word within that </a:t>
            </a:r>
            <a:r>
              <a:rPr lang="en-US" sz="2800" dirty="0" smtClean="0"/>
              <a:t>phrase.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Phrases </a:t>
            </a:r>
            <a:r>
              <a:rPr lang="en-US" sz="2800" dirty="0"/>
              <a:t>are named after their heads:</a:t>
            </a:r>
          </a:p>
          <a:p>
            <a:pPr marL="0" indent="0" algn="l"/>
            <a:r>
              <a:rPr lang="en-US" sz="2800" u="sng" dirty="0" smtClean="0"/>
              <a:t>That </a:t>
            </a:r>
            <a:r>
              <a:rPr lang="en-US" sz="2800" u="sng" dirty="0"/>
              <a:t>is: </a:t>
            </a:r>
          </a:p>
          <a:p>
            <a:pPr marL="857250" lvl="1" indent="-457200" algn="l">
              <a:buFontTx/>
              <a:buChar char="-"/>
            </a:pPr>
            <a:r>
              <a:rPr lang="en-US" dirty="0"/>
              <a:t>A noun phrase is headed by a noun </a:t>
            </a:r>
          </a:p>
          <a:p>
            <a:pPr marL="0" indent="0" algn="l"/>
            <a:endParaRPr lang="en-US" sz="2800" dirty="0"/>
          </a:p>
          <a:p>
            <a:pPr marL="857250" lvl="1" indent="-457200" algn="l">
              <a:buFontTx/>
              <a:buChar char="-"/>
            </a:pPr>
            <a:r>
              <a:rPr lang="en-US" dirty="0"/>
              <a:t>A verb phrase is headed by a verb </a:t>
            </a:r>
          </a:p>
          <a:p>
            <a:pPr marL="0" indent="0" algn="l"/>
            <a:endParaRPr lang="en-US" sz="2800" dirty="0"/>
          </a:p>
          <a:p>
            <a:pPr marL="857250" lvl="1" indent="-457200" algn="l">
              <a:buFontTx/>
              <a:buChar char="-"/>
            </a:pPr>
            <a:r>
              <a:rPr lang="en-US" dirty="0"/>
              <a:t>A prepositional phrase is headed by a preposition. </a:t>
            </a:r>
          </a:p>
          <a:p>
            <a:pPr marL="0" indent="0" algn="l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3121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Example		         head	     phrase type</a:t>
            </a:r>
          </a:p>
          <a:p>
            <a:pPr algn="l">
              <a:lnSpc>
                <a:spcPct val="150000"/>
              </a:lnSpc>
            </a:pPr>
            <a:r>
              <a:rPr lang="en-US" sz="2800" i="1" dirty="0" smtClean="0"/>
              <a:t>the book		         book	</a:t>
            </a:r>
            <a:r>
              <a:rPr lang="en-US" sz="2800" i="1" dirty="0"/>
              <a:t> </a:t>
            </a:r>
            <a:r>
              <a:rPr lang="en-US" sz="2800" i="1" dirty="0" smtClean="0"/>
              <a:t>    </a:t>
            </a:r>
            <a:r>
              <a:rPr lang="en-US" sz="2800" dirty="0" smtClean="0"/>
              <a:t>NP (noun phrase)</a:t>
            </a:r>
          </a:p>
          <a:p>
            <a:pPr algn="l">
              <a:lnSpc>
                <a:spcPct val="150000"/>
              </a:lnSpc>
            </a:pPr>
            <a:r>
              <a:rPr lang="en-US" sz="2800" i="1" dirty="0" smtClean="0"/>
              <a:t>the Spanish book	         book</a:t>
            </a:r>
            <a:r>
              <a:rPr lang="en-US" sz="2800" b="1" i="1" dirty="0"/>
              <a:t> </a:t>
            </a:r>
            <a:r>
              <a:rPr lang="en-US" sz="2800" b="1" i="1" dirty="0" smtClean="0"/>
              <a:t>         </a:t>
            </a:r>
            <a:r>
              <a:rPr lang="en-US" sz="2800" dirty="0" smtClean="0"/>
              <a:t>NP </a:t>
            </a:r>
            <a:r>
              <a:rPr lang="en-US" sz="2800" dirty="0"/>
              <a:t>(noun phrase)</a:t>
            </a:r>
          </a:p>
          <a:p>
            <a:pPr algn="l">
              <a:lnSpc>
                <a:spcPct val="150000"/>
              </a:lnSpc>
            </a:pPr>
            <a:r>
              <a:rPr lang="en-US" sz="2800" i="1" dirty="0" smtClean="0"/>
              <a:t>in </a:t>
            </a:r>
            <a:r>
              <a:rPr lang="en-US" sz="2800" i="1" dirty="0"/>
              <a:t>the Spanish </a:t>
            </a:r>
            <a:r>
              <a:rPr lang="en-US" sz="2800" i="1" dirty="0" smtClean="0"/>
              <a:t>book</a:t>
            </a:r>
            <a:r>
              <a:rPr lang="en-US" sz="2800" i="1" dirty="0"/>
              <a:t> </a:t>
            </a:r>
            <a:r>
              <a:rPr lang="en-US" sz="2800" i="1" dirty="0" smtClean="0"/>
              <a:t>       in	     </a:t>
            </a:r>
            <a:r>
              <a:rPr lang="en-US" sz="2800" dirty="0" smtClean="0"/>
              <a:t>PP (prepositional phrase)</a:t>
            </a:r>
          </a:p>
          <a:p>
            <a:pPr algn="l">
              <a:lnSpc>
                <a:spcPct val="150000"/>
              </a:lnSpc>
            </a:pPr>
            <a:r>
              <a:rPr lang="en-US" sz="2800" i="1" dirty="0"/>
              <a:t>g</a:t>
            </a:r>
            <a:r>
              <a:rPr lang="en-US" sz="2800" i="1" dirty="0" smtClean="0"/>
              <a:t>oes </a:t>
            </a:r>
            <a:r>
              <a:rPr lang="en-US" sz="2800" i="1" dirty="0"/>
              <a:t>to the </a:t>
            </a:r>
            <a:r>
              <a:rPr lang="en-US" sz="2800" i="1" dirty="0" smtClean="0"/>
              <a:t>store	         go	     </a:t>
            </a:r>
            <a:r>
              <a:rPr lang="en-US" sz="2800" dirty="0" smtClean="0"/>
              <a:t>VP (verb phrase)</a:t>
            </a:r>
          </a:p>
          <a:p>
            <a:pPr algn="l">
              <a:lnSpc>
                <a:spcPct val="150000"/>
              </a:lnSpc>
            </a:pPr>
            <a:r>
              <a:rPr lang="en-US" sz="2800" i="1" dirty="0"/>
              <a:t>gives it to </a:t>
            </a:r>
            <a:r>
              <a:rPr lang="en-US" sz="2800" i="1" dirty="0" smtClean="0"/>
              <a:t>him	         give	     </a:t>
            </a:r>
            <a:r>
              <a:rPr lang="en-US" sz="2800" dirty="0" smtClean="0"/>
              <a:t>VP </a:t>
            </a:r>
            <a:r>
              <a:rPr lang="en-US" sz="2800" dirty="0"/>
              <a:t>(verb phrase)</a:t>
            </a:r>
          </a:p>
          <a:p>
            <a:pPr algn="l"/>
            <a:r>
              <a:rPr lang="en-US" sz="2800" i="1" dirty="0" smtClean="0"/>
              <a:t>	</a:t>
            </a:r>
            <a:endParaRPr lang="ar-EG" sz="2800" b="1" dirty="0"/>
          </a:p>
        </p:txBody>
      </p:sp>
    </p:spTree>
    <p:extLst>
      <p:ext uri="{BB962C8B-B14F-4D97-AF65-F5344CB8AC3E}">
        <p14:creationId xmlns:p14="http://schemas.microsoft.com/office/powerpoint/2010/main" val="242297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Practice:</a:t>
            </a:r>
          </a:p>
          <a:p>
            <a:pPr algn="l"/>
            <a:r>
              <a:rPr lang="en-US" sz="2800" b="1" dirty="0" smtClean="0"/>
              <a:t>Identify </a:t>
            </a:r>
            <a:r>
              <a:rPr lang="en-US" sz="2800" b="1" dirty="0"/>
              <a:t>the head of the following phrases, and name the type of phrase:</a:t>
            </a:r>
            <a:endParaRPr lang="en-US" sz="2800" dirty="0"/>
          </a:p>
          <a:p>
            <a:pPr algn="l"/>
            <a:r>
              <a:rPr lang="en-US" sz="2800" dirty="0"/>
              <a:t>at the </a:t>
            </a:r>
            <a:r>
              <a:rPr lang="en-US" sz="2800" dirty="0" smtClean="0"/>
              <a:t>airport,</a:t>
            </a:r>
          </a:p>
          <a:p>
            <a:pPr algn="l"/>
            <a:r>
              <a:rPr lang="en-US" sz="2800" dirty="0" smtClean="0"/>
              <a:t>read </a:t>
            </a:r>
            <a:r>
              <a:rPr lang="en-US" sz="2800" dirty="0"/>
              <a:t>the book</a:t>
            </a:r>
            <a:r>
              <a:rPr lang="en-US" sz="2800" dirty="0" smtClean="0"/>
              <a:t>,</a:t>
            </a:r>
          </a:p>
          <a:p>
            <a:pPr algn="l"/>
            <a:r>
              <a:rPr lang="en-US" sz="2800" dirty="0" smtClean="0"/>
              <a:t>a </a:t>
            </a:r>
            <a:r>
              <a:rPr lang="en-US" sz="2800" dirty="0"/>
              <a:t>tough question, </a:t>
            </a:r>
            <a:endParaRPr lang="en-US" sz="2800" dirty="0" smtClean="0"/>
          </a:p>
          <a:p>
            <a:pPr algn="l"/>
            <a:r>
              <a:rPr lang="en-US" sz="2800" dirty="0" smtClean="0"/>
              <a:t>the </a:t>
            </a:r>
            <a:r>
              <a:rPr lang="en-US" sz="2800" dirty="0"/>
              <a:t>man, </a:t>
            </a:r>
            <a:endParaRPr lang="en-US" sz="2800" dirty="0" smtClean="0"/>
          </a:p>
          <a:p>
            <a:pPr algn="l"/>
            <a:r>
              <a:rPr lang="en-US" sz="2800" dirty="0" smtClean="0"/>
              <a:t>on </a:t>
            </a:r>
            <a:r>
              <a:rPr lang="en-US" sz="2800" dirty="0"/>
              <a:t>the </a:t>
            </a:r>
            <a:r>
              <a:rPr lang="en-US" sz="2800" dirty="0" smtClean="0"/>
              <a:t>sofa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61013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small" dirty="0"/>
              <a:t>Word order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cap="small" dirty="0"/>
              <a:t>Basic word order</a:t>
            </a:r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Languages </a:t>
            </a:r>
            <a:r>
              <a:rPr lang="en-US" sz="2800" dirty="0"/>
              <a:t>most often have a way of ordering the basic constituents of clauses </a:t>
            </a:r>
            <a:r>
              <a:rPr lang="en-US" sz="2800" dirty="0" smtClean="0"/>
              <a:t>(e.g. subjects</a:t>
            </a:r>
            <a:r>
              <a:rPr lang="en-US" sz="2800" dirty="0"/>
              <a:t>, verbs and </a:t>
            </a:r>
            <a:r>
              <a:rPr lang="en-US" sz="2800" dirty="0" smtClean="0"/>
              <a:t>objects).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Using this classification, we can begin to consider how languages arrange their words.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In </a:t>
            </a:r>
            <a:r>
              <a:rPr lang="en-US" sz="2800" dirty="0"/>
              <a:t>English, </a:t>
            </a:r>
            <a:r>
              <a:rPr lang="en-US" sz="2800" dirty="0" smtClean="0"/>
              <a:t>finite clauses </a:t>
            </a:r>
            <a:r>
              <a:rPr lang="en-US" sz="2800" dirty="0"/>
              <a:t>have the order subject-verb-object (</a:t>
            </a:r>
            <a:r>
              <a:rPr lang="en-US" sz="2800" i="1" u="sng" dirty="0"/>
              <a:t>the dog ate the bone</a:t>
            </a:r>
            <a:r>
              <a:rPr lang="en-US" sz="2800" u="sng" dirty="0"/>
              <a:t> </a:t>
            </a:r>
            <a:r>
              <a:rPr lang="en-US" sz="2800" dirty="0"/>
              <a:t>or </a:t>
            </a:r>
            <a:r>
              <a:rPr lang="en-US" sz="2800" i="1" u="sng" dirty="0"/>
              <a:t>he saw me</a:t>
            </a:r>
            <a:r>
              <a:rPr lang="en-US" sz="2800" dirty="0"/>
              <a:t>).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subject and object are noun phrases, while the verb heads the VP which contains any object NPs.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98786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In </a:t>
            </a:r>
            <a:r>
              <a:rPr lang="en-US" sz="2800" dirty="0"/>
              <a:t>English, word order is fairly fixed.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But </a:t>
            </a:r>
            <a:r>
              <a:rPr lang="en-US" sz="2800" dirty="0"/>
              <a:t>notice that the verb comes first in </a:t>
            </a:r>
            <a:r>
              <a:rPr lang="en-US" sz="2800" dirty="0" smtClean="0"/>
              <a:t>direct interrogative </a:t>
            </a:r>
            <a:r>
              <a:rPr lang="en-US" sz="2800" dirty="0"/>
              <a:t>clauses with </a:t>
            </a:r>
            <a:r>
              <a:rPr lang="en-US" sz="2800" i="1" u="sng" dirty="0"/>
              <a:t>have</a:t>
            </a:r>
            <a:r>
              <a:rPr lang="en-US" sz="2800" dirty="0"/>
              <a:t> or </a:t>
            </a:r>
            <a:r>
              <a:rPr lang="en-US" sz="2800" i="1" u="sng" dirty="0" smtClean="0"/>
              <a:t>be</a:t>
            </a:r>
            <a:r>
              <a:rPr lang="en-US" sz="2800" i="1" dirty="0" smtClean="0"/>
              <a:t> or </a:t>
            </a:r>
            <a:r>
              <a:rPr lang="en-US" sz="2800" i="1" u="sng" dirty="0" smtClean="0"/>
              <a:t>do</a:t>
            </a:r>
            <a:r>
              <a:rPr lang="en-US" sz="2800" dirty="0" smtClean="0"/>
              <a:t>: </a:t>
            </a:r>
          </a:p>
          <a:p>
            <a:pPr marL="457200" indent="-457200" algn="l">
              <a:buFontTx/>
              <a:buChar char="-"/>
            </a:pPr>
            <a:r>
              <a:rPr lang="en-US" sz="2800" u="sng" dirty="0" smtClean="0"/>
              <a:t>Example: </a:t>
            </a:r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u="sng" dirty="0"/>
              <a:t>A</a:t>
            </a:r>
            <a:r>
              <a:rPr lang="en-US" sz="2800" i="1" u="sng" dirty="0" smtClean="0"/>
              <a:t>re</a:t>
            </a:r>
            <a:r>
              <a:rPr lang="en-US" sz="2800" i="1" dirty="0" smtClean="0"/>
              <a:t> </a:t>
            </a:r>
            <a:r>
              <a:rPr lang="en-US" sz="2800" i="1" dirty="0"/>
              <a:t>you </a:t>
            </a:r>
            <a:r>
              <a:rPr lang="en-US" sz="2800" i="1" dirty="0" smtClean="0"/>
              <a:t>happy?</a:t>
            </a:r>
          </a:p>
          <a:p>
            <a:pPr marL="0" indent="0" algn="l"/>
            <a:r>
              <a:rPr lang="en-US" sz="2800" i="1" dirty="0"/>
              <a:t>	</a:t>
            </a:r>
            <a:r>
              <a:rPr lang="en-US" sz="2800" i="1" dirty="0" smtClean="0"/>
              <a:t>	</a:t>
            </a:r>
            <a:r>
              <a:rPr lang="en-US" sz="2800" i="1" u="sng" dirty="0" smtClean="0"/>
              <a:t>Has</a:t>
            </a:r>
            <a:r>
              <a:rPr lang="en-US" sz="2800" i="1" dirty="0" smtClean="0"/>
              <a:t> he left?</a:t>
            </a:r>
            <a:r>
              <a:rPr lang="en-US" sz="2800" dirty="0" smtClean="0"/>
              <a:t> </a:t>
            </a:r>
          </a:p>
          <a:p>
            <a:pPr marL="0" indent="0" algn="l"/>
            <a:endParaRPr lang="en-US" sz="2800" dirty="0"/>
          </a:p>
          <a:p>
            <a:pPr marL="0" indent="0" algn="l"/>
            <a:r>
              <a:rPr lang="en-US" sz="2800" dirty="0" smtClean="0"/>
              <a:t>(</a:t>
            </a:r>
            <a:r>
              <a:rPr lang="en-US" sz="2800" dirty="0"/>
              <a:t>verb-subject rather than </a:t>
            </a:r>
            <a:r>
              <a:rPr lang="en-US" sz="2800" dirty="0" smtClean="0"/>
              <a:t>subject-verb</a:t>
            </a:r>
            <a:r>
              <a:rPr lang="en-US" sz="2800" dirty="0"/>
              <a:t>).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1475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objects of verbs may be subdivided into direct objects and indirect objects.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u="sng" dirty="0" smtClean="0"/>
              <a:t>Direct objects: </a:t>
            </a:r>
            <a:r>
              <a:rPr lang="en-US" sz="2800" dirty="0" smtClean="0"/>
              <a:t>usually </a:t>
            </a:r>
            <a:r>
              <a:rPr lang="en-US" sz="2800" dirty="0"/>
              <a:t>immediately follow the </a:t>
            </a:r>
            <a:r>
              <a:rPr lang="en-US" sz="2800" dirty="0" smtClean="0"/>
              <a:t>verb (</a:t>
            </a:r>
            <a:r>
              <a:rPr lang="en-US" sz="2800" dirty="0"/>
              <a:t>like </a:t>
            </a:r>
            <a:r>
              <a:rPr lang="en-US" sz="2800" i="1" dirty="0" smtClean="0"/>
              <a:t>‘</a:t>
            </a:r>
            <a:r>
              <a:rPr lang="en-US" sz="2800" i="1" dirty="0"/>
              <a:t>The </a:t>
            </a:r>
            <a:r>
              <a:rPr lang="en-US" sz="2800" i="1" dirty="0" smtClean="0"/>
              <a:t>book’</a:t>
            </a:r>
            <a:r>
              <a:rPr lang="en-US" sz="2800" dirty="0" smtClean="0"/>
              <a:t>)</a:t>
            </a:r>
            <a:r>
              <a:rPr lang="en-US" sz="2800" i="1" dirty="0" smtClean="0"/>
              <a:t> </a:t>
            </a:r>
            <a:r>
              <a:rPr lang="en-US" sz="2800" dirty="0" smtClean="0"/>
              <a:t>in </a:t>
            </a:r>
            <a:r>
              <a:rPr lang="en-US" sz="2800" dirty="0"/>
              <a:t>the following sentence: </a:t>
            </a:r>
            <a:endParaRPr lang="en-US" sz="2800" dirty="0" smtClean="0"/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u="sng" dirty="0" smtClean="0"/>
              <a:t>Ex.</a:t>
            </a:r>
            <a:r>
              <a:rPr lang="en-US" sz="2800" dirty="0" smtClean="0"/>
              <a:t> </a:t>
            </a:r>
            <a:r>
              <a:rPr lang="en-US" sz="2800" i="1" dirty="0"/>
              <a:t>H</a:t>
            </a:r>
            <a:r>
              <a:rPr lang="en-US" sz="2800" i="1" dirty="0" smtClean="0"/>
              <a:t>e </a:t>
            </a:r>
            <a:r>
              <a:rPr lang="en-US" sz="2800" i="1" dirty="0"/>
              <a:t>read the </a:t>
            </a:r>
            <a:r>
              <a:rPr lang="en-US" sz="2800" i="1" dirty="0" smtClean="0"/>
              <a:t>book</a:t>
            </a:r>
            <a:r>
              <a:rPr lang="en-US" sz="2800" dirty="0" smtClean="0"/>
              <a:t>. </a:t>
            </a:r>
          </a:p>
          <a:p>
            <a:pPr marL="457200" indent="-457200" algn="l">
              <a:buFontTx/>
              <a:buChar char="-"/>
            </a:pPr>
            <a:r>
              <a:rPr lang="en-US" sz="2800" u="sng" dirty="0" smtClean="0"/>
              <a:t>Indirect object: </a:t>
            </a:r>
            <a:r>
              <a:rPr lang="en-US" sz="2800" dirty="0"/>
              <a:t>are often expressed periphrastically, as prepositional </a:t>
            </a:r>
            <a:r>
              <a:rPr lang="en-US" sz="2800" dirty="0" smtClean="0"/>
              <a:t>phrases</a:t>
            </a:r>
            <a:r>
              <a:rPr lang="en-US" sz="2800" i="1" dirty="0"/>
              <a:t> </a:t>
            </a:r>
            <a:r>
              <a:rPr lang="en-US" sz="2800" dirty="0" smtClean="0"/>
              <a:t>(like</a:t>
            </a:r>
            <a:r>
              <a:rPr lang="en-US" sz="2800" i="1" dirty="0" smtClean="0"/>
              <a:t> ‘to him’</a:t>
            </a:r>
            <a:r>
              <a:rPr lang="en-US" sz="2800" dirty="0" smtClean="0"/>
              <a:t>)</a:t>
            </a:r>
            <a:r>
              <a:rPr lang="en-US" sz="2800" i="1" dirty="0" smtClean="0"/>
              <a:t> </a:t>
            </a:r>
            <a:r>
              <a:rPr lang="en-US" sz="2800" dirty="0" smtClean="0"/>
              <a:t>in in the following sentence: </a:t>
            </a:r>
          </a:p>
          <a:p>
            <a:pPr marL="800100" lvl="2" indent="0" algn="l"/>
            <a:r>
              <a:rPr lang="en-US" sz="2800" i="1" dirty="0" smtClean="0"/>
              <a:t>	           </a:t>
            </a:r>
            <a:r>
              <a:rPr lang="en-US" sz="2800" i="1" u="sng" dirty="0" smtClean="0"/>
              <a:t>Ex</a:t>
            </a:r>
            <a:r>
              <a:rPr lang="en-US" sz="2800" i="1" u="sng" dirty="0"/>
              <a:t>.</a:t>
            </a:r>
            <a:r>
              <a:rPr lang="en-US" sz="2800" i="1" dirty="0"/>
              <a:t> </a:t>
            </a:r>
            <a:r>
              <a:rPr lang="en-US" sz="2800" i="1" dirty="0" smtClean="0"/>
              <a:t>	I gave </a:t>
            </a:r>
            <a:r>
              <a:rPr lang="en-US" sz="2800" i="1" u="sng" dirty="0" smtClean="0"/>
              <a:t>him</a:t>
            </a:r>
            <a:r>
              <a:rPr lang="en-US" sz="2800" i="1" dirty="0" smtClean="0"/>
              <a:t> the book</a:t>
            </a:r>
          </a:p>
          <a:p>
            <a:pPr marL="800100" lvl="2" indent="0" algn="l"/>
            <a:r>
              <a:rPr lang="en-US" sz="2800" i="1" dirty="0"/>
              <a:t>	</a:t>
            </a:r>
            <a:r>
              <a:rPr lang="en-US" sz="2800" i="1" dirty="0" smtClean="0"/>
              <a:t>		</a:t>
            </a:r>
            <a:r>
              <a:rPr lang="en-US" sz="2800" i="1" dirty="0" smtClean="0"/>
              <a:t>I </a:t>
            </a:r>
            <a:r>
              <a:rPr lang="en-US" sz="2800" i="1" dirty="0" smtClean="0"/>
              <a:t>gave </a:t>
            </a:r>
            <a:r>
              <a:rPr lang="en-US" sz="2800" i="1" dirty="0"/>
              <a:t>the book to </a:t>
            </a:r>
            <a:r>
              <a:rPr lang="en-US" sz="2800" i="1" u="sng" dirty="0" smtClean="0"/>
              <a:t>him</a:t>
            </a:r>
            <a:r>
              <a:rPr lang="en-US" sz="2800" i="1" dirty="0" smtClean="0"/>
              <a:t>.</a:t>
            </a:r>
            <a:endParaRPr lang="en-US" sz="2800" i="1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6914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cap="small" dirty="0"/>
              <a:t>Reordering </a:t>
            </a:r>
            <a:r>
              <a:rPr lang="en-US" sz="2800" b="1" u="sng" cap="small" dirty="0" smtClean="0"/>
              <a:t>words: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When </a:t>
            </a:r>
            <a:r>
              <a:rPr lang="en-US" sz="2800" dirty="0"/>
              <a:t>two words switch places, the switch is known as </a:t>
            </a:r>
            <a:r>
              <a:rPr lang="en-US" sz="2800" dirty="0" smtClean="0"/>
              <a:t>‘</a:t>
            </a:r>
            <a:r>
              <a:rPr lang="en-US" sz="2800" b="1" u="sng" dirty="0" smtClean="0"/>
              <a:t>inversion</a:t>
            </a:r>
            <a:r>
              <a:rPr lang="en-US" sz="2800" dirty="0" smtClean="0"/>
              <a:t>’ 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For </a:t>
            </a:r>
            <a:r>
              <a:rPr lang="en-US" sz="2800" dirty="0"/>
              <a:t>example, in the </a:t>
            </a:r>
            <a:r>
              <a:rPr lang="en-US" sz="2800" dirty="0" smtClean="0"/>
              <a:t>question:    ‘</a:t>
            </a:r>
            <a:r>
              <a:rPr lang="en-US" sz="2800" i="1" dirty="0" smtClean="0"/>
              <a:t>are </a:t>
            </a:r>
            <a:r>
              <a:rPr lang="en-US" sz="2800" i="1" dirty="0"/>
              <a:t>you </a:t>
            </a:r>
            <a:r>
              <a:rPr lang="en-US" sz="2800" i="1" dirty="0" smtClean="0"/>
              <a:t>happy’?</a:t>
            </a:r>
            <a:r>
              <a:rPr lang="en-US" sz="2800" dirty="0" smtClean="0"/>
              <a:t>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As mentioned above, the </a:t>
            </a:r>
            <a:r>
              <a:rPr lang="en-US" sz="2800" dirty="0"/>
              <a:t>subject </a:t>
            </a:r>
            <a:r>
              <a:rPr lang="en-US" sz="2800" dirty="0" smtClean="0"/>
              <a:t>‘</a:t>
            </a:r>
            <a:r>
              <a:rPr lang="en-US" sz="2800" i="1" u="sng" dirty="0" smtClean="0"/>
              <a:t>you</a:t>
            </a:r>
            <a:r>
              <a:rPr lang="en-US" sz="2800" i="1" dirty="0" smtClean="0"/>
              <a:t>’</a:t>
            </a:r>
            <a:r>
              <a:rPr lang="en-US" sz="2800" dirty="0" smtClean="0"/>
              <a:t> </a:t>
            </a:r>
            <a:r>
              <a:rPr lang="en-US" sz="2800" dirty="0"/>
              <a:t>and the verb </a:t>
            </a:r>
            <a:r>
              <a:rPr lang="en-US" sz="2800" dirty="0" smtClean="0"/>
              <a:t>‘</a:t>
            </a:r>
            <a:r>
              <a:rPr lang="en-US" sz="2800" i="1" u="sng" dirty="0" smtClean="0"/>
              <a:t>are</a:t>
            </a:r>
            <a:r>
              <a:rPr lang="en-US" sz="2800" i="1" dirty="0" smtClean="0"/>
              <a:t>’</a:t>
            </a:r>
            <a:r>
              <a:rPr lang="en-US" sz="2800" dirty="0" smtClean="0"/>
              <a:t> </a:t>
            </a:r>
            <a:r>
              <a:rPr lang="en-US" sz="2800" dirty="0"/>
              <a:t>don't follow the basic word order subject-verb.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It </a:t>
            </a:r>
            <a:r>
              <a:rPr lang="en-US" sz="2800" dirty="0"/>
              <a:t>is often said that the subject and verb are </a:t>
            </a:r>
            <a:r>
              <a:rPr lang="en-US" sz="2800" u="sng" dirty="0"/>
              <a:t>inverted</a:t>
            </a:r>
            <a:r>
              <a:rPr lang="en-US" sz="2800" dirty="0"/>
              <a:t> when asking a question with </a:t>
            </a:r>
            <a:r>
              <a:rPr lang="en-US" sz="2800" dirty="0" smtClean="0"/>
              <a:t>‘</a:t>
            </a:r>
            <a:r>
              <a:rPr lang="en-US" sz="2800" i="1" u="sng" dirty="0" smtClean="0"/>
              <a:t>have</a:t>
            </a:r>
            <a:r>
              <a:rPr lang="en-US" sz="2800" i="1" dirty="0" smtClean="0"/>
              <a:t>, </a:t>
            </a:r>
            <a:r>
              <a:rPr lang="en-US" sz="2800" i="1" u="sng" dirty="0" smtClean="0"/>
              <a:t>do</a:t>
            </a:r>
            <a:r>
              <a:rPr lang="en-US" sz="2800" dirty="0"/>
              <a:t>,</a:t>
            </a:r>
            <a:r>
              <a:rPr lang="en-US" sz="2800" dirty="0" smtClean="0"/>
              <a:t> </a:t>
            </a:r>
            <a:r>
              <a:rPr lang="en-US" sz="2800" i="1" u="sng" dirty="0" smtClean="0"/>
              <a:t>be’</a:t>
            </a:r>
            <a:r>
              <a:rPr lang="en-US" sz="2800" dirty="0" smtClean="0"/>
              <a:t> </a:t>
            </a:r>
            <a:r>
              <a:rPr lang="en-US" sz="2800" dirty="0"/>
              <a:t>in English.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0480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Another </a:t>
            </a:r>
            <a:r>
              <a:rPr lang="en-US" sz="2800" dirty="0"/>
              <a:t>way to consider changing word order is to look for a word that moves, where it moves from and where it moves to.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This </a:t>
            </a:r>
            <a:r>
              <a:rPr lang="en-US" sz="2800" dirty="0"/>
              <a:t>concept has a simple name: </a:t>
            </a:r>
            <a:r>
              <a:rPr lang="en-US" sz="2800" b="1" u="sng" dirty="0"/>
              <a:t>movement</a:t>
            </a:r>
            <a:r>
              <a:rPr lang="en-US" sz="2800" dirty="0"/>
              <a:t>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From </a:t>
            </a:r>
            <a:r>
              <a:rPr lang="en-US" sz="2800" dirty="0"/>
              <a:t>this point of view, we might say </a:t>
            </a:r>
            <a:r>
              <a:rPr lang="en-US" sz="2800" dirty="0" smtClean="0"/>
              <a:t>that: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‘</a:t>
            </a:r>
            <a:r>
              <a:rPr lang="en-US" sz="2800" i="1" u="sng" dirty="0" smtClean="0"/>
              <a:t>are’</a:t>
            </a:r>
            <a:r>
              <a:rPr lang="en-US" sz="2800" dirty="0" smtClean="0"/>
              <a:t> </a:t>
            </a:r>
            <a:r>
              <a:rPr lang="en-US" sz="2800" dirty="0"/>
              <a:t>in </a:t>
            </a:r>
            <a:r>
              <a:rPr lang="en-US" sz="2800" dirty="0" smtClean="0"/>
              <a:t>the question ‘</a:t>
            </a:r>
            <a:r>
              <a:rPr lang="en-US" sz="2800" i="1" dirty="0" smtClean="0"/>
              <a:t>are </a:t>
            </a:r>
            <a:r>
              <a:rPr lang="en-US" sz="2800" i="1" dirty="0"/>
              <a:t>you </a:t>
            </a:r>
            <a:r>
              <a:rPr lang="en-US" sz="2800" i="1" dirty="0" smtClean="0"/>
              <a:t>happy?’</a:t>
            </a:r>
            <a:r>
              <a:rPr lang="en-US" sz="2800" dirty="0" smtClean="0"/>
              <a:t> </a:t>
            </a:r>
            <a:r>
              <a:rPr lang="en-US" sz="2800" dirty="0"/>
              <a:t>has moved from its original position in </a:t>
            </a:r>
            <a:r>
              <a:rPr lang="en-US" sz="2800" dirty="0" smtClean="0"/>
              <a:t>‘</a:t>
            </a:r>
            <a:r>
              <a:rPr lang="en-US" sz="2800" i="1" dirty="0" smtClean="0"/>
              <a:t>you </a:t>
            </a:r>
            <a:r>
              <a:rPr lang="en-US" sz="2800" i="1" dirty="0"/>
              <a:t>are </a:t>
            </a:r>
            <a:r>
              <a:rPr lang="en-US" sz="2800" i="1" dirty="0" smtClean="0"/>
              <a:t>happy’</a:t>
            </a:r>
            <a:r>
              <a:rPr lang="en-US" sz="2800" dirty="0" smtClean="0"/>
              <a:t> to </a:t>
            </a:r>
            <a:r>
              <a:rPr lang="en-US" sz="2800" dirty="0"/>
              <a:t>a new position before the rest of the </a:t>
            </a:r>
            <a:r>
              <a:rPr lang="en-US" sz="2800" dirty="0" smtClean="0"/>
              <a:t>phrase.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616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cap="small" dirty="0"/>
              <a:t>Expanding </a:t>
            </a:r>
            <a:r>
              <a:rPr lang="en-US" sz="2800" b="1" u="sng" cap="small" dirty="0" smtClean="0"/>
              <a:t>phrases:</a:t>
            </a:r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Speakers </a:t>
            </a:r>
            <a:r>
              <a:rPr lang="en-US" sz="2800" dirty="0"/>
              <a:t>of all languages don't just rely on basic word order and movement to build sentences.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We </a:t>
            </a:r>
            <a:r>
              <a:rPr lang="en-US" sz="2800" dirty="0"/>
              <a:t>can expand simple sentences by adding material in the form of new words and phrases.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u="sng" dirty="0" smtClean="0"/>
              <a:t>For </a:t>
            </a:r>
            <a:r>
              <a:rPr lang="en-US" sz="2800" u="sng" dirty="0"/>
              <a:t>instance, </a:t>
            </a:r>
            <a:r>
              <a:rPr lang="en-US" sz="2800" dirty="0"/>
              <a:t>we can </a:t>
            </a:r>
            <a:r>
              <a:rPr lang="en-US" sz="2800" dirty="0" smtClean="0"/>
              <a:t>expand: </a:t>
            </a:r>
          </a:p>
          <a:p>
            <a:pPr marL="0" indent="0" algn="l"/>
            <a:r>
              <a:rPr lang="en-US" sz="2800" dirty="0" smtClean="0"/>
              <a:t>		  	      ‘</a:t>
            </a:r>
            <a:r>
              <a:rPr lang="en-US" sz="2800" i="1" dirty="0" smtClean="0"/>
              <a:t>language’</a:t>
            </a:r>
            <a:r>
              <a:rPr lang="en-US" sz="2800" dirty="0" smtClean="0"/>
              <a:t> </a:t>
            </a:r>
          </a:p>
          <a:p>
            <a:pPr marL="0" indent="0" algn="l"/>
            <a:r>
              <a:rPr lang="en-US" sz="2800" dirty="0" smtClean="0"/>
              <a:t>  		 into: 	</a:t>
            </a:r>
            <a:r>
              <a:rPr lang="en-US" sz="2800" dirty="0"/>
              <a:t> </a:t>
            </a:r>
            <a:r>
              <a:rPr lang="en-US" sz="2800" dirty="0" smtClean="0"/>
              <a:t>     ‘</a:t>
            </a:r>
            <a:r>
              <a:rPr lang="en-US" sz="2800" i="1" dirty="0" smtClean="0"/>
              <a:t>a language’</a:t>
            </a:r>
            <a:r>
              <a:rPr lang="en-US" sz="2800" dirty="0" smtClean="0"/>
              <a:t> </a:t>
            </a:r>
          </a:p>
          <a:p>
            <a:pPr marL="0" indent="0" algn="l"/>
            <a:r>
              <a:rPr lang="en-US" sz="2800" dirty="0" smtClean="0"/>
              <a:t>   and</a:t>
            </a:r>
            <a:r>
              <a:rPr lang="en-US" sz="2800" dirty="0"/>
              <a:t>, further, </a:t>
            </a:r>
            <a:r>
              <a:rPr lang="en-US" sz="2800" dirty="0" smtClean="0"/>
              <a:t>into:     ‘</a:t>
            </a:r>
            <a:r>
              <a:rPr lang="en-US" sz="2800" i="1" dirty="0" smtClean="0"/>
              <a:t>a </a:t>
            </a:r>
            <a:r>
              <a:rPr lang="en-US" sz="2800" i="1" dirty="0"/>
              <a:t>difficult </a:t>
            </a:r>
            <a:r>
              <a:rPr lang="en-US" sz="2800" i="1" dirty="0" smtClean="0"/>
              <a:t>language’</a:t>
            </a:r>
            <a:r>
              <a:rPr lang="en-US" sz="2800" dirty="0" smtClean="0"/>
              <a:t>.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05676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b="1" u="sng" dirty="0" smtClean="0">
                <a:solidFill>
                  <a:prstClr val="black"/>
                </a:solidFill>
              </a:rPr>
              <a:t>Adjuncts: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are extra phrases such as ‘</a:t>
            </a:r>
            <a:r>
              <a:rPr lang="en-US" sz="2800" i="1" dirty="0">
                <a:solidFill>
                  <a:prstClr val="black"/>
                </a:solidFill>
              </a:rPr>
              <a:t>at the store’</a:t>
            </a:r>
            <a:r>
              <a:rPr lang="en-US" sz="2800" dirty="0">
                <a:solidFill>
                  <a:prstClr val="black"/>
                </a:solidFill>
              </a:rPr>
              <a:t> or ‘</a:t>
            </a:r>
            <a:r>
              <a:rPr lang="en-US" sz="2800" i="1" dirty="0">
                <a:solidFill>
                  <a:prstClr val="black"/>
                </a:solidFill>
              </a:rPr>
              <a:t>in September’</a:t>
            </a:r>
            <a:r>
              <a:rPr lang="en-US" sz="2800" dirty="0">
                <a:solidFill>
                  <a:prstClr val="black"/>
                </a:solidFill>
              </a:rPr>
              <a:t> that we can add to verb phrases </a:t>
            </a:r>
            <a:r>
              <a:rPr lang="en-US" sz="2800" dirty="0" smtClean="0">
                <a:solidFill>
                  <a:prstClr val="black"/>
                </a:solidFill>
              </a:rPr>
              <a:t>(like </a:t>
            </a:r>
            <a:r>
              <a:rPr lang="en-US" sz="2800" dirty="0">
                <a:solidFill>
                  <a:prstClr val="black"/>
                </a:solidFill>
              </a:rPr>
              <a:t>‘</a:t>
            </a:r>
            <a:r>
              <a:rPr lang="en-US" sz="2800" i="1" dirty="0">
                <a:solidFill>
                  <a:prstClr val="black"/>
                </a:solidFill>
              </a:rPr>
              <a:t>bought it</a:t>
            </a:r>
            <a:r>
              <a:rPr lang="en-US" sz="2800" i="1" dirty="0" smtClean="0">
                <a:solidFill>
                  <a:prstClr val="black"/>
                </a:solidFill>
              </a:rPr>
              <a:t>’</a:t>
            </a:r>
            <a:r>
              <a:rPr lang="en-US" sz="2800" dirty="0" smtClean="0">
                <a:solidFill>
                  <a:prstClr val="black"/>
                </a:solidFill>
              </a:rPr>
              <a:t>) </a:t>
            </a:r>
            <a:r>
              <a:rPr lang="en-US" sz="2800" dirty="0">
                <a:solidFill>
                  <a:prstClr val="black"/>
                </a:solidFill>
              </a:rPr>
              <a:t>to form: 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	‘</a:t>
            </a:r>
            <a:r>
              <a:rPr lang="en-US" sz="2800" i="1" dirty="0">
                <a:solidFill>
                  <a:prstClr val="black"/>
                </a:solidFill>
              </a:rPr>
              <a:t>bought it at the store’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	‘</a:t>
            </a:r>
            <a:r>
              <a:rPr lang="en-US" sz="2800" i="1" dirty="0">
                <a:solidFill>
                  <a:prstClr val="black"/>
                </a:solidFill>
              </a:rPr>
              <a:t>bought it at the store in September’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- Notice that the material we added to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bought it’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all branched to the right.</a:t>
            </a:r>
          </a:p>
          <a:p>
            <a:endParaRPr lang="ar-EG" strike="sngStrike" dirty="0"/>
          </a:p>
        </p:txBody>
      </p:sp>
    </p:spTree>
    <p:extLst>
      <p:ext uri="{BB962C8B-B14F-4D97-AF65-F5344CB8AC3E}">
        <p14:creationId xmlns:p14="http://schemas.microsoft.com/office/powerpoint/2010/main" val="233766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463</TotalTime>
  <Words>909</Words>
  <Application>Microsoft Office PowerPoint</Application>
  <PresentationFormat>A4 Paper (210x297 mm)</PresentationFormat>
  <Paragraphs>179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Introductory lecture</vt:lpstr>
      <vt:lpstr>PowerPoint Presentation</vt:lpstr>
      <vt:lpstr> Lecture 9 </vt:lpstr>
      <vt:lpstr>Outline of lecture</vt:lpstr>
      <vt:lpstr>Clauses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Phrases </vt:lpstr>
      <vt:lpstr>PowerPoint Presentation</vt:lpstr>
      <vt:lpstr>PowerPoint Presentation</vt:lpstr>
      <vt:lpstr>Word order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yy</cp:lastModifiedBy>
  <cp:revision>73</cp:revision>
  <dcterms:created xsi:type="dcterms:W3CDTF">2011-09-28T13:10:49Z</dcterms:created>
  <dcterms:modified xsi:type="dcterms:W3CDTF">2014-11-05T17:36:59Z</dcterms:modified>
</cp:coreProperties>
</file>