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9" r:id="rId4"/>
    <p:sldId id="269" r:id="rId5"/>
    <p:sldId id="283" r:id="rId6"/>
    <p:sldId id="286" r:id="rId7"/>
    <p:sldId id="284" r:id="rId8"/>
    <p:sldId id="270" r:id="rId9"/>
    <p:sldId id="271" r:id="rId10"/>
    <p:sldId id="272" r:id="rId11"/>
    <p:sldId id="278" r:id="rId12"/>
    <p:sldId id="273" r:id="rId13"/>
    <p:sldId id="274" r:id="rId14"/>
    <p:sldId id="275" r:id="rId15"/>
    <p:sldId id="276" r:id="rId16"/>
    <p:sldId id="280" r:id="rId17"/>
    <p:sldId id="285" r:id="rId18"/>
    <p:sldId id="281" r:id="rId19"/>
    <p:sldId id="277" r:id="rId20"/>
    <p:sldId id="282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>
        <p:scale>
          <a:sx n="82" d="100"/>
          <a:sy n="82" d="100"/>
        </p:scale>
        <p:origin x="48" y="29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7526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10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b="1" u="sng" dirty="0" smtClean="0"/>
          </a:p>
          <a:p>
            <a:pPr algn="l"/>
            <a:r>
              <a:rPr lang="en-US" dirty="0" smtClean="0"/>
              <a:t>- Linguistic competence</a:t>
            </a:r>
          </a:p>
          <a:p>
            <a:pPr algn="l"/>
            <a:r>
              <a:rPr lang="en-US" dirty="0" smtClean="0"/>
              <a:t>- Linguistic performance</a:t>
            </a:r>
          </a:p>
          <a:p>
            <a:pPr algn="l"/>
            <a:r>
              <a:rPr lang="en-US" dirty="0" smtClean="0"/>
              <a:t>- Communicative </a:t>
            </a:r>
            <a:r>
              <a:rPr lang="en-US" dirty="0"/>
              <a:t>competence</a:t>
            </a: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819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Grammatical/Linguistic Competence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Chomsky </a:t>
            </a:r>
            <a:r>
              <a:rPr lang="en-US" sz="2800" dirty="0"/>
              <a:t>(1965) made a distinction between 'grammatical competence' and 'performance'.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b="1" u="sng" dirty="0" smtClean="0"/>
              <a:t>Competence: </a:t>
            </a:r>
            <a:r>
              <a:rPr lang="en-US" sz="2800" dirty="0"/>
              <a:t>refers to the linguistic knowledge of native speakers, an </a:t>
            </a:r>
            <a:r>
              <a:rPr lang="en-US" sz="2800" u="sng" dirty="0" smtClean="0"/>
              <a:t>innate (inherent) </a:t>
            </a:r>
            <a:r>
              <a:rPr lang="en-US" sz="2800" u="sng" dirty="0"/>
              <a:t>biological </a:t>
            </a:r>
            <a:r>
              <a:rPr lang="en-US" sz="2800" dirty="0"/>
              <a:t>function of the mind that allows individuals to generate the </a:t>
            </a:r>
            <a:r>
              <a:rPr lang="en-US" sz="2800" dirty="0" smtClean="0"/>
              <a:t>infinite (unlimited) </a:t>
            </a:r>
            <a:r>
              <a:rPr lang="en-US" sz="2800" dirty="0"/>
              <a:t>set of grammatical sentences that constitutes their language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That is, linguistic competence is the </a:t>
            </a:r>
            <a:r>
              <a:rPr lang="en-US" sz="2800" u="sng" dirty="0"/>
              <a:t>unconscious knowledge </a:t>
            </a:r>
            <a:r>
              <a:rPr lang="en-US" sz="2800" dirty="0"/>
              <a:t>that native </a:t>
            </a:r>
            <a:r>
              <a:rPr lang="en-US" sz="2800" dirty="0" smtClean="0"/>
              <a:t>speakers share </a:t>
            </a:r>
            <a:r>
              <a:rPr lang="en-US" sz="2800" dirty="0"/>
              <a:t>of their native </a:t>
            </a:r>
            <a:r>
              <a:rPr lang="en-US" sz="2800" dirty="0" smtClean="0"/>
              <a:t>language.</a:t>
            </a:r>
          </a:p>
          <a:p>
            <a:pPr lvl="0" algn="l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It </a:t>
            </a:r>
            <a:r>
              <a:rPr lang="en-US" sz="2800" dirty="0"/>
              <a:t>is the speaker's </a:t>
            </a:r>
            <a:r>
              <a:rPr lang="en-US" sz="2800" u="sng" dirty="0"/>
              <a:t>internalized grammar </a:t>
            </a:r>
            <a:r>
              <a:rPr lang="en-US" sz="2800" dirty="0"/>
              <a:t>which enables him/her to speak and understand language.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/>
              <a:t>I</a:t>
            </a:r>
            <a:r>
              <a:rPr lang="en-US" sz="2800" dirty="0" smtClean="0"/>
              <a:t>t </a:t>
            </a:r>
            <a:r>
              <a:rPr lang="en-US" sz="2800" dirty="0"/>
              <a:t>is what the speaker must know in order to be able to </a:t>
            </a:r>
            <a:r>
              <a:rPr lang="en-US" sz="2800" dirty="0" smtClean="0"/>
              <a:t>perform.</a:t>
            </a:r>
          </a:p>
          <a:p>
            <a:pPr mar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It is </a:t>
            </a:r>
            <a:r>
              <a:rPr lang="en-US" sz="2800" dirty="0"/>
              <a:t>the speaker’s </a:t>
            </a:r>
            <a:r>
              <a:rPr lang="en-US" sz="2800" u="sng" dirty="0" smtClean="0"/>
              <a:t>implicit </a:t>
            </a:r>
            <a:r>
              <a:rPr lang="en-US" sz="2800" dirty="0" smtClean="0"/>
              <a:t>(hidden/unseen) </a:t>
            </a:r>
            <a:r>
              <a:rPr lang="en-US" sz="2800" u="sng" dirty="0"/>
              <a:t>knowledge</a:t>
            </a:r>
            <a:r>
              <a:rPr lang="en-US" sz="2800" dirty="0"/>
              <a:t> of  the rules of his language; i.e. speakers' </a:t>
            </a:r>
            <a:r>
              <a:rPr lang="en-US" sz="2800" i="1" u="sng" dirty="0"/>
              <a:t>mental grammar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 smtClean="0"/>
          </a:p>
          <a:p>
            <a:pPr marL="0" indent="0" algn="l"/>
            <a:r>
              <a:rPr lang="en-US" sz="2800" dirty="0" smtClean="0"/>
              <a:t>-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794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Linguistic </a:t>
            </a:r>
            <a:r>
              <a:rPr lang="en-US" sz="2800" dirty="0">
                <a:solidFill>
                  <a:prstClr val="black"/>
                </a:solidFill>
              </a:rPr>
              <a:t>competence includes also the </a:t>
            </a:r>
            <a:r>
              <a:rPr lang="en-US" sz="2800" dirty="0" smtClean="0">
                <a:solidFill>
                  <a:prstClr val="black"/>
                </a:solidFill>
              </a:rPr>
              <a:t>speaker's </a:t>
            </a:r>
            <a:r>
              <a:rPr lang="en-US" sz="2800" u="sng" dirty="0" smtClean="0">
                <a:solidFill>
                  <a:prstClr val="black"/>
                </a:solidFill>
              </a:rPr>
              <a:t>intuitions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(instincts) about the syntactic structure of sentences of his language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-    For instance, with respect to the following sentence: </a:t>
            </a:r>
          </a:p>
          <a:p>
            <a:pPr marL="0" lvl="0" indent="0" algn="l"/>
            <a:r>
              <a:rPr lang="en-US" sz="2800" i="1" dirty="0">
                <a:solidFill>
                  <a:prstClr val="black"/>
                </a:solidFill>
              </a:rPr>
              <a:t>		</a:t>
            </a:r>
            <a:endParaRPr lang="en-US" sz="2800" i="1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i="1" dirty="0">
                <a:solidFill>
                  <a:prstClr val="black"/>
                </a:solidFill>
              </a:rPr>
              <a:t>	</a:t>
            </a:r>
            <a:r>
              <a:rPr lang="en-US" sz="2800" i="1" dirty="0" smtClean="0">
                <a:solidFill>
                  <a:prstClr val="black"/>
                </a:solidFill>
              </a:rPr>
              <a:t>		John </a:t>
            </a:r>
            <a:r>
              <a:rPr lang="en-US" sz="2800" i="1" dirty="0">
                <a:solidFill>
                  <a:prstClr val="black"/>
                </a:solidFill>
              </a:rPr>
              <a:t>likes very fast </a:t>
            </a:r>
            <a:r>
              <a:rPr lang="en-US" sz="2800" i="1" dirty="0" smtClean="0">
                <a:solidFill>
                  <a:prstClr val="black"/>
                </a:solidFill>
              </a:rPr>
              <a:t>cars</a:t>
            </a:r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any speaker would </a:t>
            </a:r>
            <a:r>
              <a:rPr lang="en-US" sz="2800" dirty="0" smtClean="0">
                <a:solidFill>
                  <a:prstClr val="black"/>
                </a:solidFill>
              </a:rPr>
              <a:t>agree by intuition </a:t>
            </a:r>
            <a:r>
              <a:rPr lang="en-US" sz="2800" dirty="0">
                <a:solidFill>
                  <a:prstClr val="black"/>
                </a:solidFill>
              </a:rPr>
              <a:t>that ‘</a:t>
            </a:r>
            <a:r>
              <a:rPr lang="en-US" sz="2800" i="1" dirty="0">
                <a:solidFill>
                  <a:prstClr val="black"/>
                </a:solidFill>
              </a:rPr>
              <a:t>very’ </a:t>
            </a:r>
            <a:r>
              <a:rPr lang="en-US" sz="2800" dirty="0">
                <a:solidFill>
                  <a:prstClr val="black"/>
                </a:solidFill>
              </a:rPr>
              <a:t>modifies ‘</a:t>
            </a:r>
            <a:r>
              <a:rPr lang="en-US" sz="2800" i="1" dirty="0">
                <a:solidFill>
                  <a:prstClr val="black"/>
                </a:solidFill>
              </a:rPr>
              <a:t>cars’ </a:t>
            </a:r>
            <a:r>
              <a:rPr lang="en-US" sz="2800" dirty="0">
                <a:solidFill>
                  <a:prstClr val="black"/>
                </a:solidFill>
              </a:rPr>
              <a:t>(and not </a:t>
            </a:r>
            <a:r>
              <a:rPr lang="en-US" sz="2800" i="1" dirty="0">
                <a:solidFill>
                  <a:prstClr val="black"/>
                </a:solidFill>
              </a:rPr>
              <a:t>likes</a:t>
            </a:r>
            <a:r>
              <a:rPr lang="en-US" sz="2800" dirty="0">
                <a:solidFill>
                  <a:prstClr val="black"/>
                </a:solidFill>
              </a:rPr>
              <a:t>) and that ‘</a:t>
            </a:r>
            <a:r>
              <a:rPr lang="en-US" sz="2800" i="1" dirty="0">
                <a:solidFill>
                  <a:prstClr val="black"/>
                </a:solidFill>
              </a:rPr>
              <a:t>very fast’ </a:t>
            </a:r>
            <a:r>
              <a:rPr lang="en-US" sz="2800" dirty="0">
                <a:solidFill>
                  <a:prstClr val="black"/>
                </a:solidFill>
              </a:rPr>
              <a:t>modifies ‘</a:t>
            </a:r>
            <a:r>
              <a:rPr lang="en-US" sz="2800" i="1" dirty="0">
                <a:solidFill>
                  <a:prstClr val="black"/>
                </a:solidFill>
              </a:rPr>
              <a:t>cars’ </a:t>
            </a:r>
            <a:r>
              <a:rPr lang="en-US" sz="2800" dirty="0">
                <a:solidFill>
                  <a:prstClr val="black"/>
                </a:solidFill>
              </a:rPr>
              <a:t>not </a:t>
            </a:r>
            <a:r>
              <a:rPr lang="en-US" sz="2800" i="1" dirty="0">
                <a:solidFill>
                  <a:prstClr val="black"/>
                </a:solidFill>
              </a:rPr>
              <a:t>John.</a:t>
            </a:r>
          </a:p>
          <a:p>
            <a:pPr marL="457200" indent="-457200" algn="l">
              <a:buFontTx/>
              <a:buChar char="-"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4308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grammar designed by a linguist </a:t>
            </a:r>
            <a:r>
              <a:rPr lang="en-US" sz="2800" dirty="0" smtClean="0"/>
              <a:t>is </a:t>
            </a:r>
            <a:r>
              <a:rPr lang="en-US" sz="2800" dirty="0"/>
              <a:t>said to be a </a:t>
            </a:r>
            <a:r>
              <a:rPr lang="en-US" sz="2800" i="1" u="sng" dirty="0"/>
              <a:t>model</a:t>
            </a:r>
            <a:r>
              <a:rPr lang="en-US" sz="2800" i="1" dirty="0"/>
              <a:t> </a:t>
            </a:r>
            <a:r>
              <a:rPr lang="en-US" sz="2800" dirty="0"/>
              <a:t>of </a:t>
            </a:r>
            <a:r>
              <a:rPr lang="en-US" sz="2800" dirty="0" smtClean="0"/>
              <a:t>the speaker's competence; i.e. </a:t>
            </a:r>
            <a:r>
              <a:rPr lang="en-US" sz="2800" dirty="0"/>
              <a:t>a model of the speaker's </a:t>
            </a:r>
            <a:r>
              <a:rPr lang="en-US" sz="2800" dirty="0" smtClean="0"/>
              <a:t>internalized/unconscious grammar.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 </a:t>
            </a:r>
            <a:r>
              <a:rPr lang="en-US" sz="2800" i="1" u="sng" dirty="0" smtClean="0"/>
              <a:t>model</a:t>
            </a:r>
            <a:r>
              <a:rPr lang="en-US" sz="2800" dirty="0" smtClean="0"/>
              <a:t> in </a:t>
            </a:r>
            <a:r>
              <a:rPr lang="en-US" sz="2800" dirty="0"/>
              <a:t>the sense that it attempts to </a:t>
            </a:r>
            <a:r>
              <a:rPr lang="en-US" sz="2800" dirty="0" smtClean="0"/>
              <a:t>outline the </a:t>
            </a:r>
            <a:r>
              <a:rPr lang="en-US" sz="2800" dirty="0"/>
              <a:t>kind of knowledge the speaker possesses, which enables him to use </a:t>
            </a:r>
            <a:r>
              <a:rPr lang="en-US" sz="2800" dirty="0" smtClean="0"/>
              <a:t>language creatively</a:t>
            </a:r>
            <a:r>
              <a:rPr lang="en-US" sz="2800" dirty="0"/>
              <a:t>. </a:t>
            </a:r>
            <a:endParaRPr lang="en-US" sz="2800" dirty="0" smtClean="0"/>
          </a:p>
          <a:p>
            <a:pPr marL="457200" indent="-457200" algn="l">
              <a:buFontTx/>
              <a:buChar char="-"/>
            </a:pPr>
            <a:endParaRPr lang="en-US" sz="2800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Thus</a:t>
            </a:r>
            <a:r>
              <a:rPr lang="en-US" sz="2800" dirty="0"/>
              <a:t>, grammar is a device capable of producing and interpreting all the </a:t>
            </a:r>
            <a:r>
              <a:rPr lang="en-US" sz="2800" dirty="0" smtClean="0"/>
              <a:t>well-formed (correct) sentences </a:t>
            </a:r>
            <a:r>
              <a:rPr lang="en-US" sz="2800" dirty="0"/>
              <a:t>of a language.</a:t>
            </a:r>
            <a:endParaRPr lang="ar-EG" sz="2800" dirty="0"/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77334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Performance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Linguistic </a:t>
            </a:r>
            <a:r>
              <a:rPr lang="en-US" sz="2800" dirty="0"/>
              <a:t>competence is clearly related to linguistic </a:t>
            </a:r>
            <a:r>
              <a:rPr lang="en-US" sz="2800" dirty="0" smtClean="0"/>
              <a:t>	performance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b="1" u="sng" dirty="0" smtClean="0"/>
              <a:t>Performance:</a:t>
            </a:r>
            <a:r>
              <a:rPr lang="en-US" sz="2800" dirty="0" smtClean="0"/>
              <a:t> </a:t>
            </a:r>
            <a:r>
              <a:rPr lang="en-US" sz="2800" dirty="0"/>
              <a:t>refers to the </a:t>
            </a:r>
            <a:r>
              <a:rPr lang="en-US" sz="2800" u="sng" dirty="0"/>
              <a:t>actual use </a:t>
            </a:r>
            <a:r>
              <a:rPr lang="en-US" sz="2800" dirty="0" smtClean="0"/>
              <a:t>of language </a:t>
            </a:r>
            <a:r>
              <a:rPr lang="en-US" sz="2800" dirty="0"/>
              <a:t>in concrete situations. </a:t>
            </a:r>
            <a:r>
              <a:rPr lang="en-US" sz="2800" dirty="0" smtClean="0"/>
              <a:t>It is the speakers’ </a:t>
            </a:r>
            <a:r>
              <a:rPr lang="en-US" sz="2800" dirty="0"/>
              <a:t>ability to use </a:t>
            </a:r>
            <a:r>
              <a:rPr lang="en-US" sz="2800" dirty="0" smtClean="0"/>
              <a:t>the </a:t>
            </a:r>
            <a:r>
              <a:rPr lang="en-US" sz="2800" dirty="0"/>
              <a:t>unconscious knowledge of their language </a:t>
            </a:r>
            <a:r>
              <a:rPr lang="en-US" sz="2800" dirty="0" smtClean="0"/>
              <a:t>(which </a:t>
            </a:r>
            <a:r>
              <a:rPr lang="en-US" sz="2800" dirty="0"/>
              <a:t>is </a:t>
            </a:r>
            <a:r>
              <a:rPr lang="en-US" sz="2800" dirty="0" smtClean="0"/>
              <a:t>represented by their </a:t>
            </a:r>
            <a:r>
              <a:rPr lang="en-US" sz="2800" dirty="0"/>
              <a:t>linguistic </a:t>
            </a:r>
            <a:r>
              <a:rPr lang="en-US" sz="2800" dirty="0" smtClean="0"/>
              <a:t>competence).</a:t>
            </a:r>
          </a:p>
          <a:p>
            <a:pPr marL="0" lvl="0" indent="0" algn="l"/>
            <a:endParaRPr lang="en-US" sz="2800" dirty="0"/>
          </a:p>
          <a:p>
            <a:pPr lvl="0" algn="l"/>
            <a:r>
              <a:rPr lang="en-US" sz="2800" dirty="0" smtClean="0"/>
              <a:t>-   There </a:t>
            </a:r>
            <a:r>
              <a:rPr lang="en-US" sz="2800" dirty="0"/>
              <a:t>is a large measure of creativity associated with linguistic performance</a:t>
            </a:r>
            <a:r>
              <a:rPr lang="en-US" sz="2800" dirty="0" smtClean="0"/>
              <a:t>; e.g. </a:t>
            </a:r>
            <a:r>
              <a:rPr lang="en-US" sz="2800" dirty="0"/>
              <a:t>most of the sentences children experience are </a:t>
            </a:r>
            <a:r>
              <a:rPr lang="en-US" sz="2800" dirty="0" smtClean="0"/>
              <a:t>novel (new).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19677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The differences between linguistic knowledge (competence) and linguistic performance are revealed, for instance, though </a:t>
            </a:r>
            <a:r>
              <a:rPr lang="en-US" sz="2800" u="sng" dirty="0" smtClean="0"/>
              <a:t>slips of the tongue</a:t>
            </a:r>
            <a:r>
              <a:rPr lang="en-US" sz="2800" dirty="0"/>
              <a:t>.</a:t>
            </a:r>
            <a:r>
              <a:rPr lang="en-US" sz="2800" dirty="0" smtClean="0"/>
              <a:t> Consider the following example:</a:t>
            </a:r>
          </a:p>
          <a:p>
            <a:pPr marL="0" indent="0" algn="l"/>
            <a:endParaRPr lang="en-US" sz="2800" dirty="0" smtClean="0"/>
          </a:p>
          <a:p>
            <a:pPr algn="l"/>
            <a:r>
              <a:rPr lang="en-US" sz="2800" u="sng" dirty="0" smtClean="0"/>
              <a:t>Example:</a:t>
            </a:r>
            <a:r>
              <a:rPr lang="en-US" sz="2800" dirty="0" smtClean="0"/>
              <a:t> when a speaker refers to the ‘queen’ of England as:</a:t>
            </a:r>
          </a:p>
          <a:p>
            <a:pPr algn="l"/>
            <a:endParaRPr lang="en-US" sz="2800" dirty="0" smtClean="0"/>
          </a:p>
          <a:p>
            <a:pPr marL="400050" lvl="1" indent="0" algn="l"/>
            <a:r>
              <a:rPr lang="en-US" dirty="0" smtClean="0"/>
              <a:t>		       		‘</a:t>
            </a:r>
            <a:r>
              <a:rPr lang="en-US" i="1" dirty="0" smtClean="0"/>
              <a:t>That queer </a:t>
            </a:r>
            <a:r>
              <a:rPr lang="en-US" dirty="0" smtClean="0"/>
              <a:t>(strange)</a:t>
            </a:r>
            <a:r>
              <a:rPr lang="en-US" i="1" dirty="0" smtClean="0"/>
              <a:t> old dean</a:t>
            </a:r>
            <a:r>
              <a:rPr lang="en-US" dirty="0" smtClean="0"/>
              <a:t>’ </a:t>
            </a:r>
          </a:p>
          <a:p>
            <a:pPr marL="400050" lvl="1" indent="0" algn="l"/>
            <a:endParaRPr lang="en-US" dirty="0" smtClean="0"/>
          </a:p>
          <a:p>
            <a:pPr marL="0" indent="0" algn="l"/>
            <a:r>
              <a:rPr lang="en-US" sz="2800" dirty="0" smtClean="0"/>
              <a:t>instead of the intended: </a:t>
            </a:r>
          </a:p>
          <a:p>
            <a:pPr marL="400050" lvl="1" indent="0" algn="l"/>
            <a:r>
              <a:rPr lang="en-US" dirty="0" smtClean="0"/>
              <a:t>		      		 ‘</a:t>
            </a:r>
            <a:r>
              <a:rPr lang="en-US" i="1" dirty="0" smtClean="0"/>
              <a:t>that dear old queen</a:t>
            </a:r>
            <a:r>
              <a:rPr lang="en-US" dirty="0" smtClean="0"/>
              <a:t>’</a:t>
            </a:r>
          </a:p>
          <a:p>
            <a:pPr marL="400050" lvl="1" indent="0" algn="l"/>
            <a:r>
              <a:rPr lang="en-US" dirty="0" smtClean="0"/>
              <a:t> </a:t>
            </a:r>
          </a:p>
          <a:p>
            <a:pPr marL="0" indent="0" algn="l"/>
            <a:r>
              <a:rPr lang="en-US" sz="2800" dirty="0" smtClean="0"/>
              <a:t>- He knows that the queen was not a </a:t>
            </a:r>
            <a:r>
              <a:rPr lang="en-US" sz="2800" dirty="0" smtClean="0"/>
              <a:t>‘dean’ </a:t>
            </a:r>
            <a:r>
              <a:rPr lang="en-US" sz="2800" dirty="0" smtClean="0"/>
              <a:t>and was not </a:t>
            </a:r>
            <a:r>
              <a:rPr lang="en-US" sz="2800" dirty="0" smtClean="0"/>
              <a:t>‘strange’.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93154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Everyone makes errors, and often we catch ourselves doing it and correct the errors.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This shows that we know what is the correct form of the word, phrase, or sentence which is involved in the error.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Memory lapses (pauses/gaps) sometimes prevent us from remembering the beginning of a sentence, producing errors like the following sentence in which a singular ‘</a:t>
            </a:r>
            <a:r>
              <a:rPr lang="en-US" sz="2800" i="1" u="sng" dirty="0" smtClean="0"/>
              <a:t>he</a:t>
            </a:r>
            <a:r>
              <a:rPr lang="en-US" sz="2800" dirty="0" smtClean="0"/>
              <a:t>’ is mistakenly used instead of </a:t>
            </a:r>
            <a:r>
              <a:rPr lang="en-US" sz="2800" dirty="0"/>
              <a:t>the plural ‘</a:t>
            </a:r>
            <a:r>
              <a:rPr lang="en-US" sz="2800" i="1" u="sng" dirty="0"/>
              <a:t>they</a:t>
            </a:r>
            <a:r>
              <a:rPr lang="en-US" sz="2800" dirty="0"/>
              <a:t>’ to agree with the plural subject </a:t>
            </a:r>
            <a:r>
              <a:rPr lang="en-US" sz="2800" dirty="0" smtClean="0"/>
              <a:t>‘</a:t>
            </a:r>
            <a:r>
              <a:rPr lang="en-US" sz="2800" i="1" u="sng" dirty="0" smtClean="0"/>
              <a:t>John </a:t>
            </a:r>
            <a:r>
              <a:rPr lang="en-US" sz="2800" i="1" u="sng" dirty="0"/>
              <a:t>and </a:t>
            </a:r>
            <a:r>
              <a:rPr lang="en-US" sz="2800" i="1" u="sng" dirty="0" smtClean="0"/>
              <a:t>Smith</a:t>
            </a:r>
            <a:r>
              <a:rPr lang="en-US" sz="2800" dirty="0" smtClean="0"/>
              <a:t>’:</a:t>
            </a:r>
            <a:endParaRPr lang="en-US" sz="2800" dirty="0"/>
          </a:p>
          <a:p>
            <a:pPr marL="457200" indent="-457200" algn="l">
              <a:buFontTx/>
              <a:buChar char="-"/>
            </a:pP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5873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/>
            <a:r>
              <a:rPr lang="en-US" sz="2800" b="1" u="sng" dirty="0" smtClean="0"/>
              <a:t>- Example:</a:t>
            </a:r>
          </a:p>
          <a:p>
            <a:pPr marL="0" indent="0" algn="l"/>
            <a:r>
              <a:rPr lang="en-US" sz="2800" dirty="0" smtClean="0"/>
              <a:t> 		</a:t>
            </a:r>
            <a:r>
              <a:rPr lang="en-US" sz="2800" i="1" dirty="0" smtClean="0"/>
              <a:t>John and Smith went to the cinema, where </a:t>
            </a:r>
            <a:r>
              <a:rPr lang="en-US" sz="2800" i="1" u="sng" dirty="0" smtClean="0"/>
              <a:t>he</a:t>
            </a:r>
            <a:r>
              <a:rPr lang="en-US" sz="2800" i="1" dirty="0" smtClean="0"/>
              <a:t> 			spent the night.</a:t>
            </a:r>
          </a:p>
          <a:p>
            <a:pPr marL="0" indent="0" algn="l"/>
            <a:endParaRPr lang="en-US" sz="2800" i="1" dirty="0" smtClean="0"/>
          </a:p>
          <a:p>
            <a:pPr marL="457200" indent="-457200" algn="l">
              <a:buFontTx/>
              <a:buChar char="-"/>
            </a:pP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fact that people make occasional "slips of </a:t>
            </a:r>
            <a:r>
              <a:rPr lang="en-US" sz="2800" dirty="0" smtClean="0"/>
              <a:t>tongue" </a:t>
            </a:r>
            <a:r>
              <a:rPr lang="en-US" sz="2800" dirty="0"/>
              <a:t>in </a:t>
            </a:r>
            <a:r>
              <a:rPr lang="en-US" sz="2800" dirty="0" smtClean="0"/>
              <a:t>everyday conversation does not mean that they do not know their language or do not have competence </a:t>
            </a:r>
            <a:r>
              <a:rPr lang="en-US" sz="2800" dirty="0"/>
              <a:t>in it.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Slips </a:t>
            </a:r>
            <a:r>
              <a:rPr lang="en-US" sz="2800" dirty="0"/>
              <a:t>of </a:t>
            </a:r>
            <a:r>
              <a:rPr lang="en-US" sz="2800" dirty="0" smtClean="0"/>
              <a:t>tongue </a:t>
            </a:r>
            <a:r>
              <a:rPr lang="en-US" sz="2800" dirty="0"/>
              <a:t>and </a:t>
            </a:r>
            <a:r>
              <a:rPr lang="en-US" sz="2800" dirty="0" smtClean="0"/>
              <a:t>like-phenomena </a:t>
            </a:r>
            <a:r>
              <a:rPr lang="en-US" sz="2800" dirty="0"/>
              <a:t>are </a:t>
            </a:r>
            <a:r>
              <a:rPr lang="en-US" sz="2800" u="sng" dirty="0"/>
              <a:t>performance errors </a:t>
            </a:r>
            <a:r>
              <a:rPr lang="en-US" sz="2800" dirty="0"/>
              <a:t>attributed </a:t>
            </a:r>
            <a:r>
              <a:rPr lang="en-US" sz="2800" dirty="0" smtClean="0"/>
              <a:t>to a </a:t>
            </a:r>
            <a:r>
              <a:rPr lang="en-US" sz="2800" dirty="0"/>
              <a:t>variety of performance factors </a:t>
            </a:r>
            <a:r>
              <a:rPr lang="en-US" sz="2800" dirty="0" smtClean="0"/>
              <a:t>like: </a:t>
            </a:r>
            <a:r>
              <a:rPr lang="en-US" sz="2800" dirty="0"/>
              <a:t>tiredness, boredom, drunkenness, </a:t>
            </a:r>
            <a:r>
              <a:rPr lang="en-US" sz="2800" dirty="0" smtClean="0"/>
              <a:t>external distractions</a:t>
            </a:r>
            <a:r>
              <a:rPr lang="en-US" sz="2800" dirty="0"/>
              <a:t>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5873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Communicative Competence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b="1" dirty="0" smtClean="0"/>
              <a:t>The question now is: 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/>
              <a:t>I</a:t>
            </a:r>
            <a:r>
              <a:rPr lang="en-US" sz="2800" dirty="0" smtClean="0"/>
              <a:t>s </a:t>
            </a:r>
            <a:r>
              <a:rPr lang="en-US" sz="2800" dirty="0"/>
              <a:t>linguistic competence alone enough for </a:t>
            </a:r>
            <a:r>
              <a:rPr lang="en-US" sz="2800" dirty="0" smtClean="0"/>
              <a:t>successful communication?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In </a:t>
            </a:r>
            <a:r>
              <a:rPr lang="en-US" sz="2800" dirty="0"/>
              <a:t>fact, the competence that speakers of a language possess must include their ability to handle </a:t>
            </a:r>
            <a:r>
              <a:rPr lang="en-US" sz="2800" u="sng" dirty="0"/>
              <a:t>the various uses of language in different contexts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It </a:t>
            </a:r>
            <a:r>
              <a:rPr lang="en-US" sz="2800" dirty="0"/>
              <a:t>should include a wider range of abilities </a:t>
            </a:r>
            <a:r>
              <a:rPr lang="en-US" sz="2800" dirty="0" smtClean="0"/>
              <a:t>than </a:t>
            </a:r>
            <a:r>
              <a:rPr lang="en-US" sz="2800" dirty="0"/>
              <a:t>the linguistic competence of the </a:t>
            </a:r>
            <a:r>
              <a:rPr lang="en-US" sz="2800" dirty="0" err="1"/>
              <a:t>Chomskyan</a:t>
            </a:r>
            <a:r>
              <a:rPr lang="en-US" sz="2800" dirty="0"/>
              <a:t> tradition.</a:t>
            </a: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22352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As </a:t>
            </a:r>
            <a:r>
              <a:rPr lang="en-US" sz="2800" dirty="0"/>
              <a:t>linguists say the most important function of language is </a:t>
            </a:r>
            <a:r>
              <a:rPr lang="en-US" sz="2800" dirty="0" smtClean="0"/>
              <a:t>communication.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Successful </a:t>
            </a:r>
            <a:r>
              <a:rPr lang="en-US" sz="2800" dirty="0"/>
              <a:t>language use for communication entails the existence of what is called </a:t>
            </a:r>
            <a:r>
              <a:rPr lang="en-US" sz="2800" i="1" dirty="0"/>
              <a:t>'communicative competence</a:t>
            </a:r>
            <a:r>
              <a:rPr lang="en-US" sz="2800" dirty="0"/>
              <a:t>' among the speakers of that </a:t>
            </a:r>
            <a:r>
              <a:rPr lang="en-US" sz="2800" dirty="0" smtClean="0"/>
              <a:t>language.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b="1" i="1" u="sng" dirty="0" smtClean="0"/>
              <a:t>Communicative </a:t>
            </a:r>
            <a:r>
              <a:rPr lang="en-US" sz="2800" b="1" i="1" u="sng" dirty="0"/>
              <a:t>competence </a:t>
            </a:r>
            <a:r>
              <a:rPr lang="en-US" sz="2800" i="1" dirty="0" smtClean="0"/>
              <a:t>: </a:t>
            </a:r>
            <a:r>
              <a:rPr lang="en-US" sz="2800" dirty="0" smtClean="0"/>
              <a:t>can </a:t>
            </a:r>
            <a:r>
              <a:rPr lang="en-US" sz="2800" dirty="0"/>
              <a:t>be defined in terms of three components: </a:t>
            </a:r>
            <a:endParaRPr lang="en-US" sz="2800" dirty="0" smtClean="0"/>
          </a:p>
          <a:p>
            <a:pPr marL="1714500" lvl="4" indent="0" algn="l"/>
            <a:r>
              <a:rPr lang="en-US" sz="2600" dirty="0" smtClean="0"/>
              <a:t>		     (1) Grammatical/linguistic competence </a:t>
            </a:r>
          </a:p>
          <a:p>
            <a:pPr marL="1714500" lvl="4" indent="0" algn="l"/>
            <a:r>
              <a:rPr lang="en-US" sz="2600" dirty="0" smtClean="0"/>
              <a:t>		     (2) sociolinguistic competence </a:t>
            </a:r>
          </a:p>
          <a:p>
            <a:pPr marL="1714500" lvl="4" indent="0" algn="l"/>
            <a:r>
              <a:rPr lang="en-US" sz="2600" dirty="0" smtClean="0"/>
              <a:t>		     (3) strategic </a:t>
            </a:r>
            <a:r>
              <a:rPr lang="en-US" sz="2600" dirty="0"/>
              <a:t>competence.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27188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 algn="l">
              <a:buAutoNum type="arabicParenBoth"/>
            </a:pPr>
            <a:r>
              <a:rPr lang="en-US" sz="2800" b="1" u="sng" dirty="0" smtClean="0"/>
              <a:t>Grammatical </a:t>
            </a:r>
            <a:r>
              <a:rPr lang="en-US" sz="2800" b="1" u="sng" dirty="0"/>
              <a:t>competence</a:t>
            </a:r>
            <a:r>
              <a:rPr lang="en-US" sz="2800" b="1" dirty="0"/>
              <a:t>: </a:t>
            </a:r>
            <a:endParaRPr lang="en-US" sz="2800" b="1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It means </a:t>
            </a:r>
            <a:r>
              <a:rPr lang="en-US" sz="2800" dirty="0"/>
              <a:t>the acquisition of morphological rules, phonological rules, syntactic rules, semantic rules and lexical items</a:t>
            </a:r>
            <a:r>
              <a:rPr lang="en-US" sz="2800" dirty="0" smtClean="0"/>
              <a:t>.</a:t>
            </a:r>
          </a:p>
          <a:p>
            <a:pPr marL="0" lvl="0" indent="0" algn="l"/>
            <a:r>
              <a:rPr lang="en-US" sz="2800" dirty="0" smtClean="0"/>
              <a:t>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Such rules enable the </a:t>
            </a:r>
            <a:r>
              <a:rPr lang="en-US" sz="2800" dirty="0"/>
              <a:t>accurate use of the words and structures of a </a:t>
            </a:r>
            <a:r>
              <a:rPr lang="en-US" sz="2800" dirty="0" smtClean="0"/>
              <a:t>language.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Today grammatical </a:t>
            </a:r>
            <a:r>
              <a:rPr lang="en-US" sz="2800" dirty="0"/>
              <a:t>competence</a:t>
            </a:r>
            <a:r>
              <a:rPr lang="en-US" sz="2800" dirty="0" smtClean="0"/>
              <a:t> </a:t>
            </a:r>
            <a:r>
              <a:rPr lang="en-US" sz="2800" dirty="0"/>
              <a:t>is usually called </a:t>
            </a:r>
            <a:r>
              <a:rPr lang="en-US" sz="2800" dirty="0" smtClean="0"/>
              <a:t>‘linguistic competence’.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89064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l"/>
            <a:r>
              <a:rPr lang="en-US" sz="2800" b="1" u="sng" dirty="0" smtClean="0"/>
              <a:t>(2) Sociolinguistic </a:t>
            </a:r>
            <a:r>
              <a:rPr lang="en-US" sz="2800" b="1" u="sng" dirty="0"/>
              <a:t>competence: </a:t>
            </a:r>
            <a:endParaRPr lang="en-US" sz="2800" b="1" u="sng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It refers </a:t>
            </a:r>
            <a:r>
              <a:rPr lang="en-US" sz="2800" dirty="0"/>
              <a:t>to the social and cultural norms that enable speakers to use the language appropriately according to the </a:t>
            </a:r>
            <a:r>
              <a:rPr lang="en-US" sz="2800" dirty="0" smtClean="0"/>
              <a:t>‘social context’. </a:t>
            </a:r>
            <a:endParaRPr lang="en-US" sz="2800" dirty="0" smtClean="0"/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That is: </a:t>
            </a:r>
            <a:r>
              <a:rPr lang="en-US" sz="2800" dirty="0"/>
              <a:t>formal contexts (education, political speech, etc.), informal contexts (a party, a social gathering), the addressee (parents, friends, bosses), social class (low class, high class), sex (males, females), age (children, adults), etc.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12744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/>
              <a:t>This </a:t>
            </a:r>
            <a:r>
              <a:rPr lang="en-US" sz="2800" dirty="0"/>
              <a:t>is </a:t>
            </a:r>
            <a:r>
              <a:rPr lang="en-US" sz="2800" dirty="0" smtClean="0"/>
              <a:t>important because </a:t>
            </a:r>
            <a:r>
              <a:rPr lang="en-US" sz="2800" dirty="0"/>
              <a:t>different situations call for different types of expression/way of speaking</a:t>
            </a:r>
            <a:r>
              <a:rPr lang="en-US" sz="2800" dirty="0" smtClean="0"/>
              <a:t>.</a:t>
            </a:r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For example, if one says </a:t>
            </a:r>
            <a:r>
              <a:rPr lang="en-US" sz="2800" i="1" dirty="0"/>
              <a:t>'good-bye</a:t>
            </a:r>
            <a:r>
              <a:rPr lang="en-US" sz="2800" dirty="0"/>
              <a:t>' in greeting someone, it is inappropriate in a particular social context. </a:t>
            </a:r>
            <a:endParaRPr lang="en-US" sz="2800" dirty="0" smtClean="0"/>
          </a:p>
          <a:p>
            <a:pPr marL="0" lv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To </a:t>
            </a:r>
            <a:r>
              <a:rPr lang="en-US" sz="2800" dirty="0"/>
              <a:t>take another example, when you speak with your boss at work you use a different language from the one you use with your </a:t>
            </a:r>
            <a:r>
              <a:rPr lang="en-US" sz="2800" dirty="0" smtClean="0"/>
              <a:t>friends.</a:t>
            </a:r>
            <a:endParaRPr lang="en-US" sz="2800" dirty="0"/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49733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Thus, besides </a:t>
            </a:r>
            <a:r>
              <a:rPr lang="en-US" sz="2800" dirty="0"/>
              <a:t>knowing the structure of </a:t>
            </a:r>
            <a:r>
              <a:rPr lang="en-US" sz="2800" dirty="0" smtClean="0"/>
              <a:t>language (grammatical competence), </a:t>
            </a:r>
            <a:r>
              <a:rPr lang="en-US" sz="2800" dirty="0"/>
              <a:t>speakers have to know how to use </a:t>
            </a:r>
            <a:r>
              <a:rPr lang="en-US" sz="2800" dirty="0" smtClean="0"/>
              <a:t>language (sociolinguistic competence).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We </a:t>
            </a:r>
            <a:r>
              <a:rPr lang="en-US" sz="2800" dirty="0"/>
              <a:t>do not achieve much if we only know the structure of a sentence such </a:t>
            </a:r>
            <a:r>
              <a:rPr lang="en-US" sz="2800" dirty="0" smtClean="0"/>
              <a:t>as</a:t>
            </a:r>
            <a:r>
              <a:rPr lang="en-US" sz="2800" dirty="0"/>
              <a:t>:</a:t>
            </a:r>
            <a:r>
              <a:rPr lang="en-US" sz="2800" dirty="0" smtClean="0"/>
              <a:t> 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i="1" dirty="0" smtClean="0"/>
              <a:t>Can </a:t>
            </a:r>
            <a:r>
              <a:rPr lang="en-US" sz="2800" i="1" dirty="0"/>
              <a:t>you lift that </a:t>
            </a:r>
            <a:r>
              <a:rPr lang="en-US" sz="2800" i="1" dirty="0" smtClean="0"/>
              <a:t>box?</a:t>
            </a:r>
          </a:p>
          <a:p>
            <a:pPr marL="0" indent="0" algn="l"/>
            <a:r>
              <a:rPr lang="en-US" sz="2800" i="1" dirty="0" smtClean="0"/>
              <a:t>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You should be able to decide </a:t>
            </a:r>
            <a:r>
              <a:rPr lang="en-US" sz="2800" dirty="0"/>
              <a:t>whether the speaker wants to discover how strong you are (</a:t>
            </a:r>
            <a:r>
              <a:rPr lang="en-US" sz="2800" dirty="0" smtClean="0"/>
              <a:t>a question</a:t>
            </a:r>
            <a:r>
              <a:rPr lang="en-US" sz="2800" dirty="0"/>
              <a:t>) or wants you to move the box (a request</a:t>
            </a:r>
            <a:r>
              <a:rPr lang="en-US" sz="2800" dirty="0" smtClean="0"/>
              <a:t>)</a:t>
            </a:r>
            <a:r>
              <a:rPr lang="en-US" dirty="0" smtClean="0"/>
              <a:t>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53858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l"/>
            <a:r>
              <a:rPr lang="en-US" sz="2800" b="1" u="sng" dirty="0" smtClean="0"/>
              <a:t>(3) Strategic </a:t>
            </a:r>
            <a:r>
              <a:rPr lang="en-US" sz="2800" b="1" u="sng" dirty="0"/>
              <a:t>competence:</a:t>
            </a:r>
            <a:r>
              <a:rPr lang="en-US" sz="2800" b="1" dirty="0"/>
              <a:t> </a:t>
            </a:r>
            <a:endParaRPr lang="en-US" sz="2800" b="1" dirty="0" smtClean="0"/>
          </a:p>
          <a:p>
            <a:pPr marL="457200" lvl="0" indent="-457200" algn="l">
              <a:buFontTx/>
              <a:buChar char="-"/>
            </a:pPr>
            <a:r>
              <a:rPr lang="en-US" sz="2800" dirty="0" smtClean="0"/>
              <a:t>This is </a:t>
            </a:r>
            <a:r>
              <a:rPr lang="en-US" sz="2800" dirty="0"/>
              <a:t>to do with the knowledge of verbal and nonverbal strategies </a:t>
            </a:r>
            <a:r>
              <a:rPr lang="en-US" sz="2800" dirty="0" smtClean="0"/>
              <a:t>in order to:</a:t>
            </a:r>
          </a:p>
          <a:p>
            <a:pPr marL="0" lvl="0" indent="0" algn="l"/>
            <a:endParaRPr lang="en-US" sz="2800" dirty="0" smtClean="0"/>
          </a:p>
          <a:p>
            <a:pPr lvl="0" algn="l"/>
            <a:r>
              <a:rPr lang="en-US" sz="2800" dirty="0" smtClean="0"/>
              <a:t> 		(a) </a:t>
            </a:r>
            <a:r>
              <a:rPr lang="en-US" sz="2800" dirty="0"/>
              <a:t>compensate breakdowns (such as self-correction), </a:t>
            </a:r>
            <a:endParaRPr lang="en-US" sz="2800" dirty="0" smtClean="0"/>
          </a:p>
          <a:p>
            <a:pPr lvl="0" algn="l"/>
            <a:r>
              <a:rPr lang="en-US" sz="2800" dirty="0" smtClean="0"/>
              <a:t> 		(B) enhance </a:t>
            </a:r>
            <a:r>
              <a:rPr lang="en-US" sz="2800" dirty="0"/>
              <a:t>the effectiveness of communication (e.g. </a:t>
            </a:r>
            <a:r>
              <a:rPr lang="en-US" sz="2800" dirty="0" smtClean="0"/>
              <a:t>		     Guessing </a:t>
            </a:r>
            <a:r>
              <a:rPr lang="en-US" sz="2800" dirty="0"/>
              <a:t>meaning from context, tolerating ambiguity</a:t>
            </a:r>
            <a:r>
              <a:rPr lang="en-US" sz="2800" dirty="0" smtClean="0"/>
              <a:t>).</a:t>
            </a:r>
          </a:p>
          <a:p>
            <a:pPr lvl="0" algn="l"/>
            <a:endParaRPr lang="en-US" sz="2800" dirty="0" smtClean="0"/>
          </a:p>
          <a:p>
            <a:pPr algn="l"/>
            <a:r>
              <a:rPr lang="en-US" sz="2800" dirty="0" smtClean="0"/>
              <a:t>- A clear example explaining the meaning of strategic competence can be obtained from </a:t>
            </a:r>
            <a:r>
              <a:rPr lang="en-US" sz="2800" i="1" dirty="0" smtClean="0"/>
              <a:t>Second Language Acquisition</a:t>
            </a:r>
            <a:r>
              <a:rPr lang="en-US" sz="2800" dirty="0" smtClean="0"/>
              <a:t> (L2 acquisition).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35343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That is, In L2 use, learners experience moments when there is a gap between communicative intent (what they want to say) and their ability to express (to say) that intent.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Some learners </a:t>
            </a:r>
            <a:r>
              <a:rPr lang="en-US" sz="2800" dirty="0" smtClean="0"/>
              <a:t>may </a:t>
            </a:r>
            <a:r>
              <a:rPr lang="en-US" sz="2800" dirty="0" smtClean="0"/>
              <a:t>just stop talking (which is a bad idea).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Others will try to express themselves via a communicative strategy (which is a good idea).</a:t>
            </a:r>
          </a:p>
        </p:txBody>
      </p:sp>
    </p:spTree>
    <p:extLst>
      <p:ext uri="{BB962C8B-B14F-4D97-AF65-F5344CB8AC3E}">
        <p14:creationId xmlns:p14="http://schemas.microsoft.com/office/powerpoint/2010/main" val="18854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For example: </a:t>
            </a:r>
            <a:r>
              <a:rPr lang="en-US" sz="2800" dirty="0"/>
              <a:t>an Arabic L1 speaker who wanted to refer to ‘horseshoe’, but he does not know the English word 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i="1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So</a:t>
            </a:r>
            <a:r>
              <a:rPr lang="en-US" sz="2800" dirty="0"/>
              <a:t>, he used a communicative strategy by saying</a:t>
            </a:r>
            <a:r>
              <a:rPr lang="en-US" sz="2800" dirty="0" smtClean="0"/>
              <a:t>:</a:t>
            </a:r>
          </a:p>
          <a:p>
            <a:pPr marL="0" indent="0" algn="l"/>
            <a:r>
              <a:rPr lang="en-US" sz="2800" dirty="0" smtClean="0"/>
              <a:t> </a:t>
            </a:r>
            <a:endParaRPr lang="en-US" sz="2800" i="1" dirty="0" smtClean="0"/>
          </a:p>
          <a:p>
            <a:pPr marL="0" indent="0" algn="l"/>
            <a:r>
              <a:rPr lang="en-US" sz="2800" i="1" dirty="0" smtClean="0"/>
              <a:t>	The iron things which horses wear under their feet.</a:t>
            </a:r>
          </a:p>
          <a:p>
            <a:pPr marL="0" indent="0" algn="l"/>
            <a:endParaRPr lang="en-US" sz="2800" i="1" dirty="0" smtClean="0"/>
          </a:p>
          <a:p>
            <a:pPr marL="0" indent="0" algn="l"/>
            <a:r>
              <a:rPr lang="en-US" sz="2800" dirty="0" smtClean="0"/>
              <a:t>-This flexibility in language use is a key element in successful communication.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dirty="0" smtClean="0"/>
              <a:t>- In essence, </a:t>
            </a:r>
            <a:r>
              <a:rPr lang="en-US" sz="2800" u="sng" dirty="0" smtClean="0"/>
              <a:t>strategic competence </a:t>
            </a:r>
            <a:r>
              <a:rPr lang="en-US" sz="2800" dirty="0" smtClean="0"/>
              <a:t>is the ability to overcome potential communication problems in interaction.</a:t>
            </a:r>
          </a:p>
          <a:p>
            <a:pPr marL="457200" indent="-457200" algn="l">
              <a:buFontTx/>
              <a:buChar char="-"/>
            </a:pPr>
            <a:endParaRPr lang="ar-EG" i="1" dirty="0"/>
          </a:p>
        </p:txBody>
      </p:sp>
    </p:spTree>
    <p:extLst>
      <p:ext uri="{BB962C8B-B14F-4D97-AF65-F5344CB8AC3E}">
        <p14:creationId xmlns:p14="http://schemas.microsoft.com/office/powerpoint/2010/main" val="20207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669</TotalTime>
  <Words>890</Words>
  <Application>Microsoft Office PowerPoint</Application>
  <PresentationFormat>A4 Paper (210x297 mm)</PresentationFormat>
  <Paragraphs>125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Introductory lecture</vt:lpstr>
      <vt:lpstr>PowerPoint Presentation</vt:lpstr>
      <vt:lpstr>  Lecture 10  </vt:lpstr>
      <vt:lpstr>PowerPoint Presentation</vt:lpstr>
      <vt:lpstr>Grammatical/Linguistic Competence</vt:lpstr>
      <vt:lpstr>PowerPoint Presentation</vt:lpstr>
      <vt:lpstr>PowerPoint Presentation</vt:lpstr>
      <vt:lpstr>PowerPoint Presentation</vt:lpstr>
      <vt:lpstr>Performance</vt:lpstr>
      <vt:lpstr>PowerPoint Presentation</vt:lpstr>
      <vt:lpstr>PowerPoint Presentation</vt:lpstr>
      <vt:lpstr>PowerPoint Presentation</vt:lpstr>
      <vt:lpstr>Communicative Competence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yy</cp:lastModifiedBy>
  <cp:revision>61</cp:revision>
  <dcterms:created xsi:type="dcterms:W3CDTF">2011-09-28T13:10:49Z</dcterms:created>
  <dcterms:modified xsi:type="dcterms:W3CDTF">2014-11-05T17:42:35Z</dcterms:modified>
</cp:coreProperties>
</file>