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67" r:id="rId4"/>
    <p:sldId id="268" r:id="rId5"/>
    <p:sldId id="269" r:id="rId6"/>
    <p:sldId id="270" r:id="rId7"/>
    <p:sldId id="271" r:id="rId8"/>
    <p:sldId id="331" r:id="rId9"/>
    <p:sldId id="329" r:id="rId10"/>
    <p:sldId id="336" r:id="rId11"/>
    <p:sldId id="330" r:id="rId12"/>
    <p:sldId id="289" r:id="rId13"/>
    <p:sldId id="338" r:id="rId14"/>
    <p:sldId id="328" r:id="rId15"/>
    <p:sldId id="290" r:id="rId16"/>
    <p:sldId id="291" r:id="rId17"/>
    <p:sldId id="293" r:id="rId18"/>
    <p:sldId id="292" r:id="rId19"/>
    <p:sldId id="294" r:id="rId20"/>
    <p:sldId id="339" r:id="rId21"/>
    <p:sldId id="337" r:id="rId22"/>
    <p:sldId id="266" r:id="rId2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21" autoAdjust="0"/>
    <p:restoredTop sz="94552" autoAdjust="0"/>
  </p:normalViewPr>
  <p:slideViewPr>
    <p:cSldViewPr>
      <p:cViewPr>
        <p:scale>
          <a:sx n="89" d="100"/>
          <a:sy n="89" d="100"/>
        </p:scale>
        <p:origin x="228" y="66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856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ar-SA" noProof="0" smtClean="0"/>
              <a:t>انقر فوق الرمز لإضافة صورة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257800" y="4648200"/>
            <a:ext cx="4648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King Faisal University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Deanship of E-Learning and Distance Education</a:t>
            </a:r>
            <a:endParaRPr lang="en-US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ٍ</a:t>
            </a:r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Syntax and Morphology</a:t>
            </a:r>
          </a:p>
          <a:p>
            <a:pPr algn="ctr"/>
            <a:endParaRPr lang="en-US" sz="2800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r>
              <a:rPr lang="en-US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Instructor : Dr. Mohamed </a:t>
            </a:r>
            <a:r>
              <a:rPr lang="en-US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Fathi</a:t>
            </a:r>
            <a:r>
              <a:rPr lang="en-US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685800" y="1981200"/>
            <a:ext cx="8420100" cy="1676400"/>
          </a:xfrm>
        </p:spPr>
        <p:txBody>
          <a:bodyPr/>
          <a:lstStyle/>
          <a:p>
            <a:pPr eaLnBrk="1" hangingPunct="1"/>
            <a:r>
              <a:rPr lang="en-US" sz="6000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z="6000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z="6000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Lecture 11</a:t>
            </a:r>
            <a:br>
              <a:rPr lang="en-US" sz="6000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endParaRPr lang="en-US" sz="6000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ransition spd="med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Generative Grammar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524000"/>
            <a:ext cx="8420100" cy="4602163"/>
          </a:xfrm>
        </p:spPr>
        <p:txBody>
          <a:bodyPr/>
          <a:lstStyle/>
          <a:p>
            <a:pPr algn="l"/>
            <a:r>
              <a:rPr lang="en-US" b="1" u="sng" dirty="0" smtClean="0"/>
              <a:t>In this class, we will cover the following points:</a:t>
            </a:r>
          </a:p>
          <a:p>
            <a:pPr algn="l"/>
            <a:endParaRPr lang="en-US" b="1" u="sng" dirty="0" smtClean="0"/>
          </a:p>
          <a:p>
            <a:pPr algn="l"/>
            <a:r>
              <a:rPr lang="en-US" dirty="0" smtClean="0"/>
              <a:t>1- the meaning of GG</a:t>
            </a:r>
          </a:p>
          <a:p>
            <a:pPr algn="l"/>
            <a:r>
              <a:rPr lang="en-US" dirty="0" smtClean="0"/>
              <a:t>2- the properties of GG</a:t>
            </a:r>
          </a:p>
          <a:p>
            <a:pPr algn="l"/>
            <a:r>
              <a:rPr lang="en-US" dirty="0" smtClean="0"/>
              <a:t>3- deep and surface structure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Generative Grammar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800" b="1" u="sng" dirty="0" smtClean="0"/>
              <a:t>What is Generative Grammar</a:t>
            </a:r>
          </a:p>
          <a:p>
            <a:pPr marL="457200" lvl="0" indent="-457200" algn="l">
              <a:buFontTx/>
              <a:buChar char="-"/>
            </a:pPr>
            <a:r>
              <a:rPr lang="en-US" sz="2800" dirty="0" smtClean="0"/>
              <a:t>Earlier </a:t>
            </a:r>
            <a:r>
              <a:rPr lang="en-US" sz="2800" dirty="0" smtClean="0"/>
              <a:t>approaches to syntactic description attempted to produce an accurate analysis of the sequence or arrangement of elements in the structure of a sentence</a:t>
            </a:r>
            <a:r>
              <a:rPr lang="en-US" sz="2800" dirty="0" smtClean="0"/>
              <a:t>.</a:t>
            </a:r>
          </a:p>
          <a:p>
            <a:pPr marL="0" lvl="0" indent="0" algn="l"/>
            <a:endParaRPr lang="en-US" sz="2800" dirty="0" smtClean="0"/>
          </a:p>
          <a:p>
            <a:pPr marL="0" lvl="0" indent="0" algn="l"/>
            <a:r>
              <a:rPr lang="en-US" sz="2800" dirty="0" smtClean="0"/>
              <a:t>- While this remains a major goal of syntactic description, more recent work in syntax, especially generative grammar, has taken a rather different approach in accounting for the sequence of elements within a sentence.</a:t>
            </a:r>
          </a:p>
          <a:p>
            <a:pPr marL="457200" lvl="0" indent="-457200" algn="l">
              <a:buFontTx/>
              <a:buChar char="-"/>
            </a:pPr>
            <a:endParaRPr lang="en-US" dirty="0" smtClean="0"/>
          </a:p>
          <a:p>
            <a:pPr lvl="0" algn="l"/>
            <a:r>
              <a:rPr lang="en-US" dirty="0" smtClean="0"/>
              <a:t>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Generative Grammar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l">
              <a:buFontTx/>
              <a:buChar char="-"/>
            </a:pPr>
            <a:r>
              <a:rPr lang="en-US" sz="2800" b="1" u="sng" dirty="0" smtClean="0"/>
              <a:t>Generative grammar: </a:t>
            </a:r>
            <a:r>
              <a:rPr lang="en-US" sz="2800" dirty="0" smtClean="0"/>
              <a:t>The </a:t>
            </a:r>
            <a:r>
              <a:rPr lang="en-US" sz="2800" dirty="0"/>
              <a:t>dominant theory of syntax is due to Noam Chomsky and his followers, starting in the mid 1950s and continuing to this day. </a:t>
            </a:r>
          </a:p>
          <a:p>
            <a:pPr marL="457200" indent="-457200" algn="l">
              <a:buFontTx/>
              <a:buChar char="-"/>
            </a:pPr>
            <a:r>
              <a:rPr lang="en-US" sz="2800" dirty="0"/>
              <a:t>This theory has had many different names through its development (Transformational Grammar (TG),Transformational Generative Grammar, Standard </a:t>
            </a:r>
            <a:r>
              <a:rPr lang="en-US" sz="2800" dirty="0" smtClean="0"/>
              <a:t>Theory, </a:t>
            </a:r>
            <a:r>
              <a:rPr lang="en-US" sz="2800" dirty="0"/>
              <a:t>Government and Binding Theory (GB), Principles and Parameters approach(P&amp;P) and Minimalism (MP)).</a:t>
            </a:r>
          </a:p>
          <a:p>
            <a:pPr marL="457200" lvl="0" indent="-457200" algn="l">
              <a:buFontTx/>
              <a:buChar char="-"/>
            </a:pPr>
            <a:r>
              <a:rPr lang="en-US" sz="2800" dirty="0">
                <a:solidFill>
                  <a:prstClr val="black"/>
                </a:solidFill>
              </a:rPr>
              <a:t>However, this theory is often given the blanket name </a:t>
            </a:r>
            <a:r>
              <a:rPr lang="en-US" sz="2800" b="1" dirty="0">
                <a:solidFill>
                  <a:prstClr val="black"/>
                </a:solidFill>
              </a:rPr>
              <a:t>Generative </a:t>
            </a:r>
            <a:r>
              <a:rPr lang="en-US" sz="2800" b="1" dirty="0" smtClean="0">
                <a:solidFill>
                  <a:prstClr val="black"/>
                </a:solidFill>
              </a:rPr>
              <a:t>grammar</a:t>
            </a:r>
            <a:r>
              <a:rPr lang="en-US" sz="2800" dirty="0">
                <a:solidFill>
                  <a:prstClr val="black"/>
                </a:solidFill>
              </a:rPr>
              <a:t>. </a:t>
            </a:r>
          </a:p>
          <a:p>
            <a:pPr lvl="0" algn="l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Generative Grammar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457200" indent="-457200" algn="l">
              <a:buFontTx/>
              <a:buChar char="-"/>
            </a:pPr>
            <a:r>
              <a:rPr lang="en-US" sz="2800" dirty="0" smtClean="0"/>
              <a:t>A </a:t>
            </a:r>
            <a:r>
              <a:rPr lang="en-US" sz="2800" dirty="0"/>
              <a:t>number of alternate theories of syntax have also branched off of this research program; these include Lexical Functional Grammar (LFG) and Head Driven Phrase Structure Grammar (HPSG). These are also considered part of generative </a:t>
            </a:r>
            <a:r>
              <a:rPr lang="en-US" sz="2800" dirty="0" smtClean="0"/>
              <a:t>grammar. </a:t>
            </a:r>
            <a:endParaRPr lang="en-US" sz="2800" dirty="0" smtClean="0"/>
          </a:p>
          <a:p>
            <a:pPr marL="0" indent="0" algn="l"/>
            <a:endParaRPr lang="en-US" sz="2800" dirty="0" smtClean="0"/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Definition: Through generative grammar, Chomsky attempted to produce a particular type of grammar with a very explicit system of rules specifying what combinations of basic elements would result in well-formed(correct)sentences</a:t>
            </a:r>
            <a:r>
              <a:rPr lang="en-US" sz="2800" dirty="0" smtClean="0"/>
              <a:t>.</a:t>
            </a:r>
          </a:p>
          <a:p>
            <a:pPr marL="0" indent="0" algn="l"/>
            <a:endParaRPr lang="en-US" sz="2800" dirty="0" smtClean="0"/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This explicit system of rules is similar to mathematical rules.</a:t>
            </a:r>
            <a:endParaRPr lang="en-US" sz="2800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NewRomanPSMT"/>
              </a:rPr>
              <a:t>Some properties </a:t>
            </a:r>
            <a:r>
              <a:rPr lang="en-US" dirty="0">
                <a:latin typeface="TimesNewRomanPSMT"/>
              </a:rPr>
              <a:t>of GG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l"/>
            <a:r>
              <a:rPr lang="en-US" sz="2800" b="1" u="sng" dirty="0" smtClean="0"/>
              <a:t>Properties of GG include:</a:t>
            </a:r>
          </a:p>
          <a:p>
            <a:pPr marL="0" indent="0" algn="l"/>
            <a:r>
              <a:rPr lang="en-US" sz="2800" dirty="0" smtClean="0">
                <a:latin typeface="TimesNewRomanPSMT"/>
              </a:rPr>
              <a:t>1- </a:t>
            </a:r>
            <a:r>
              <a:rPr lang="en-US" sz="2800" dirty="0"/>
              <a:t>T</a:t>
            </a:r>
            <a:r>
              <a:rPr lang="en-US" sz="2800" dirty="0" smtClean="0"/>
              <a:t>he </a:t>
            </a:r>
            <a:r>
              <a:rPr lang="en-US" sz="2800" dirty="0"/>
              <a:t>‘all and only’ criterion </a:t>
            </a:r>
            <a:r>
              <a:rPr lang="en-US" sz="2800" dirty="0" smtClean="0"/>
              <a:t>:</a:t>
            </a:r>
          </a:p>
          <a:p>
            <a:pPr marL="0" indent="0" algn="l"/>
            <a:r>
              <a:rPr lang="en-US" sz="2800" dirty="0" smtClean="0"/>
              <a:t> </a:t>
            </a:r>
            <a:endParaRPr lang="en-US" sz="2800" dirty="0" smtClean="0"/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The </a:t>
            </a:r>
            <a:r>
              <a:rPr lang="en-US" sz="2800" dirty="0"/>
              <a:t>grammar will generate all the </a:t>
            </a:r>
            <a:r>
              <a:rPr lang="en-US" sz="2800" dirty="0" smtClean="0"/>
              <a:t>well-formed (correct) syntactic </a:t>
            </a:r>
            <a:r>
              <a:rPr lang="en-US" sz="2800" dirty="0"/>
              <a:t>structures (e.g. sentences) of the </a:t>
            </a:r>
            <a:r>
              <a:rPr lang="en-US" sz="2800" dirty="0" smtClean="0"/>
              <a:t>language.</a:t>
            </a:r>
          </a:p>
          <a:p>
            <a:pPr marL="0" indent="0" algn="l"/>
            <a:r>
              <a:rPr lang="en-US" sz="2800" dirty="0" smtClean="0"/>
              <a:t> </a:t>
            </a:r>
            <a:endParaRPr lang="en-US" sz="2800" dirty="0" smtClean="0"/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The grammar will fail </a:t>
            </a:r>
            <a:r>
              <a:rPr lang="en-US" sz="2800" dirty="0"/>
              <a:t>to generate any ill-formed </a:t>
            </a:r>
            <a:r>
              <a:rPr lang="en-US" sz="2800" dirty="0" smtClean="0"/>
              <a:t>(incorrect) structures</a:t>
            </a:r>
            <a:r>
              <a:rPr lang="en-US" sz="2800" dirty="0" smtClean="0"/>
              <a:t>.</a:t>
            </a:r>
          </a:p>
          <a:p>
            <a:pPr marL="0" indent="0" algn="l"/>
            <a:endParaRPr lang="en-US" sz="2800" dirty="0" smtClean="0"/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(in other words, ‘</a:t>
            </a:r>
            <a:r>
              <a:rPr lang="en-US" sz="2800" i="1" dirty="0" smtClean="0"/>
              <a:t>all’</a:t>
            </a:r>
            <a:r>
              <a:rPr lang="en-US" sz="2800" dirty="0" smtClean="0"/>
              <a:t> </a:t>
            </a:r>
            <a:r>
              <a:rPr lang="en-US" sz="2800" dirty="0"/>
              <a:t>the grammatical sentences and </a:t>
            </a:r>
            <a:r>
              <a:rPr lang="en-US" sz="2800" dirty="0" smtClean="0"/>
              <a:t>‘</a:t>
            </a:r>
            <a:r>
              <a:rPr lang="en-US" sz="2800" i="1" dirty="0" smtClean="0"/>
              <a:t>only’</a:t>
            </a:r>
            <a:r>
              <a:rPr lang="en-US" sz="2800" dirty="0" smtClean="0"/>
              <a:t> </a:t>
            </a:r>
            <a:r>
              <a:rPr lang="en-US" sz="2800" dirty="0"/>
              <a:t>the grammatical sentences</a:t>
            </a:r>
            <a:r>
              <a:rPr lang="en-US" sz="2800" dirty="0" smtClean="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NewRomanPSMT"/>
              </a:rPr>
              <a:t>Some properties </a:t>
            </a:r>
            <a:r>
              <a:rPr lang="en-US" dirty="0">
                <a:latin typeface="TimesNewRomanPSMT"/>
              </a:rPr>
              <a:t>of GG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l"/>
            <a:r>
              <a:rPr lang="en-US" sz="2800" b="1" u="sng" dirty="0"/>
              <a:t>Example: </a:t>
            </a:r>
            <a:r>
              <a:rPr lang="en-US" sz="2800" dirty="0"/>
              <a:t>(A) </a:t>
            </a:r>
          </a:p>
          <a:p>
            <a:pPr marL="0" indent="0" algn="l"/>
            <a:r>
              <a:rPr lang="en-US" sz="2800" i="1" dirty="0"/>
              <a:t>- John met Richard </a:t>
            </a:r>
            <a:r>
              <a:rPr lang="en-US" sz="2800" i="1" dirty="0" smtClean="0"/>
              <a:t>yesterday.</a:t>
            </a:r>
            <a:r>
              <a:rPr lang="en-US" sz="2800" dirty="0" smtClean="0"/>
              <a:t>              </a:t>
            </a:r>
            <a:r>
              <a:rPr lang="en-US" sz="2800" dirty="0" smtClean="0"/>
              <a:t>(</a:t>
            </a:r>
            <a:r>
              <a:rPr lang="en-US" sz="1800" dirty="0"/>
              <a:t>well-formed/acceptable </a:t>
            </a:r>
            <a:r>
              <a:rPr lang="en-US" sz="1800" dirty="0" smtClean="0"/>
              <a:t>to native </a:t>
            </a:r>
            <a:r>
              <a:rPr lang="en-US" sz="1800" dirty="0"/>
              <a:t>speakers</a:t>
            </a:r>
            <a:r>
              <a:rPr lang="en-US" sz="2800" dirty="0"/>
              <a:t>)</a:t>
            </a:r>
          </a:p>
          <a:p>
            <a:pPr marL="0" indent="0" algn="l"/>
            <a:r>
              <a:rPr lang="en-US" sz="2800" i="1" dirty="0"/>
              <a:t>- Yesterday, John met </a:t>
            </a:r>
            <a:r>
              <a:rPr lang="en-US" sz="2800" i="1" dirty="0" smtClean="0"/>
              <a:t>Richard.</a:t>
            </a:r>
            <a:r>
              <a:rPr lang="en-US" sz="2800" i="1" dirty="0"/>
              <a:t>	</a:t>
            </a:r>
            <a:r>
              <a:rPr lang="en-US" sz="2800" dirty="0" smtClean="0"/>
              <a:t>(</a:t>
            </a:r>
            <a:r>
              <a:rPr lang="en-US" sz="1900" dirty="0"/>
              <a:t>well-formed</a:t>
            </a:r>
            <a:r>
              <a:rPr lang="en-US" sz="2800" dirty="0" smtClean="0"/>
              <a:t>)</a:t>
            </a:r>
            <a:endParaRPr lang="en-US" sz="2800" dirty="0" smtClean="0">
              <a:solidFill>
                <a:prstClr val="black"/>
              </a:solidFill>
            </a:endParaRPr>
          </a:p>
          <a:p>
            <a:pPr marL="0" lvl="0" indent="0" algn="l"/>
            <a:r>
              <a:rPr lang="en-US" sz="2800" dirty="0" smtClean="0">
                <a:solidFill>
                  <a:prstClr val="black"/>
                </a:solidFill>
              </a:rPr>
              <a:t>- *</a:t>
            </a:r>
            <a:r>
              <a:rPr lang="en-US" sz="2800" dirty="0">
                <a:solidFill>
                  <a:prstClr val="black"/>
                </a:solidFill>
              </a:rPr>
              <a:t>Met John yesterday </a:t>
            </a:r>
            <a:r>
              <a:rPr lang="en-US" sz="2800" dirty="0" smtClean="0">
                <a:solidFill>
                  <a:prstClr val="black"/>
                </a:solidFill>
              </a:rPr>
              <a:t>Richard.           (</a:t>
            </a:r>
            <a:r>
              <a:rPr lang="en-US" sz="1800" dirty="0">
                <a:solidFill>
                  <a:prstClr val="black"/>
                </a:solidFill>
              </a:rPr>
              <a:t>ill-formed/unac</a:t>
            </a:r>
            <a:r>
              <a:rPr lang="en-US" sz="1800" dirty="0" smtClean="0">
                <a:solidFill>
                  <a:prstClr val="black"/>
                </a:solidFill>
              </a:rPr>
              <a:t>ceptable to native </a:t>
            </a:r>
            <a:r>
              <a:rPr lang="en-US" sz="1800" dirty="0">
                <a:solidFill>
                  <a:prstClr val="black"/>
                </a:solidFill>
              </a:rPr>
              <a:t>speakers</a:t>
            </a:r>
            <a:r>
              <a:rPr lang="en-US" sz="2800" dirty="0" smtClean="0">
                <a:solidFill>
                  <a:prstClr val="black"/>
                </a:solidFill>
              </a:rPr>
              <a:t>)</a:t>
            </a:r>
          </a:p>
          <a:p>
            <a:pPr marL="0" indent="0" algn="l"/>
            <a:r>
              <a:rPr lang="en-US" sz="2800" i="1" dirty="0" smtClean="0">
                <a:solidFill>
                  <a:prstClr val="black"/>
                </a:solidFill>
              </a:rPr>
              <a:t>- * </a:t>
            </a:r>
            <a:r>
              <a:rPr lang="en-US" sz="2800" i="1" dirty="0"/>
              <a:t>yesterday met John Richard</a:t>
            </a:r>
            <a:r>
              <a:rPr lang="en-US" sz="2800" dirty="0" smtClean="0">
                <a:solidFill>
                  <a:prstClr val="black"/>
                </a:solidFill>
              </a:rPr>
              <a:t>.       </a:t>
            </a:r>
            <a:r>
              <a:rPr lang="en-US" sz="2800" dirty="0" smtClean="0">
                <a:solidFill>
                  <a:prstClr val="black"/>
                </a:solidFill>
              </a:rPr>
              <a:t>   </a:t>
            </a:r>
            <a:r>
              <a:rPr lang="en-US" sz="2800" dirty="0" smtClean="0">
                <a:solidFill>
                  <a:prstClr val="black"/>
                </a:solidFill>
              </a:rPr>
              <a:t>(</a:t>
            </a:r>
            <a:r>
              <a:rPr lang="en-US" sz="1900" dirty="0">
                <a:solidFill>
                  <a:prstClr val="black"/>
                </a:solidFill>
              </a:rPr>
              <a:t>ill-formed</a:t>
            </a:r>
            <a:r>
              <a:rPr lang="en-US" sz="2800" dirty="0">
                <a:solidFill>
                  <a:prstClr val="black"/>
                </a:solidFill>
              </a:rPr>
              <a:t>)</a:t>
            </a:r>
          </a:p>
          <a:p>
            <a:pPr marL="0" lvl="0" indent="0" algn="l"/>
            <a:r>
              <a:rPr lang="en-US" sz="2800" dirty="0" smtClean="0">
                <a:solidFill>
                  <a:prstClr val="black"/>
                </a:solidFill>
              </a:rPr>
              <a:t>	</a:t>
            </a:r>
            <a:endParaRPr lang="en-US" sz="2800" dirty="0">
              <a:solidFill>
                <a:prstClr val="black"/>
              </a:solidFill>
            </a:endParaRPr>
          </a:p>
          <a:p>
            <a:pPr marL="0" indent="0" algn="l"/>
            <a:r>
              <a:rPr lang="en-US" sz="2800" dirty="0" smtClean="0"/>
              <a:t>(B) </a:t>
            </a:r>
          </a:p>
          <a:p>
            <a:pPr marL="0" indent="0" algn="l"/>
            <a:r>
              <a:rPr lang="en-US" sz="2800" dirty="0" smtClean="0"/>
              <a:t>-     </a:t>
            </a:r>
            <a:r>
              <a:rPr lang="en-US" sz="2800" i="1" dirty="0" smtClean="0"/>
              <a:t>She went to America last week.  </a:t>
            </a:r>
            <a:r>
              <a:rPr lang="en-US" sz="2800" i="1" dirty="0" smtClean="0"/>
              <a:t>		</a:t>
            </a:r>
            <a:r>
              <a:rPr lang="en-US" sz="2800" dirty="0" smtClean="0"/>
              <a:t>(</a:t>
            </a:r>
            <a:r>
              <a:rPr lang="en-US" sz="2800" dirty="0"/>
              <a:t>well-formed</a:t>
            </a:r>
            <a:r>
              <a:rPr lang="en-US" sz="2800" dirty="0" smtClean="0"/>
              <a:t>)</a:t>
            </a:r>
          </a:p>
          <a:p>
            <a:pPr marL="457200" indent="-457200" algn="l">
              <a:buFontTx/>
              <a:buChar char="-"/>
            </a:pPr>
            <a:r>
              <a:rPr lang="en-US" sz="2800" i="1" dirty="0"/>
              <a:t>Last week, she went </a:t>
            </a:r>
            <a:r>
              <a:rPr lang="en-US" sz="2800" i="1" dirty="0" smtClean="0"/>
              <a:t>to </a:t>
            </a:r>
            <a:r>
              <a:rPr lang="en-US" sz="2800" i="1" dirty="0"/>
              <a:t>America . </a:t>
            </a:r>
            <a:r>
              <a:rPr lang="en-US" sz="2800" i="1" dirty="0" smtClean="0"/>
              <a:t>		</a:t>
            </a:r>
            <a:r>
              <a:rPr lang="en-US" sz="2800" dirty="0" smtClean="0"/>
              <a:t>(</a:t>
            </a:r>
            <a:r>
              <a:rPr lang="en-US" sz="2800" dirty="0"/>
              <a:t>well-formed</a:t>
            </a:r>
            <a:r>
              <a:rPr lang="en-US" sz="2800" dirty="0" smtClean="0"/>
              <a:t>)</a:t>
            </a:r>
          </a:p>
          <a:p>
            <a:pPr marL="457200" lvl="0" indent="-457200" algn="l">
              <a:buFontTx/>
              <a:buChar char="-"/>
            </a:pPr>
            <a:r>
              <a:rPr lang="en-US" sz="2800" i="1" dirty="0" smtClean="0"/>
              <a:t>*Went </a:t>
            </a:r>
            <a:r>
              <a:rPr lang="en-US" sz="2800" i="1" dirty="0"/>
              <a:t>she last to </a:t>
            </a:r>
            <a:r>
              <a:rPr lang="en-US" sz="2800" i="1" dirty="0" smtClean="0"/>
              <a:t>week </a:t>
            </a:r>
            <a:r>
              <a:rPr lang="en-US" sz="2800" i="1" dirty="0"/>
              <a:t>America .  </a:t>
            </a:r>
            <a:r>
              <a:rPr lang="en-US" sz="2800" i="1" dirty="0" smtClean="0"/>
              <a:t>	</a:t>
            </a:r>
            <a:r>
              <a:rPr lang="en-US" sz="2800" dirty="0" smtClean="0">
                <a:solidFill>
                  <a:prstClr val="black"/>
                </a:solidFill>
              </a:rPr>
              <a:t>(</a:t>
            </a:r>
            <a:r>
              <a:rPr lang="en-US" sz="2800" dirty="0">
                <a:solidFill>
                  <a:prstClr val="black"/>
                </a:solidFill>
              </a:rPr>
              <a:t>ill-formed</a:t>
            </a:r>
            <a:r>
              <a:rPr lang="en-US" sz="2800" dirty="0" smtClean="0">
                <a:solidFill>
                  <a:prstClr val="black"/>
                </a:solidFill>
              </a:rPr>
              <a:t>)</a:t>
            </a:r>
            <a:endParaRPr lang="en-US" sz="2800" dirty="0" smtClean="0"/>
          </a:p>
          <a:p>
            <a:pPr marL="457200" lvl="0" indent="-457200" algn="l">
              <a:buFontTx/>
              <a:buChar char="-"/>
            </a:pPr>
            <a:r>
              <a:rPr lang="en-US" sz="2800" i="1" dirty="0" smtClean="0"/>
              <a:t>*America </a:t>
            </a:r>
            <a:r>
              <a:rPr lang="en-US" sz="2800" i="1" dirty="0"/>
              <a:t>week went </a:t>
            </a:r>
            <a:r>
              <a:rPr lang="en-US" sz="2800" i="1" dirty="0" smtClean="0"/>
              <a:t>last </a:t>
            </a:r>
            <a:r>
              <a:rPr lang="en-US" sz="2800" i="1" dirty="0"/>
              <a:t>to she. </a:t>
            </a:r>
            <a:r>
              <a:rPr lang="en-US" sz="2800" i="1" dirty="0" smtClean="0"/>
              <a:t>   </a:t>
            </a:r>
            <a:r>
              <a:rPr lang="en-US" sz="2800" i="1" dirty="0" smtClean="0"/>
              <a:t>	</a:t>
            </a:r>
            <a:r>
              <a:rPr lang="en-US" sz="2800" dirty="0" smtClean="0">
                <a:solidFill>
                  <a:prstClr val="black"/>
                </a:solidFill>
              </a:rPr>
              <a:t>(</a:t>
            </a:r>
            <a:r>
              <a:rPr lang="en-US" sz="2800" dirty="0">
                <a:solidFill>
                  <a:prstClr val="black"/>
                </a:solidFill>
              </a:rPr>
              <a:t>ill-formed</a:t>
            </a:r>
            <a:r>
              <a:rPr lang="en-US" sz="2800" dirty="0" smtClean="0">
                <a:solidFill>
                  <a:prstClr val="black"/>
                </a:solidFill>
              </a:rPr>
              <a:t>)</a:t>
            </a:r>
            <a:endParaRPr lang="en-US" sz="2800" dirty="0" smtClean="0"/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Etc.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lvl="0" indent="0" algn="l"/>
            <a:r>
              <a:rPr lang="en-US" sz="2800" dirty="0">
                <a:solidFill>
                  <a:prstClr val="black"/>
                </a:solidFill>
              </a:rPr>
              <a:t>2- The grammar will have a finite (limited) number of rules, but will be capable of generating an infinite number of well-formed structures</a:t>
            </a:r>
            <a:r>
              <a:rPr lang="en-US" sz="2800" dirty="0" smtClean="0">
                <a:solidFill>
                  <a:prstClr val="black"/>
                </a:solidFill>
              </a:rPr>
              <a:t>.</a:t>
            </a:r>
          </a:p>
          <a:p>
            <a:pPr marL="0" lvl="0" indent="0" algn="l"/>
            <a:r>
              <a:rPr lang="en-US" sz="2800" dirty="0" smtClean="0">
                <a:solidFill>
                  <a:prstClr val="black"/>
                </a:solidFill>
              </a:rPr>
              <a:t> </a:t>
            </a:r>
            <a:endParaRPr lang="en-US" sz="2800" dirty="0" smtClean="0">
              <a:solidFill>
                <a:prstClr val="black"/>
              </a:solidFill>
            </a:endParaRPr>
          </a:p>
          <a:p>
            <a:pPr marL="0" lvl="0" indent="0" algn="l"/>
            <a:r>
              <a:rPr lang="en-US" sz="2800" dirty="0" smtClean="0">
                <a:solidFill>
                  <a:prstClr val="black"/>
                </a:solidFill>
              </a:rPr>
              <a:t>-Thus</a:t>
            </a:r>
            <a:r>
              <a:rPr lang="en-US" sz="2800" dirty="0">
                <a:solidFill>
                  <a:prstClr val="black"/>
                </a:solidFill>
              </a:rPr>
              <a:t>, the productivity of language (i.e. the creation of totally novel, yet grammatical, </a:t>
            </a:r>
            <a:r>
              <a:rPr lang="en-US" sz="2800" dirty="0" smtClean="0">
                <a:solidFill>
                  <a:prstClr val="black"/>
                </a:solidFill>
              </a:rPr>
              <a:t>sentences</a:t>
            </a:r>
            <a:r>
              <a:rPr lang="en-US" sz="2800" dirty="0" smtClean="0">
                <a:solidFill>
                  <a:prstClr val="black"/>
                </a:solidFill>
              </a:rPr>
              <a:t>) would </a:t>
            </a:r>
            <a:r>
              <a:rPr lang="en-US" sz="2800" dirty="0" smtClean="0">
                <a:solidFill>
                  <a:prstClr val="black"/>
                </a:solidFill>
              </a:rPr>
              <a:t>be captured </a:t>
            </a:r>
            <a:r>
              <a:rPr lang="en-US" sz="2800" dirty="0">
                <a:solidFill>
                  <a:prstClr val="black"/>
                </a:solidFill>
              </a:rPr>
              <a:t>within the grammar. </a:t>
            </a:r>
            <a:endParaRPr lang="en-US" sz="2800" dirty="0" smtClean="0">
              <a:solidFill>
                <a:prstClr val="black"/>
              </a:solidFill>
            </a:endParaRPr>
          </a:p>
          <a:p>
            <a:pPr marL="0" lvl="0" indent="0" algn="l"/>
            <a:endParaRPr lang="en-US" sz="2800" dirty="0" smtClean="0">
              <a:solidFill>
                <a:prstClr val="black"/>
              </a:solidFill>
            </a:endParaRPr>
          </a:p>
          <a:p>
            <a:pPr algn="l"/>
            <a:r>
              <a:rPr lang="en-US" dirty="0" smtClean="0"/>
              <a:t>- </a:t>
            </a:r>
            <a:r>
              <a:rPr lang="en-US" b="1" u="sng" dirty="0" smtClean="0"/>
              <a:t>Example (A): </a:t>
            </a:r>
            <a:r>
              <a:rPr lang="en-US" sz="2800" dirty="0" smtClean="0"/>
              <a:t>speakers can understand/produce a sentence like the following one, even if they have not seen a sentence like it before:</a:t>
            </a:r>
            <a:endParaRPr lang="ar-EG" sz="2800" dirty="0"/>
          </a:p>
        </p:txBody>
      </p:sp>
    </p:spTree>
    <p:extLst>
      <p:ext uri="{BB962C8B-B14F-4D97-AF65-F5344CB8AC3E}">
        <p14:creationId xmlns:p14="http://schemas.microsoft.com/office/powerpoint/2010/main" val="1897284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l"/>
            <a:r>
              <a:rPr lang="en-US" dirty="0" smtClean="0">
                <a:solidFill>
                  <a:prstClr val="black"/>
                </a:solidFill>
              </a:rPr>
              <a:t>	</a:t>
            </a:r>
            <a:r>
              <a:rPr lang="en-US" sz="2800" dirty="0" smtClean="0">
                <a:solidFill>
                  <a:prstClr val="black"/>
                </a:solidFill>
              </a:rPr>
              <a:t>- </a:t>
            </a:r>
            <a:r>
              <a:rPr lang="en-US" sz="2800" i="1" dirty="0" smtClean="0">
                <a:solidFill>
                  <a:prstClr val="black"/>
                </a:solidFill>
              </a:rPr>
              <a:t>In 2006, a star suddenly became 600.000 times more luminous that our sun, temporarily making it the brightest star in our galaxy.</a:t>
            </a:r>
          </a:p>
          <a:p>
            <a:pPr lvl="0" algn="l"/>
            <a:endParaRPr lang="en-US" sz="2800" i="1" dirty="0" smtClean="0">
              <a:solidFill>
                <a:prstClr val="black"/>
              </a:solidFill>
            </a:endParaRPr>
          </a:p>
          <a:p>
            <a:pPr lvl="0" algn="l"/>
            <a:r>
              <a:rPr lang="en-US" sz="2800" b="1" u="sng" dirty="0" smtClean="0">
                <a:solidFill>
                  <a:prstClr val="black"/>
                </a:solidFill>
              </a:rPr>
              <a:t>Example (B): </a:t>
            </a:r>
            <a:r>
              <a:rPr lang="en-US" sz="2800" dirty="0">
                <a:solidFill>
                  <a:prstClr val="black"/>
                </a:solidFill>
              </a:rPr>
              <a:t>through the rule that says that English is an SVO language (i.e. English sentences follow the order of subject + Verb + Object ), we can produce an infinite (unlimited) number of new </a:t>
            </a:r>
            <a:r>
              <a:rPr lang="en-US" sz="2800" dirty="0" smtClean="0">
                <a:solidFill>
                  <a:prstClr val="black"/>
                </a:solidFill>
              </a:rPr>
              <a:t>sentences, as follows:</a:t>
            </a:r>
            <a:endParaRPr lang="en-US" sz="2800" dirty="0">
              <a:solidFill>
                <a:prstClr val="black"/>
              </a:solidFill>
            </a:endParaRPr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3355331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l"/>
            <a:r>
              <a:rPr lang="en-US" sz="2800" dirty="0" smtClean="0"/>
              <a:t> </a:t>
            </a:r>
            <a:r>
              <a:rPr lang="en-US" sz="2800" dirty="0" smtClean="0"/>
              <a:t>-        </a:t>
            </a:r>
            <a:r>
              <a:rPr lang="en-US" sz="2800" i="1" dirty="0" smtClean="0"/>
              <a:t>John </a:t>
            </a:r>
            <a:r>
              <a:rPr lang="en-US" sz="2800" i="1" dirty="0" smtClean="0"/>
              <a:t>met </a:t>
            </a:r>
            <a:r>
              <a:rPr lang="en-US" sz="2800" i="1" dirty="0" smtClean="0"/>
              <a:t>Sam.</a:t>
            </a:r>
            <a:endParaRPr lang="en-US" sz="2800" i="1" dirty="0" smtClean="0"/>
          </a:p>
          <a:p>
            <a:pPr algn="l"/>
            <a:r>
              <a:rPr lang="en-US" sz="2800" i="1" dirty="0" smtClean="0"/>
              <a:t>- </a:t>
            </a:r>
            <a:r>
              <a:rPr lang="en-US" sz="2800" i="1" dirty="0" smtClean="0"/>
              <a:t>       The </a:t>
            </a:r>
            <a:r>
              <a:rPr lang="en-US" sz="2800" i="1" dirty="0" smtClean="0"/>
              <a:t>boy ate the </a:t>
            </a:r>
            <a:r>
              <a:rPr lang="en-US" sz="2800" i="1" dirty="0" smtClean="0"/>
              <a:t>sandwich.</a:t>
            </a:r>
            <a:endParaRPr lang="en-US" sz="2800" i="1" dirty="0" smtClean="0"/>
          </a:p>
          <a:p>
            <a:pPr algn="l"/>
            <a:r>
              <a:rPr lang="en-US" sz="2800" i="1" dirty="0" smtClean="0"/>
              <a:t>- </a:t>
            </a:r>
            <a:r>
              <a:rPr lang="en-US" sz="2800" i="1" dirty="0" smtClean="0"/>
              <a:t>        I </a:t>
            </a:r>
            <a:r>
              <a:rPr lang="en-US" sz="2800" i="1" dirty="0" smtClean="0"/>
              <a:t>like </a:t>
            </a:r>
            <a:r>
              <a:rPr lang="en-US" sz="2800" i="1" dirty="0" smtClean="0"/>
              <a:t>reading.</a:t>
            </a:r>
            <a:endParaRPr lang="en-US" sz="2800" i="1" dirty="0" smtClean="0"/>
          </a:p>
          <a:p>
            <a:pPr algn="l"/>
            <a:r>
              <a:rPr lang="en-US" sz="2800" i="1" dirty="0" smtClean="0"/>
              <a:t>- </a:t>
            </a:r>
            <a:r>
              <a:rPr lang="en-US" sz="2800" i="1" dirty="0" smtClean="0"/>
              <a:t>       She </a:t>
            </a:r>
            <a:r>
              <a:rPr lang="en-US" sz="2800" i="1" dirty="0" smtClean="0"/>
              <a:t>bought a new </a:t>
            </a:r>
            <a:r>
              <a:rPr lang="en-US" sz="2800" i="1" dirty="0" smtClean="0"/>
              <a:t>house.</a:t>
            </a:r>
            <a:endParaRPr lang="en-US" sz="2800" i="1" dirty="0" smtClean="0"/>
          </a:p>
          <a:p>
            <a:pPr algn="l"/>
            <a:r>
              <a:rPr lang="en-US" sz="2800" i="1" dirty="0" smtClean="0"/>
              <a:t>- </a:t>
            </a:r>
            <a:r>
              <a:rPr lang="en-US" sz="2800" i="1" dirty="0" smtClean="0"/>
              <a:t>	     They </a:t>
            </a:r>
            <a:r>
              <a:rPr lang="en-US" sz="2800" i="1" dirty="0" smtClean="0"/>
              <a:t>sold their car last </a:t>
            </a:r>
            <a:r>
              <a:rPr lang="en-US" sz="2800" i="1" dirty="0" smtClean="0"/>
              <a:t>year.</a:t>
            </a:r>
            <a:endParaRPr lang="en-US" sz="2800" i="1" dirty="0" smtClean="0"/>
          </a:p>
          <a:p>
            <a:pPr marL="457200" indent="-457200" algn="l">
              <a:buFontTx/>
              <a:buChar char="-"/>
            </a:pPr>
            <a:r>
              <a:rPr lang="en-US" sz="2800" i="1" dirty="0" smtClean="0"/>
              <a:t>    He </a:t>
            </a:r>
            <a:r>
              <a:rPr lang="en-US" sz="2800" i="1" dirty="0" smtClean="0"/>
              <a:t>plays football every </a:t>
            </a:r>
            <a:r>
              <a:rPr lang="en-US" sz="2800" i="1" dirty="0" smtClean="0"/>
              <a:t>weekend.</a:t>
            </a:r>
          </a:p>
          <a:p>
            <a:pPr marL="0" indent="0" algn="l"/>
            <a:endParaRPr lang="en-US" sz="2800" i="1" dirty="0" smtClean="0"/>
          </a:p>
          <a:p>
            <a:pPr marL="0" indent="0" algn="l"/>
            <a:r>
              <a:rPr lang="en-US" sz="2800" dirty="0" smtClean="0"/>
              <a:t>That is, an endless number of novel, and grammatical</a:t>
            </a:r>
            <a:r>
              <a:rPr lang="en-US" sz="2800" dirty="0"/>
              <a:t>,</a:t>
            </a:r>
            <a:r>
              <a:rPr lang="en-US" sz="2800" dirty="0" smtClean="0"/>
              <a:t> sentences</a:t>
            </a:r>
            <a:endParaRPr lang="ar-EG" sz="2800" dirty="0"/>
          </a:p>
        </p:txBody>
      </p:sp>
    </p:spTree>
    <p:extLst>
      <p:ext uri="{BB962C8B-B14F-4D97-AF65-F5344CB8AC3E}">
        <p14:creationId xmlns:p14="http://schemas.microsoft.com/office/powerpoint/2010/main" val="1897284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NewRomanPSMT"/>
              </a:rPr>
              <a:t>Some properties </a:t>
            </a:r>
            <a:r>
              <a:rPr lang="en-US" dirty="0">
                <a:latin typeface="TimesNewRomanPSMT"/>
              </a:rPr>
              <a:t>of GG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l"/>
            <a:r>
              <a:rPr lang="en-US" sz="2800" dirty="0" smtClean="0"/>
              <a:t>3- Recursion criterion: the rules of this grammar will need the crucial property of </a:t>
            </a:r>
            <a:r>
              <a:rPr lang="en-US" sz="2800" b="1" dirty="0" smtClean="0"/>
              <a:t>recursion</a:t>
            </a:r>
            <a:r>
              <a:rPr lang="en-US" sz="2800" dirty="0" smtClean="0"/>
              <a:t>, that is, the capacity to be applied/repeated more than once in generating a structure</a:t>
            </a:r>
            <a:r>
              <a:rPr lang="en-US" sz="2800" dirty="0" smtClean="0"/>
              <a:t>.</a:t>
            </a:r>
          </a:p>
          <a:p>
            <a:pPr marL="0" indent="0" algn="l"/>
            <a:endParaRPr lang="en-US" sz="2800" dirty="0" smtClean="0"/>
          </a:p>
          <a:p>
            <a:pPr algn="l"/>
            <a:r>
              <a:rPr lang="en-US" sz="2800" u="sng" dirty="0" smtClean="0"/>
              <a:t>Example</a:t>
            </a:r>
            <a:r>
              <a:rPr lang="en-US" sz="2800" u="sng" dirty="0"/>
              <a:t>:</a:t>
            </a:r>
            <a:r>
              <a:rPr lang="en-US" sz="2800" u="sng" dirty="0" smtClean="0"/>
              <a:t>  (A) repeat </a:t>
            </a:r>
            <a:r>
              <a:rPr lang="en-US" sz="2800" u="sng" dirty="0"/>
              <a:t>prepositional phrase more than </a:t>
            </a:r>
            <a:r>
              <a:rPr lang="en-US" sz="2800" u="sng" dirty="0" smtClean="0"/>
              <a:t>once:</a:t>
            </a:r>
            <a:endParaRPr lang="en-US" sz="2800" u="sng" dirty="0"/>
          </a:p>
          <a:p>
            <a:pPr marL="0" indent="0" algn="l"/>
            <a:r>
              <a:rPr lang="en-US" sz="2800" i="1" dirty="0" smtClean="0"/>
              <a:t>	</a:t>
            </a:r>
            <a:r>
              <a:rPr lang="en-US" sz="2800" i="1" dirty="0" smtClean="0"/>
              <a:t>	The </a:t>
            </a:r>
            <a:r>
              <a:rPr lang="en-US" sz="2800" i="1" dirty="0"/>
              <a:t>phone was on the sofa</a:t>
            </a:r>
            <a:r>
              <a:rPr lang="en-US" sz="2800" dirty="0" smtClean="0"/>
              <a:t>.</a:t>
            </a:r>
          </a:p>
          <a:p>
            <a:pPr marL="0" indent="0" algn="l"/>
            <a:endParaRPr lang="en-US" sz="2800" dirty="0"/>
          </a:p>
          <a:p>
            <a:pPr marL="0" indent="0" algn="l"/>
            <a:r>
              <a:rPr lang="en-US" sz="2800" dirty="0"/>
              <a:t> - Now, where was the sofa? </a:t>
            </a:r>
            <a:r>
              <a:rPr lang="en-US" sz="2800" i="1" dirty="0"/>
              <a:t>Near the door</a:t>
            </a:r>
            <a:r>
              <a:rPr lang="en-US" sz="2800" dirty="0"/>
              <a:t>. Okay, where was the door? </a:t>
            </a:r>
            <a:r>
              <a:rPr lang="en-US" sz="2800" i="1" dirty="0"/>
              <a:t>in the hallway</a:t>
            </a:r>
            <a:r>
              <a:rPr lang="en-US" sz="2800" dirty="0"/>
              <a:t>. This recursive effect can be put into a single sentence</a:t>
            </a:r>
            <a:r>
              <a:rPr lang="en-US" sz="2800" dirty="0" smtClean="0"/>
              <a:t>:</a:t>
            </a:r>
          </a:p>
          <a:p>
            <a:pPr marL="0" indent="0" algn="l"/>
            <a:endParaRPr lang="en-US" sz="2800" dirty="0"/>
          </a:p>
          <a:p>
            <a:pPr marL="0" indent="0" algn="l"/>
            <a:r>
              <a:rPr lang="en-US" sz="2800" i="1" dirty="0" smtClean="0"/>
              <a:t>		The </a:t>
            </a:r>
            <a:r>
              <a:rPr lang="en-US" sz="2800" i="1" dirty="0"/>
              <a:t>phone was on the sofa near the door in the </a:t>
            </a:r>
            <a:r>
              <a:rPr lang="en-US" sz="2800" i="1" dirty="0" smtClean="0"/>
              <a:t>			hallway </a:t>
            </a:r>
            <a:r>
              <a:rPr lang="en-US" sz="2800" i="1" dirty="0"/>
              <a:t>beside the …..</a:t>
            </a:r>
          </a:p>
          <a:p>
            <a:pPr marL="0" indent="0" algn="l"/>
            <a:endParaRPr lang="en-US" sz="2800" i="1" dirty="0" smtClean="0"/>
          </a:p>
        </p:txBody>
      </p:sp>
    </p:spTree>
    <p:extLst>
      <p:ext uri="{BB962C8B-B14F-4D97-AF65-F5344CB8AC3E}">
        <p14:creationId xmlns:p14="http://schemas.microsoft.com/office/powerpoint/2010/main" val="94714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l"/>
            <a:r>
              <a:rPr lang="en-US" sz="2800" dirty="0" smtClean="0"/>
              <a:t>The same recursive rule applies to the prepositional phrases in the following:</a:t>
            </a:r>
            <a:endParaRPr lang="en-US" sz="2800" dirty="0"/>
          </a:p>
          <a:p>
            <a:pPr marL="0" indent="0" algn="l"/>
            <a:r>
              <a:rPr lang="en-US" sz="2800" dirty="0" smtClean="0"/>
              <a:t> </a:t>
            </a:r>
            <a:r>
              <a:rPr lang="en-US" sz="2800" dirty="0" smtClean="0"/>
              <a:t>	- </a:t>
            </a:r>
            <a:r>
              <a:rPr lang="en-US" sz="2800" i="1" dirty="0" smtClean="0"/>
              <a:t>The </a:t>
            </a:r>
            <a:r>
              <a:rPr lang="en-US" sz="2800" i="1" dirty="0"/>
              <a:t>gun was on the table.</a:t>
            </a:r>
            <a:endParaRPr lang="en-US" sz="2800" dirty="0"/>
          </a:p>
          <a:p>
            <a:pPr algn="l"/>
            <a:r>
              <a:rPr lang="en-US" sz="2800" i="1" dirty="0" smtClean="0"/>
              <a:t>		- </a:t>
            </a:r>
            <a:r>
              <a:rPr lang="en-US" sz="2800" i="1" dirty="0"/>
              <a:t>The gun was on the table near the window.</a:t>
            </a:r>
            <a:endParaRPr lang="en-US" sz="2800" dirty="0"/>
          </a:p>
          <a:p>
            <a:pPr marL="0" indent="0" algn="l"/>
            <a:r>
              <a:rPr lang="en-US" sz="2800" i="1" dirty="0" smtClean="0"/>
              <a:t>	- </a:t>
            </a:r>
            <a:r>
              <a:rPr lang="en-US" sz="2800" i="1" dirty="0" smtClean="0"/>
              <a:t>The </a:t>
            </a:r>
            <a:r>
              <a:rPr lang="en-US" sz="2800" i="1" dirty="0"/>
              <a:t>gun was on the table near the window in </a:t>
            </a:r>
            <a:r>
              <a:rPr lang="en-US" sz="2800" i="1" dirty="0" smtClean="0"/>
              <a:t>		  	   the </a:t>
            </a:r>
            <a:r>
              <a:rPr lang="en-US" sz="2800" i="1" dirty="0"/>
              <a:t>bedroom</a:t>
            </a:r>
            <a:r>
              <a:rPr lang="en-US" sz="2800" i="1" dirty="0" smtClean="0"/>
              <a:t>.</a:t>
            </a:r>
          </a:p>
          <a:p>
            <a:pPr marL="0" indent="0" algn="l"/>
            <a:endParaRPr lang="en-US" sz="2800" dirty="0" smtClean="0"/>
          </a:p>
          <a:p>
            <a:pPr algn="l"/>
            <a:r>
              <a:rPr lang="en-US" sz="2800" u="sng" dirty="0" smtClean="0"/>
              <a:t>Example (B): Put </a:t>
            </a:r>
            <a:r>
              <a:rPr lang="en-US" sz="2800" u="sng" dirty="0"/>
              <a:t>sentences inside other sentences</a:t>
            </a:r>
          </a:p>
          <a:p>
            <a:pPr algn="l"/>
            <a:r>
              <a:rPr lang="en-US" sz="2800" dirty="0" smtClean="0"/>
              <a:t>		- </a:t>
            </a:r>
            <a:r>
              <a:rPr lang="en-US" sz="2800" i="1" dirty="0" smtClean="0"/>
              <a:t>Mary </a:t>
            </a:r>
            <a:r>
              <a:rPr lang="en-US" sz="2800" i="1" dirty="0"/>
              <a:t>helped George</a:t>
            </a:r>
            <a:endParaRPr lang="en-US" sz="2800" dirty="0"/>
          </a:p>
          <a:p>
            <a:pPr algn="l"/>
            <a:r>
              <a:rPr lang="en-US" sz="2800" dirty="0" smtClean="0"/>
              <a:t>		- </a:t>
            </a:r>
            <a:r>
              <a:rPr lang="en-US" sz="2800" i="1" dirty="0" smtClean="0"/>
              <a:t>Cathy </a:t>
            </a:r>
            <a:r>
              <a:rPr lang="en-US" sz="2800" i="1" dirty="0"/>
              <a:t>knew that Mary helped George.</a:t>
            </a:r>
            <a:endParaRPr lang="en-US" sz="2800" dirty="0"/>
          </a:p>
          <a:p>
            <a:pPr algn="l"/>
            <a:r>
              <a:rPr lang="en-US" sz="2800" dirty="0" smtClean="0"/>
              <a:t>		- </a:t>
            </a:r>
            <a:r>
              <a:rPr lang="en-US" sz="2800" i="1" dirty="0" smtClean="0"/>
              <a:t>John </a:t>
            </a:r>
            <a:r>
              <a:rPr lang="en-US" sz="2800" i="1" dirty="0"/>
              <a:t>believed that Cathy knew that Mary helped George.</a:t>
            </a:r>
            <a:endParaRPr lang="en-US" sz="2800" dirty="0"/>
          </a:p>
          <a:p>
            <a:pPr algn="l"/>
            <a:endParaRPr lang="en-US" i="1" dirty="0" smtClean="0"/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4246939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l">
              <a:buFontTx/>
              <a:buChar char="-"/>
            </a:pPr>
            <a:r>
              <a:rPr lang="en-US" sz="2800" dirty="0" smtClean="0"/>
              <a:t>The </a:t>
            </a:r>
            <a:r>
              <a:rPr lang="en-US" sz="2800" dirty="0" smtClean="0"/>
              <a:t>same recursive rule applies to the phrase ‘</a:t>
            </a:r>
            <a:r>
              <a:rPr lang="en-US" sz="2800" i="1" dirty="0" smtClean="0"/>
              <a:t>that hit the dog</a:t>
            </a:r>
            <a:r>
              <a:rPr lang="en-US" sz="2800" dirty="0" smtClean="0"/>
              <a:t>’ in the sentence: ‘</a:t>
            </a:r>
            <a:r>
              <a:rPr lang="en-US" sz="2800" i="1" dirty="0" smtClean="0"/>
              <a:t>this is the man that hit the dog</a:t>
            </a:r>
            <a:r>
              <a:rPr lang="en-US" sz="2800" dirty="0" smtClean="0"/>
              <a:t>’.</a:t>
            </a:r>
          </a:p>
          <a:p>
            <a:pPr marL="0" indent="0" algn="l"/>
            <a:endParaRPr lang="en-US" sz="2800" dirty="0" smtClean="0"/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We  </a:t>
            </a:r>
            <a:r>
              <a:rPr lang="en-US" sz="2800" dirty="0" smtClean="0"/>
              <a:t>can create an endless series of other phrases and embed them into the previous sentence, as follows</a:t>
            </a:r>
            <a:r>
              <a:rPr lang="en-US" sz="2800" dirty="0" smtClean="0"/>
              <a:t>:</a:t>
            </a:r>
          </a:p>
          <a:p>
            <a:pPr marL="0" indent="0" algn="l"/>
            <a:endParaRPr lang="en-US" sz="2800" dirty="0" smtClean="0"/>
          </a:p>
          <a:p>
            <a:pPr algn="l"/>
            <a:r>
              <a:rPr lang="en-US" sz="2800" dirty="0"/>
              <a:t>	</a:t>
            </a:r>
            <a:r>
              <a:rPr lang="en-US" sz="2800" dirty="0" smtClean="0"/>
              <a:t>	</a:t>
            </a:r>
            <a:r>
              <a:rPr lang="en-US" sz="2800" i="1" dirty="0" smtClean="0"/>
              <a:t>This </a:t>
            </a:r>
            <a:r>
              <a:rPr lang="en-US" sz="2800" i="1" dirty="0" smtClean="0"/>
              <a:t>is the man that hit the dog that bit the cat </a:t>
            </a:r>
            <a:r>
              <a:rPr lang="en-US" sz="2800" i="1" dirty="0" smtClean="0"/>
              <a:t>		that </a:t>
            </a:r>
            <a:r>
              <a:rPr lang="en-US" sz="2800" i="1" dirty="0" smtClean="0"/>
              <a:t>chased the rat that ate the cheese that……</a:t>
            </a:r>
            <a:endParaRPr lang="ar-EG" sz="2800" i="1" dirty="0"/>
          </a:p>
        </p:txBody>
      </p:sp>
    </p:spTree>
    <p:extLst>
      <p:ext uri="{BB962C8B-B14F-4D97-AF65-F5344CB8AC3E}">
        <p14:creationId xmlns:p14="http://schemas.microsoft.com/office/powerpoint/2010/main" val="4237896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NewRomanPSMT"/>
              </a:rPr>
              <a:t>Some properties </a:t>
            </a:r>
            <a:r>
              <a:rPr lang="en-US" dirty="0">
                <a:latin typeface="TimesNewRomanPSMT"/>
              </a:rPr>
              <a:t>of GG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457200" algn="l">
              <a:buFontTx/>
              <a:buChar char="-"/>
            </a:pPr>
            <a:r>
              <a:rPr lang="en-US" sz="2800" dirty="0" smtClean="0">
                <a:solidFill>
                  <a:prstClr val="black"/>
                </a:solidFill>
              </a:rPr>
              <a:t>thus</a:t>
            </a:r>
            <a:r>
              <a:rPr lang="en-US" sz="2800" dirty="0">
                <a:solidFill>
                  <a:prstClr val="black"/>
                </a:solidFill>
              </a:rPr>
              <a:t>, there is no end to the recursion which </a:t>
            </a:r>
            <a:r>
              <a:rPr lang="en-US" sz="2800" dirty="0" smtClean="0">
                <a:solidFill>
                  <a:prstClr val="black"/>
                </a:solidFill>
              </a:rPr>
              <a:t>would </a:t>
            </a:r>
            <a:r>
              <a:rPr lang="en-US" sz="2800" dirty="0">
                <a:solidFill>
                  <a:prstClr val="black"/>
                </a:solidFill>
              </a:rPr>
              <a:t>provide </a:t>
            </a:r>
            <a:r>
              <a:rPr lang="en-US" sz="2800" dirty="0" smtClean="0">
                <a:solidFill>
                  <a:prstClr val="black"/>
                </a:solidFill>
              </a:rPr>
              <a:t>ever-longer versions of this sentence, and the grammar must provide for this fact</a:t>
            </a:r>
            <a:r>
              <a:rPr lang="en-US" sz="2800" dirty="0" smtClean="0">
                <a:solidFill>
                  <a:prstClr val="black"/>
                </a:solidFill>
              </a:rPr>
              <a:t>.</a:t>
            </a:r>
          </a:p>
          <a:p>
            <a:pPr marL="0" lvl="0" indent="0" algn="l"/>
            <a:endParaRPr lang="en-US" sz="2800" dirty="0" smtClean="0">
              <a:solidFill>
                <a:prstClr val="black"/>
              </a:solidFill>
            </a:endParaRPr>
          </a:p>
          <a:p>
            <a:pPr marL="457200" lvl="0" indent="-457200" algn="l">
              <a:buFontTx/>
              <a:buChar char="-"/>
            </a:pPr>
            <a:r>
              <a:rPr lang="en-US" sz="2800" dirty="0" smtClean="0">
                <a:solidFill>
                  <a:prstClr val="black"/>
                </a:solidFill>
              </a:rPr>
              <a:t>Basically the grammar will have to capture the fact that a sentence can have another  sentence inside it, or a phrase can have another phrase of the same type inside it. </a:t>
            </a:r>
            <a:endParaRPr lang="en-US" sz="2800" dirty="0">
              <a:solidFill>
                <a:prstClr val="black"/>
              </a:solidFill>
            </a:endParaRPr>
          </a:p>
          <a:p>
            <a:pPr marL="0" indent="0" algn="l"/>
            <a:endParaRPr lang="en-US" sz="2800" i="1" dirty="0" smtClean="0"/>
          </a:p>
        </p:txBody>
      </p:sp>
    </p:spTree>
    <p:extLst>
      <p:ext uri="{BB962C8B-B14F-4D97-AF65-F5344CB8AC3E}">
        <p14:creationId xmlns:p14="http://schemas.microsoft.com/office/powerpoint/2010/main" val="2199120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NewRomanPSMT"/>
              </a:rPr>
              <a:t>Some properties </a:t>
            </a:r>
            <a:r>
              <a:rPr lang="en-US" dirty="0">
                <a:latin typeface="TimesNewRomanPSMT"/>
              </a:rPr>
              <a:t>of GG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lvl="0" indent="0" algn="l"/>
            <a:r>
              <a:rPr lang="en-US" sz="2800" dirty="0" smtClean="0"/>
              <a:t>4- Deep and surface structure: the grammar should also be capable of revealing the basis of two other phenomena</a:t>
            </a:r>
            <a:r>
              <a:rPr lang="en-US" sz="2800" dirty="0" smtClean="0"/>
              <a:t>:</a:t>
            </a:r>
          </a:p>
          <a:p>
            <a:pPr marL="0" lvl="0" indent="0" algn="l"/>
            <a:r>
              <a:rPr lang="en-US" sz="2800" dirty="0" smtClean="0"/>
              <a:t> </a:t>
            </a:r>
            <a:endParaRPr lang="en-US" sz="2800" dirty="0" smtClean="0"/>
          </a:p>
          <a:p>
            <a:pPr marL="0" lvl="0" indent="0" algn="l"/>
            <a:r>
              <a:rPr lang="en-US" sz="2800" b="1" u="sng" dirty="0" smtClean="0"/>
              <a:t>First: </a:t>
            </a:r>
            <a:r>
              <a:rPr lang="en-US" sz="2800" dirty="0" smtClean="0"/>
              <a:t>how some superficially distinct (different) sentences are closely related (similar in meaning</a:t>
            </a:r>
            <a:r>
              <a:rPr lang="en-US" sz="2800" dirty="0" smtClean="0"/>
              <a:t>):</a:t>
            </a:r>
          </a:p>
          <a:p>
            <a:pPr marL="0" lvl="0" indent="0" algn="l"/>
            <a:endParaRPr lang="en-US" sz="2800" dirty="0" smtClean="0"/>
          </a:p>
          <a:p>
            <a:pPr marL="0" lvl="0" indent="0" algn="l"/>
            <a:r>
              <a:rPr lang="en-US" sz="2800" dirty="0" smtClean="0"/>
              <a:t>Ex. </a:t>
            </a:r>
            <a:r>
              <a:rPr lang="en-US" sz="2800" dirty="0" smtClean="0"/>
              <a:t>	</a:t>
            </a:r>
            <a:r>
              <a:rPr lang="en-US" sz="2800" i="1" dirty="0" smtClean="0"/>
              <a:t>Adam </a:t>
            </a:r>
            <a:r>
              <a:rPr lang="en-US" sz="2800" i="1" dirty="0" smtClean="0"/>
              <a:t>sold the </a:t>
            </a:r>
            <a:r>
              <a:rPr lang="en-US" sz="2800" i="1" dirty="0" smtClean="0"/>
              <a:t>house</a:t>
            </a:r>
            <a:r>
              <a:rPr lang="en-US" sz="2800" dirty="0" smtClean="0"/>
              <a:t>.  </a:t>
            </a:r>
            <a:r>
              <a:rPr lang="en-US" sz="2800" dirty="0" smtClean="0"/>
              <a:t>		</a:t>
            </a:r>
            <a:r>
              <a:rPr lang="en-US" sz="2800" dirty="0" smtClean="0"/>
              <a:t>(</a:t>
            </a:r>
            <a:r>
              <a:rPr lang="en-US" sz="2800" dirty="0" smtClean="0"/>
              <a:t>active sentence)</a:t>
            </a:r>
          </a:p>
          <a:p>
            <a:pPr marL="0" lvl="0" indent="0" algn="l"/>
            <a:r>
              <a:rPr lang="en-US" sz="2800" dirty="0" smtClean="0"/>
              <a:t>      </a:t>
            </a:r>
            <a:r>
              <a:rPr lang="en-US" sz="2800" dirty="0" smtClean="0"/>
              <a:t>	</a:t>
            </a:r>
            <a:r>
              <a:rPr lang="en-US" sz="2800" i="1" dirty="0" smtClean="0"/>
              <a:t>The </a:t>
            </a:r>
            <a:r>
              <a:rPr lang="en-US" sz="2800" i="1" dirty="0" smtClean="0"/>
              <a:t>house was sold by </a:t>
            </a:r>
            <a:r>
              <a:rPr lang="en-US" sz="2800" i="1" dirty="0" smtClean="0"/>
              <a:t>Adam</a:t>
            </a:r>
            <a:r>
              <a:rPr lang="en-US" sz="2800" dirty="0" smtClean="0"/>
              <a:t>.</a:t>
            </a:r>
            <a:r>
              <a:rPr lang="en-US" sz="2800" dirty="0" smtClean="0"/>
              <a:t>	</a:t>
            </a:r>
            <a:r>
              <a:rPr lang="en-US" sz="2800" dirty="0" smtClean="0"/>
              <a:t>(</a:t>
            </a:r>
            <a:r>
              <a:rPr lang="en-US" sz="2800" dirty="0" smtClean="0"/>
              <a:t>passive sentence)</a:t>
            </a:r>
          </a:p>
          <a:p>
            <a:pPr marL="0" lvl="0" indent="0" algn="l"/>
            <a:r>
              <a:rPr lang="en-US" sz="2800" dirty="0" smtClean="0"/>
              <a:t>      </a:t>
            </a:r>
            <a:r>
              <a:rPr lang="en-US" sz="2800" dirty="0" smtClean="0"/>
              <a:t>	</a:t>
            </a:r>
            <a:r>
              <a:rPr lang="en-US" sz="2800" i="1" dirty="0" smtClean="0"/>
              <a:t>It </a:t>
            </a:r>
            <a:r>
              <a:rPr lang="en-US" sz="2800" i="1" dirty="0" smtClean="0"/>
              <a:t>was Adam who sold the </a:t>
            </a:r>
            <a:r>
              <a:rPr lang="en-US" sz="2800" i="1" dirty="0" smtClean="0"/>
              <a:t>house</a:t>
            </a:r>
            <a:r>
              <a:rPr lang="en-US" sz="2800" dirty="0" smtClean="0"/>
              <a:t>.</a:t>
            </a:r>
            <a:endParaRPr lang="en-US" sz="2800" dirty="0" smtClean="0"/>
          </a:p>
          <a:p>
            <a:pPr marL="0" lvl="0" indent="0" algn="l"/>
            <a:r>
              <a:rPr lang="en-US" sz="2800" dirty="0" smtClean="0"/>
              <a:t>     </a:t>
            </a:r>
            <a:r>
              <a:rPr lang="en-US" sz="2800" dirty="0" smtClean="0"/>
              <a:t>	</a:t>
            </a:r>
            <a:r>
              <a:rPr lang="en-US" sz="2800" i="1" dirty="0" smtClean="0"/>
              <a:t>Adam </a:t>
            </a:r>
            <a:r>
              <a:rPr lang="en-US" sz="2800" i="1" dirty="0" smtClean="0"/>
              <a:t>was the one who sold the </a:t>
            </a:r>
            <a:r>
              <a:rPr lang="en-US" sz="2800" i="1" dirty="0" smtClean="0"/>
              <a:t>house</a:t>
            </a:r>
            <a:r>
              <a:rPr lang="en-US" sz="2800" dirty="0" smtClean="0"/>
              <a:t>.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3889774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NewRomanPSMT"/>
              </a:rPr>
              <a:t>Some properties </a:t>
            </a:r>
            <a:r>
              <a:rPr lang="en-US" dirty="0">
                <a:latin typeface="TimesNewRomanPSMT"/>
              </a:rPr>
              <a:t>of GG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457200" lvl="0" indent="-457200" algn="l">
              <a:buFontTx/>
              <a:buChar char="-"/>
            </a:pPr>
            <a:r>
              <a:rPr lang="en-US" sz="2800" dirty="0" smtClean="0">
                <a:solidFill>
                  <a:prstClr val="black"/>
                </a:solidFill>
              </a:rPr>
              <a:t>The </a:t>
            </a:r>
            <a:r>
              <a:rPr lang="en-US" sz="2800" dirty="0">
                <a:solidFill>
                  <a:prstClr val="black"/>
                </a:solidFill>
              </a:rPr>
              <a:t>difference between these two sentences is in their </a:t>
            </a:r>
            <a:r>
              <a:rPr lang="en-US" sz="2800" b="1" dirty="0">
                <a:solidFill>
                  <a:prstClr val="black"/>
                </a:solidFill>
              </a:rPr>
              <a:t>surface structure </a:t>
            </a:r>
            <a:r>
              <a:rPr lang="en-US" sz="2800" dirty="0">
                <a:solidFill>
                  <a:prstClr val="black"/>
                </a:solidFill>
              </a:rPr>
              <a:t>(the syntactic form they take as English sentences), that is, one is an active sentence and the other is a passive  sentence</a:t>
            </a:r>
            <a:r>
              <a:rPr lang="en-US" sz="2800" dirty="0" smtClean="0">
                <a:solidFill>
                  <a:prstClr val="black"/>
                </a:solidFill>
              </a:rPr>
              <a:t>.</a:t>
            </a:r>
          </a:p>
          <a:p>
            <a:pPr marL="0" lvl="0" indent="0" algn="l"/>
            <a:endParaRPr lang="en-US" sz="2800" dirty="0" smtClean="0"/>
          </a:p>
          <a:p>
            <a:pPr marL="457200" lvl="0" indent="-457200" algn="l">
              <a:buFontTx/>
              <a:buChar char="-"/>
            </a:pPr>
            <a:r>
              <a:rPr lang="en-US" sz="2800" dirty="0" smtClean="0"/>
              <a:t>However, at some less ‘superficial’ level, the two sentences are very closely related, even identical, in the </a:t>
            </a:r>
            <a:r>
              <a:rPr lang="en-US" sz="2800" b="1" dirty="0" smtClean="0"/>
              <a:t>deep </a:t>
            </a:r>
            <a:r>
              <a:rPr lang="en-US" sz="2800" b="1" dirty="0" smtClean="0"/>
              <a:t>structure</a:t>
            </a:r>
            <a:r>
              <a:rPr lang="en-US" sz="2800" dirty="0" smtClean="0"/>
              <a:t>;  </a:t>
            </a:r>
            <a:r>
              <a:rPr lang="en-US" sz="2800" dirty="0" smtClean="0"/>
              <a:t>i.e. meaning</a:t>
            </a:r>
            <a:r>
              <a:rPr lang="en-US" sz="2800" dirty="0" smtClean="0"/>
              <a:t>.</a:t>
            </a:r>
          </a:p>
          <a:p>
            <a:pPr marL="0" lvl="0" indent="0" algn="l"/>
            <a:endParaRPr lang="en-US" sz="2800" dirty="0" smtClean="0"/>
          </a:p>
          <a:p>
            <a:pPr marL="457200" lvl="0" indent="-457200" algn="l">
              <a:buFontTx/>
              <a:buChar char="-"/>
            </a:pPr>
            <a:r>
              <a:rPr lang="en-US" sz="2800" dirty="0" smtClean="0"/>
              <a:t>So, the grammar must be capable of showing how a single deep structure can be represented by two different surface structures (e.g. active and passive structures)</a:t>
            </a:r>
          </a:p>
        </p:txBody>
      </p:sp>
    </p:spTree>
    <p:extLst>
      <p:ext uri="{BB962C8B-B14F-4D97-AF65-F5344CB8AC3E}">
        <p14:creationId xmlns:p14="http://schemas.microsoft.com/office/powerpoint/2010/main" val="1041082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NewRomanPSMT"/>
              </a:rPr>
              <a:t>Some properties </a:t>
            </a:r>
            <a:r>
              <a:rPr lang="en-US" dirty="0">
                <a:latin typeface="TimesNewRomanPSMT"/>
              </a:rPr>
              <a:t>of GG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lvl="0" indent="0" algn="l"/>
            <a:r>
              <a:rPr lang="en-US" sz="2800" dirty="0" smtClean="0"/>
              <a:t> </a:t>
            </a:r>
            <a:r>
              <a:rPr lang="en-US" sz="2800" b="1" u="sng" dirty="0">
                <a:solidFill>
                  <a:prstClr val="black"/>
                </a:solidFill>
              </a:rPr>
              <a:t>Second: </a:t>
            </a:r>
            <a:r>
              <a:rPr lang="en-US" sz="2800" dirty="0" smtClean="0">
                <a:solidFill>
                  <a:prstClr val="black"/>
                </a:solidFill>
              </a:rPr>
              <a:t>how </a:t>
            </a:r>
            <a:r>
              <a:rPr lang="en-US" sz="2800" dirty="0">
                <a:solidFill>
                  <a:prstClr val="black"/>
                </a:solidFill>
              </a:rPr>
              <a:t>some superficially similar sentences are in fact </a:t>
            </a:r>
            <a:r>
              <a:rPr lang="en-US" sz="2800" dirty="0" smtClean="0">
                <a:solidFill>
                  <a:prstClr val="black"/>
                </a:solidFill>
              </a:rPr>
              <a:t>distinct (</a:t>
            </a:r>
            <a:r>
              <a:rPr lang="en-US" sz="2800" i="1" dirty="0" smtClean="0">
                <a:solidFill>
                  <a:prstClr val="black"/>
                </a:solidFill>
              </a:rPr>
              <a:t>structural ambiguity</a:t>
            </a:r>
            <a:r>
              <a:rPr lang="en-US" sz="2800" dirty="0" smtClean="0">
                <a:solidFill>
                  <a:prstClr val="black"/>
                </a:solidFill>
              </a:rPr>
              <a:t>).</a:t>
            </a:r>
          </a:p>
          <a:p>
            <a:pPr marL="0" lvl="0" indent="0" algn="l"/>
            <a:endParaRPr lang="en-US" sz="2800" dirty="0" smtClean="0">
              <a:solidFill>
                <a:prstClr val="black"/>
              </a:solidFill>
            </a:endParaRPr>
          </a:p>
          <a:p>
            <a:pPr marL="0" lvl="0" indent="0" algn="l"/>
            <a:r>
              <a:rPr lang="en-US" sz="2800" dirty="0" smtClean="0">
                <a:solidFill>
                  <a:prstClr val="black"/>
                </a:solidFill>
              </a:rPr>
              <a:t>Example: Suppose we have two distinct deep structures (i.e. meanings) expressing: </a:t>
            </a:r>
            <a:endParaRPr lang="en-US" sz="2800" dirty="0" smtClean="0">
              <a:solidFill>
                <a:prstClr val="black"/>
              </a:solidFill>
            </a:endParaRPr>
          </a:p>
          <a:p>
            <a:pPr marL="0" lvl="0" indent="0" algn="l"/>
            <a:endParaRPr lang="en-US" sz="2800" dirty="0" smtClean="0">
              <a:solidFill>
                <a:prstClr val="black"/>
              </a:solidFill>
            </a:endParaRPr>
          </a:p>
          <a:p>
            <a:pPr marL="0" lvl="0" indent="0" algn="l"/>
            <a:r>
              <a:rPr lang="en-US" sz="2800" dirty="0" smtClean="0">
                <a:solidFill>
                  <a:prstClr val="black"/>
                </a:solidFill>
              </a:rPr>
              <a:t>       </a:t>
            </a:r>
            <a:r>
              <a:rPr lang="en-US" sz="2800" dirty="0" smtClean="0">
                <a:solidFill>
                  <a:prstClr val="black"/>
                </a:solidFill>
              </a:rPr>
              <a:t>	            1- </a:t>
            </a:r>
            <a:r>
              <a:rPr lang="en-US" sz="2800" i="1" dirty="0">
                <a:solidFill>
                  <a:prstClr val="black"/>
                </a:solidFill>
              </a:rPr>
              <a:t>Sara had a stick and she hit a man with it</a:t>
            </a:r>
            <a:r>
              <a:rPr lang="en-US" sz="2800" dirty="0">
                <a:solidFill>
                  <a:prstClr val="black"/>
                </a:solidFill>
              </a:rPr>
              <a:t>. </a:t>
            </a:r>
          </a:p>
          <a:p>
            <a:pPr marL="0" lvl="0" indent="0" algn="l"/>
            <a:r>
              <a:rPr lang="en-US" sz="2800" dirty="0" smtClean="0">
                <a:solidFill>
                  <a:prstClr val="black"/>
                </a:solidFill>
              </a:rPr>
              <a:t>      </a:t>
            </a:r>
            <a:r>
              <a:rPr lang="en-US" sz="2800" dirty="0" smtClean="0">
                <a:solidFill>
                  <a:prstClr val="black"/>
                </a:solidFill>
              </a:rPr>
              <a:t>	            2- </a:t>
            </a:r>
            <a:r>
              <a:rPr lang="en-US" sz="2800" i="1" dirty="0">
                <a:solidFill>
                  <a:prstClr val="black"/>
                </a:solidFill>
              </a:rPr>
              <a:t>Sara </a:t>
            </a:r>
            <a:r>
              <a:rPr lang="en-US" sz="2800" i="1" dirty="0" smtClean="0">
                <a:solidFill>
                  <a:prstClr val="black"/>
                </a:solidFill>
              </a:rPr>
              <a:t>hit a man and the man happened to have a stick</a:t>
            </a:r>
            <a:r>
              <a:rPr lang="en-US" sz="2800" dirty="0" smtClean="0">
                <a:solidFill>
                  <a:prstClr val="black"/>
                </a:solidFill>
              </a:rPr>
              <a:t>.</a:t>
            </a:r>
          </a:p>
          <a:p>
            <a:pPr marL="0" lvl="0" indent="0" algn="l"/>
            <a:r>
              <a:rPr lang="en-US" sz="2800" dirty="0" smtClean="0">
                <a:solidFill>
                  <a:prstClr val="black"/>
                </a:solidFill>
              </a:rPr>
              <a:t> </a:t>
            </a:r>
            <a:endParaRPr lang="en-US" sz="2800" dirty="0" smtClean="0">
              <a:solidFill>
                <a:prstClr val="black"/>
              </a:solidFill>
            </a:endParaRPr>
          </a:p>
          <a:p>
            <a:pPr marL="0" lvl="0" indent="0" algn="l"/>
            <a:r>
              <a:rPr lang="en-US" sz="2800" dirty="0" smtClean="0">
                <a:solidFill>
                  <a:prstClr val="black"/>
                </a:solidFill>
              </a:rPr>
              <a:t>- Now, these two different concepts/meanings can be  expressed in the same surface structure form, as follows:</a:t>
            </a:r>
          </a:p>
          <a:p>
            <a:pPr marL="0" lvl="0" indent="0" algn="l"/>
            <a:r>
              <a:rPr lang="en-US" sz="2800" dirty="0">
                <a:solidFill>
                  <a:prstClr val="black"/>
                </a:solidFill>
              </a:rPr>
              <a:t> </a:t>
            </a:r>
            <a:r>
              <a:rPr lang="en-US" sz="2800" dirty="0" smtClean="0">
                <a:solidFill>
                  <a:prstClr val="black"/>
                </a:solidFill>
              </a:rPr>
              <a:t>      </a:t>
            </a:r>
            <a:r>
              <a:rPr lang="en-US" sz="2800" dirty="0" smtClean="0">
                <a:solidFill>
                  <a:prstClr val="black"/>
                </a:solidFill>
              </a:rPr>
              <a:t>		‘</a:t>
            </a:r>
            <a:r>
              <a:rPr lang="en-US" sz="2800" i="1" dirty="0" smtClean="0">
                <a:solidFill>
                  <a:prstClr val="black"/>
                </a:solidFill>
              </a:rPr>
              <a:t>Sara </a:t>
            </a:r>
            <a:r>
              <a:rPr lang="en-US" sz="2800" i="1" dirty="0">
                <a:solidFill>
                  <a:prstClr val="black"/>
                </a:solidFill>
              </a:rPr>
              <a:t>hit a man with a </a:t>
            </a:r>
            <a:r>
              <a:rPr lang="en-US" sz="2800" i="1" dirty="0" smtClean="0">
                <a:solidFill>
                  <a:prstClr val="black"/>
                </a:solidFill>
              </a:rPr>
              <a:t>stick.’</a:t>
            </a:r>
            <a:endParaRPr lang="en-US" sz="2800" i="1" dirty="0" smtClean="0"/>
          </a:p>
        </p:txBody>
      </p:sp>
    </p:spTree>
    <p:extLst>
      <p:ext uri="{BB962C8B-B14F-4D97-AF65-F5344CB8AC3E}">
        <p14:creationId xmlns:p14="http://schemas.microsoft.com/office/powerpoint/2010/main" val="2103317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NewRomanPSMT"/>
              </a:rPr>
              <a:t>Some properties </a:t>
            </a:r>
            <a:r>
              <a:rPr lang="en-US" dirty="0">
                <a:latin typeface="TimesNewRomanPSMT"/>
              </a:rPr>
              <a:t>of GG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5257800"/>
          </a:xfrm>
        </p:spPr>
        <p:txBody>
          <a:bodyPr/>
          <a:lstStyle/>
          <a:p>
            <a:pPr marL="0" indent="0" algn="l"/>
            <a:r>
              <a:rPr lang="en-US" sz="2800" dirty="0" smtClean="0"/>
              <a:t> - </a:t>
            </a:r>
            <a:r>
              <a:rPr lang="en-US" sz="2800" dirty="0">
                <a:solidFill>
                  <a:prstClr val="black"/>
                </a:solidFill>
              </a:rPr>
              <a:t>T</a:t>
            </a:r>
            <a:r>
              <a:rPr lang="en-US" sz="2800" dirty="0" smtClean="0">
                <a:solidFill>
                  <a:prstClr val="black"/>
                </a:solidFill>
              </a:rPr>
              <a:t>his sentence is structurally ambiguous as it has two distinct deep structures (meanings/interpretations) which are expressed in a single surface structure</a:t>
            </a:r>
            <a:r>
              <a:rPr lang="en-US" sz="2800" dirty="0" smtClean="0">
                <a:solidFill>
                  <a:prstClr val="black"/>
                </a:solidFill>
              </a:rPr>
              <a:t>.</a:t>
            </a:r>
          </a:p>
          <a:p>
            <a:pPr marL="0" indent="0" algn="l"/>
            <a:endParaRPr lang="en-US" sz="2800" dirty="0">
              <a:solidFill>
                <a:prstClr val="black"/>
              </a:solidFill>
            </a:endParaRPr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Thus</a:t>
            </a:r>
            <a:r>
              <a:rPr lang="en-US" sz="2800" dirty="0" smtClean="0"/>
              <a:t>, we can say that</a:t>
            </a:r>
            <a:r>
              <a:rPr lang="en-US" sz="2800" dirty="0" smtClean="0"/>
              <a:t>:</a:t>
            </a:r>
          </a:p>
          <a:p>
            <a:pPr marL="457200" indent="-457200" algn="l">
              <a:buFontTx/>
              <a:buChar char="-"/>
            </a:pPr>
            <a:endParaRPr lang="en-US" sz="2800" dirty="0" smtClean="0"/>
          </a:p>
          <a:p>
            <a:pPr marL="0" lvl="0" indent="0" algn="l"/>
            <a:r>
              <a:rPr lang="en-US" sz="2800" dirty="0" smtClean="0"/>
              <a:t>- </a:t>
            </a:r>
            <a:r>
              <a:rPr lang="en-US" sz="2800" b="1" u="sng" dirty="0" smtClean="0"/>
              <a:t>Structural ambiguity </a:t>
            </a:r>
            <a:r>
              <a:rPr lang="en-US" sz="2800" dirty="0" smtClean="0">
                <a:solidFill>
                  <a:prstClr val="black"/>
                </a:solidFill>
              </a:rPr>
              <a:t>occurs </a:t>
            </a:r>
            <a:r>
              <a:rPr lang="en-US" sz="2800" dirty="0">
                <a:solidFill>
                  <a:prstClr val="black"/>
                </a:solidFill>
              </a:rPr>
              <a:t>when two distinct deep structures representing two different concepts/ideas are expressed in the same surface structure form (i.e. the same sentence).</a:t>
            </a:r>
          </a:p>
        </p:txBody>
      </p:sp>
    </p:spTree>
    <p:extLst>
      <p:ext uri="{BB962C8B-B14F-4D97-AF65-F5344CB8AC3E}">
        <p14:creationId xmlns:p14="http://schemas.microsoft.com/office/powerpoint/2010/main" val="2343287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lvl="0" indent="0" algn="l"/>
            <a:r>
              <a:rPr lang="en-US" sz="2800" u="sng" dirty="0">
                <a:solidFill>
                  <a:prstClr val="black"/>
                </a:solidFill>
              </a:rPr>
              <a:t>- More examples on structural ambiguity:</a:t>
            </a:r>
          </a:p>
          <a:p>
            <a:pPr marL="0" lvl="0" indent="0" algn="l"/>
            <a:r>
              <a:rPr lang="en-US" sz="2800" i="1" dirty="0">
                <a:solidFill>
                  <a:prstClr val="black"/>
                </a:solidFill>
              </a:rPr>
              <a:t>           </a:t>
            </a:r>
            <a:r>
              <a:rPr lang="en-US" sz="2800" dirty="0" smtClean="0">
                <a:solidFill>
                  <a:prstClr val="black"/>
                </a:solidFill>
              </a:rPr>
              <a:t>(A) </a:t>
            </a:r>
            <a:r>
              <a:rPr lang="en-US" sz="2800" i="1" dirty="0">
                <a:solidFill>
                  <a:prstClr val="black"/>
                </a:solidFill>
              </a:rPr>
              <a:t>‘One morning, I shot an elephant in my </a:t>
            </a:r>
            <a:r>
              <a:rPr lang="en-US" sz="2800" i="1" dirty="0" err="1">
                <a:solidFill>
                  <a:prstClr val="black"/>
                </a:solidFill>
              </a:rPr>
              <a:t>pyjamas</a:t>
            </a:r>
            <a:r>
              <a:rPr lang="en-US" sz="2800" dirty="0" smtClean="0">
                <a:solidFill>
                  <a:prstClr val="black"/>
                </a:solidFill>
              </a:rPr>
              <a:t>.’</a:t>
            </a:r>
          </a:p>
          <a:p>
            <a:pPr marL="0" lvl="0" indent="0" algn="l"/>
            <a:endParaRPr lang="en-US" sz="2800" dirty="0">
              <a:solidFill>
                <a:prstClr val="black"/>
              </a:solidFill>
            </a:endParaRPr>
          </a:p>
          <a:p>
            <a:pPr marL="457200" lvl="0" indent="-457200" algn="l">
              <a:buFontTx/>
              <a:buChar char="-"/>
            </a:pPr>
            <a:r>
              <a:rPr lang="en-US" sz="2800" dirty="0">
                <a:solidFill>
                  <a:prstClr val="black"/>
                </a:solidFill>
              </a:rPr>
              <a:t>Phrases, as well, can be structurally ambiguous</a:t>
            </a:r>
            <a:r>
              <a:rPr lang="en-US" sz="2800" dirty="0" smtClean="0">
                <a:solidFill>
                  <a:prstClr val="black"/>
                </a:solidFill>
              </a:rPr>
              <a:t>:</a:t>
            </a:r>
            <a:endParaRPr lang="en-US" sz="2800" dirty="0">
              <a:solidFill>
                <a:prstClr val="black"/>
              </a:solidFill>
            </a:endParaRPr>
          </a:p>
          <a:p>
            <a:pPr marL="0" lvl="0" indent="0" algn="l"/>
            <a:r>
              <a:rPr lang="en-US" sz="2800" dirty="0">
                <a:solidFill>
                  <a:prstClr val="black"/>
                </a:solidFill>
              </a:rPr>
              <a:t>	</a:t>
            </a:r>
            <a:r>
              <a:rPr lang="en-US" sz="2800" dirty="0" smtClean="0">
                <a:solidFill>
                  <a:prstClr val="black"/>
                </a:solidFill>
              </a:rPr>
              <a:t>(B) </a:t>
            </a:r>
            <a:r>
              <a:rPr lang="en-US" sz="2800" dirty="0">
                <a:solidFill>
                  <a:prstClr val="black"/>
                </a:solidFill>
              </a:rPr>
              <a:t>‘</a:t>
            </a:r>
            <a:r>
              <a:rPr lang="en-US" sz="2800" i="1" dirty="0">
                <a:solidFill>
                  <a:prstClr val="black"/>
                </a:solidFill>
              </a:rPr>
              <a:t>young boys and girls’</a:t>
            </a:r>
            <a:r>
              <a:rPr lang="en-US" sz="2800" dirty="0">
                <a:solidFill>
                  <a:prstClr val="black"/>
                </a:solidFill>
              </a:rPr>
              <a:t>: the deep structure can </a:t>
            </a:r>
            <a:r>
              <a:rPr lang="en-US" sz="2800" dirty="0" smtClean="0">
                <a:solidFill>
                  <a:prstClr val="black"/>
                </a:solidFill>
              </a:rPr>
              <a:t>be</a:t>
            </a:r>
          </a:p>
          <a:p>
            <a:pPr marL="0" lvl="0" indent="0" algn="l"/>
            <a:endParaRPr lang="en-US" sz="2800" dirty="0">
              <a:solidFill>
                <a:prstClr val="black"/>
              </a:solidFill>
            </a:endParaRPr>
          </a:p>
          <a:p>
            <a:pPr marL="0" lvl="0" indent="0" algn="l"/>
            <a:r>
              <a:rPr lang="en-US" sz="2800" dirty="0" smtClean="0">
                <a:solidFill>
                  <a:prstClr val="black"/>
                </a:solidFill>
              </a:rPr>
              <a:t>        			‘</a:t>
            </a:r>
            <a:r>
              <a:rPr lang="en-US" sz="2800" dirty="0">
                <a:solidFill>
                  <a:prstClr val="black"/>
                </a:solidFill>
              </a:rPr>
              <a:t>young boys plus young girls’ </a:t>
            </a:r>
            <a:endParaRPr lang="en-US" sz="2800" dirty="0" smtClean="0">
              <a:solidFill>
                <a:prstClr val="black"/>
              </a:solidFill>
            </a:endParaRPr>
          </a:p>
          <a:p>
            <a:pPr marL="0" lvl="0" indent="0" algn="l"/>
            <a:r>
              <a:rPr lang="en-US" sz="2800" dirty="0">
                <a:solidFill>
                  <a:prstClr val="black"/>
                </a:solidFill>
              </a:rPr>
              <a:t>	</a:t>
            </a:r>
            <a:r>
              <a:rPr lang="en-US" sz="2800" dirty="0" smtClean="0">
                <a:solidFill>
                  <a:prstClr val="black"/>
                </a:solidFill>
              </a:rPr>
              <a:t>			</a:t>
            </a:r>
            <a:r>
              <a:rPr lang="en-US" sz="2800" dirty="0" smtClean="0">
                <a:solidFill>
                  <a:prstClr val="black"/>
                </a:solidFill>
              </a:rPr>
              <a:t>OR </a:t>
            </a:r>
          </a:p>
          <a:p>
            <a:pPr marL="0" lvl="0" indent="0" algn="l"/>
            <a:r>
              <a:rPr lang="en-US" sz="2800" dirty="0" smtClean="0">
                <a:solidFill>
                  <a:prstClr val="black"/>
                </a:solidFill>
              </a:rPr>
              <a:t>			‘</a:t>
            </a:r>
            <a:r>
              <a:rPr lang="en-US" sz="2800" dirty="0">
                <a:solidFill>
                  <a:prstClr val="black"/>
                </a:solidFill>
              </a:rPr>
              <a:t>young boys plus girls</a:t>
            </a:r>
            <a:r>
              <a:rPr lang="en-US" sz="2800" dirty="0" smtClean="0">
                <a:solidFill>
                  <a:prstClr val="black"/>
                </a:solidFill>
              </a:rPr>
              <a:t>’</a:t>
            </a:r>
          </a:p>
          <a:p>
            <a:pPr marL="0" lvl="0" indent="0" algn="l"/>
            <a:endParaRPr lang="en-US" sz="2800" dirty="0">
              <a:solidFill>
                <a:prstClr val="black"/>
              </a:solidFill>
            </a:endParaRPr>
          </a:p>
          <a:p>
            <a:pPr marL="0" lvl="0" indent="0" algn="l"/>
            <a:r>
              <a:rPr lang="en-US" sz="2800" dirty="0">
                <a:solidFill>
                  <a:prstClr val="black"/>
                </a:solidFill>
              </a:rPr>
              <a:t>- The grammar should be able to show such differences which lead to structural ambiguity.</a:t>
            </a:r>
            <a:endParaRPr lang="en-US" sz="2400" dirty="0">
              <a:solidFill>
                <a:prstClr val="black"/>
              </a:solidFill>
            </a:endParaRPr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2123638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Exercises on structural ambiguity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800" u="sng" dirty="0"/>
              <a:t>In what ways are these expressions structurally ambiguous?</a:t>
            </a:r>
          </a:p>
          <a:p>
            <a:pPr algn="l"/>
            <a:r>
              <a:rPr lang="en-US" sz="2800" dirty="0" smtClean="0"/>
              <a:t>- We </a:t>
            </a:r>
            <a:r>
              <a:rPr lang="en-US" sz="2800" dirty="0"/>
              <a:t>met an English history teacher</a:t>
            </a:r>
          </a:p>
          <a:p>
            <a:pPr algn="l"/>
            <a:r>
              <a:rPr lang="en-US" sz="2800" dirty="0" smtClean="0"/>
              <a:t>- Flying </a:t>
            </a:r>
            <a:r>
              <a:rPr lang="en-US" sz="2800" dirty="0"/>
              <a:t>planes can be dangerous</a:t>
            </a:r>
          </a:p>
          <a:p>
            <a:pPr algn="l"/>
            <a:r>
              <a:rPr lang="en-US" sz="2800" dirty="0" smtClean="0"/>
              <a:t>- The </a:t>
            </a:r>
            <a:r>
              <a:rPr lang="en-US" sz="2800" dirty="0"/>
              <a:t>parents of the bride and groom were waiting outside</a:t>
            </a:r>
          </a:p>
          <a:p>
            <a:pPr algn="l"/>
            <a:r>
              <a:rPr lang="en-US" sz="2800" dirty="0" smtClean="0"/>
              <a:t>- The </a:t>
            </a:r>
            <a:r>
              <a:rPr lang="en-US" sz="2800" dirty="0"/>
              <a:t>students complained to everyone that they </a:t>
            </a:r>
            <a:r>
              <a:rPr lang="en-US" sz="2800" dirty="0" smtClean="0"/>
              <a:t>couldn’t </a:t>
            </a:r>
            <a:r>
              <a:rPr lang="en-US" sz="2800" dirty="0"/>
              <a:t>understand.</a:t>
            </a:r>
          </a:p>
          <a:p>
            <a:pPr marL="0" indent="0" algn="l"/>
            <a:r>
              <a:rPr lang="en-US" sz="2800" dirty="0"/>
              <a:t>- </a:t>
            </a:r>
            <a:r>
              <a:rPr lang="en-US" sz="2800" dirty="0" smtClean="0"/>
              <a:t>visiting </a:t>
            </a:r>
            <a:r>
              <a:rPr lang="en-US" sz="2800" dirty="0"/>
              <a:t>witches can be </a:t>
            </a:r>
            <a:r>
              <a:rPr lang="en-US" sz="2800" dirty="0" smtClean="0"/>
              <a:t>dangerous</a:t>
            </a:r>
            <a:endParaRPr lang="en-US" sz="2800" dirty="0"/>
          </a:p>
          <a:p>
            <a:pPr marL="0" indent="0" algn="l"/>
            <a:r>
              <a:rPr lang="en-US" sz="2800" dirty="0" smtClean="0"/>
              <a:t>- The </a:t>
            </a:r>
            <a:r>
              <a:rPr lang="en-US" sz="2800" dirty="0"/>
              <a:t>boy saw the man with a </a:t>
            </a:r>
            <a:r>
              <a:rPr lang="en-US" sz="2800" dirty="0" smtClean="0"/>
              <a:t>telescope</a:t>
            </a:r>
          </a:p>
          <a:p>
            <a:pPr marL="0" indent="0" algn="l"/>
            <a:r>
              <a:rPr lang="en-US" sz="2800" dirty="0" smtClean="0"/>
              <a:t>- She </a:t>
            </a:r>
            <a:r>
              <a:rPr lang="en-US" sz="2800" dirty="0"/>
              <a:t>loves ballet more than her friends</a:t>
            </a:r>
          </a:p>
          <a:p>
            <a:pPr marL="457200" lvl="0" indent="-457200" algn="l">
              <a:buFontTx/>
              <a:buChar char="-"/>
            </a:pPr>
            <a:endParaRPr lang="en-US" sz="2800" dirty="0" smtClean="0">
              <a:solidFill>
                <a:prstClr val="black"/>
              </a:solidFill>
            </a:endParaRPr>
          </a:p>
          <a:p>
            <a:pPr marL="457200" lvl="0" indent="-457200" algn="l">
              <a:buFontTx/>
              <a:buChar char="-"/>
            </a:pPr>
            <a:endParaRPr lang="en-US" sz="2800" dirty="0">
              <a:solidFill>
                <a:prstClr val="black"/>
              </a:solidFill>
            </a:endParaRPr>
          </a:p>
          <a:p>
            <a:pPr marL="457200" lvl="0" indent="-457200" algn="l">
              <a:buFontTx/>
              <a:buChar char="-"/>
            </a:pPr>
            <a:endParaRPr lang="en-US" sz="2800" dirty="0" smtClean="0">
              <a:solidFill>
                <a:prstClr val="black"/>
              </a:solidFill>
            </a:endParaRPr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2590626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ntroductory lectur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Introductory lecture</Template>
  <TotalTime>1579</TotalTime>
  <Words>1031</Words>
  <Application>Microsoft Office PowerPoint</Application>
  <PresentationFormat>A4 Paper (210x297 mm)</PresentationFormat>
  <Paragraphs>151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Introductory lecture</vt:lpstr>
      <vt:lpstr>PowerPoint Presentation</vt:lpstr>
      <vt:lpstr> Lecture 11 </vt:lpstr>
      <vt:lpstr>Generative Grammar</vt:lpstr>
      <vt:lpstr>Generative Grammar</vt:lpstr>
      <vt:lpstr>Generative Grammar</vt:lpstr>
      <vt:lpstr>Generative Grammar</vt:lpstr>
      <vt:lpstr>Some properties of GG </vt:lpstr>
      <vt:lpstr>Some properties of GG </vt:lpstr>
      <vt:lpstr>PowerPoint Presentation</vt:lpstr>
      <vt:lpstr>PowerPoint Presentation</vt:lpstr>
      <vt:lpstr>PowerPoint Presentation</vt:lpstr>
      <vt:lpstr>Some properties of GG </vt:lpstr>
      <vt:lpstr>PowerPoint Presentation</vt:lpstr>
      <vt:lpstr>PowerPoint Presentation</vt:lpstr>
      <vt:lpstr>Some properties of GG </vt:lpstr>
      <vt:lpstr>Some properties of GG </vt:lpstr>
      <vt:lpstr>Some properties of GG </vt:lpstr>
      <vt:lpstr>Some properties of GG </vt:lpstr>
      <vt:lpstr>Some properties of GG </vt:lpstr>
      <vt:lpstr>PowerPoint Presentation</vt:lpstr>
      <vt:lpstr>Exercises on structural ambiguity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user</dc:creator>
  <cp:lastModifiedBy>yy</cp:lastModifiedBy>
  <cp:revision>177</cp:revision>
  <dcterms:created xsi:type="dcterms:W3CDTF">2011-09-28T13:10:49Z</dcterms:created>
  <dcterms:modified xsi:type="dcterms:W3CDTF">2014-11-05T17:57:18Z</dcterms:modified>
</cp:coreProperties>
</file>