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88" r:id="rId5"/>
    <p:sldId id="272" r:id="rId6"/>
    <p:sldId id="273" r:id="rId7"/>
    <p:sldId id="287" r:id="rId8"/>
    <p:sldId id="295" r:id="rId9"/>
    <p:sldId id="274" r:id="rId10"/>
    <p:sldId id="275" r:id="rId11"/>
    <p:sldId id="276" r:id="rId12"/>
    <p:sldId id="277" r:id="rId13"/>
    <p:sldId id="278" r:id="rId14"/>
    <p:sldId id="279" r:id="rId15"/>
    <p:sldId id="335" r:id="rId16"/>
    <p:sldId id="296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552" autoAdjust="0"/>
  </p:normalViewPr>
  <p:slideViewPr>
    <p:cSldViewPr>
      <p:cViewPr varScale="1">
        <p:scale>
          <a:sx n="99" d="100"/>
          <a:sy n="99" d="100"/>
        </p:scale>
        <p:origin x="90" y="1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ٍ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12</a:t>
            </a: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2A376">
                    <a:lumMod val="75000"/>
                  </a:srgbClr>
                </a:solidFill>
              </a:rPr>
              <a:t>Generative grammar and Universal Grammar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3600" b="1" u="sng" dirty="0" smtClean="0"/>
              <a:t>In this class, we will cover the following points:</a:t>
            </a:r>
          </a:p>
          <a:p>
            <a:pPr algn="l"/>
            <a:endParaRPr lang="en-US" sz="3600" b="1" u="sng" dirty="0" smtClean="0"/>
          </a:p>
          <a:p>
            <a:pPr algn="l"/>
            <a:r>
              <a:rPr lang="en-US" sz="3600" dirty="0" smtClean="0"/>
              <a:t>Generative grammar</a:t>
            </a:r>
          </a:p>
          <a:p>
            <a:pPr algn="l"/>
            <a:r>
              <a:rPr lang="en-US" sz="3600" dirty="0" smtClean="0"/>
              <a:t>Universal grammar</a:t>
            </a:r>
          </a:p>
          <a:p>
            <a:pPr algn="l"/>
            <a:r>
              <a:rPr lang="en-US" sz="3600" dirty="0" smtClean="0"/>
              <a:t>Evidence for universal grammar</a:t>
            </a:r>
          </a:p>
          <a:p>
            <a:pPr algn="l"/>
            <a:r>
              <a:rPr lang="en-US" sz="3600" dirty="0" smtClean="0"/>
              <a:t>Explaining linguistic variation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Generative grammar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The underlying thesis of generative grammar is that sentences are generated by </a:t>
            </a:r>
            <a:r>
              <a:rPr lang="en-US" sz="2800" dirty="0" smtClean="0">
                <a:solidFill>
                  <a:prstClr val="black"/>
                </a:solidFill>
              </a:rPr>
              <a:t>an subconscious (hidden/intuitive) set </a:t>
            </a:r>
            <a:r>
              <a:rPr lang="en-US" sz="2800" dirty="0">
                <a:solidFill>
                  <a:prstClr val="black"/>
                </a:solidFill>
              </a:rPr>
              <a:t>of procedures (like computer programs).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These procedures are part of our minds (or of our cognitive </a:t>
            </a:r>
            <a:r>
              <a:rPr lang="en-US" sz="2800" dirty="0" smtClean="0">
                <a:solidFill>
                  <a:prstClr val="black"/>
                </a:solidFill>
              </a:rPr>
              <a:t>abilities). </a:t>
            </a:r>
          </a:p>
          <a:p>
            <a:pPr mar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G</a:t>
            </a:r>
            <a:r>
              <a:rPr lang="en-US" sz="2800" dirty="0" smtClean="0">
                <a:solidFill>
                  <a:prstClr val="black"/>
                </a:solidFill>
              </a:rPr>
              <a:t>enerative grammar </a:t>
            </a:r>
            <a:r>
              <a:rPr lang="en-US" sz="2800" dirty="0" smtClean="0">
                <a:solidFill>
                  <a:prstClr val="black"/>
                </a:solidFill>
              </a:rPr>
              <a:t>models </a:t>
            </a:r>
            <a:r>
              <a:rPr lang="en-US" sz="2800" dirty="0" smtClean="0">
                <a:solidFill>
                  <a:prstClr val="black"/>
                </a:solidFill>
              </a:rPr>
              <a:t>(represents) these </a:t>
            </a:r>
            <a:r>
              <a:rPr lang="en-US" sz="2800" dirty="0">
                <a:solidFill>
                  <a:prstClr val="black"/>
                </a:solidFill>
              </a:rPr>
              <a:t>procedures </a:t>
            </a:r>
            <a:r>
              <a:rPr lang="en-US" sz="2800" dirty="0" smtClean="0">
                <a:solidFill>
                  <a:prstClr val="black"/>
                </a:solidFill>
              </a:rPr>
              <a:t>through a </a:t>
            </a:r>
            <a:r>
              <a:rPr lang="en-US" sz="2800" dirty="0">
                <a:solidFill>
                  <a:prstClr val="black"/>
                </a:solidFill>
              </a:rPr>
              <a:t>set of formal </a:t>
            </a:r>
            <a:r>
              <a:rPr lang="en-US" sz="2800" u="sng" dirty="0">
                <a:solidFill>
                  <a:prstClr val="black"/>
                </a:solidFill>
              </a:rPr>
              <a:t>grammatical rules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  <a:p>
            <a:pPr lvl="0"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3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Generative </a:t>
            </a:r>
            <a:r>
              <a:rPr lang="en-US" dirty="0" smtClean="0"/>
              <a:t>grammar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These </a:t>
            </a:r>
            <a:r>
              <a:rPr lang="en-US" sz="2800" dirty="0">
                <a:solidFill>
                  <a:prstClr val="black"/>
                </a:solidFill>
              </a:rPr>
              <a:t>rules tell you the order in which to put your words (in English, for example, we put the subject of a sentence before its verb; this is </a:t>
            </a:r>
            <a:r>
              <a:rPr lang="en-US" sz="2800" dirty="0" smtClean="0">
                <a:solidFill>
                  <a:prstClr val="black"/>
                </a:solidFill>
              </a:rPr>
              <a:t>the kind </a:t>
            </a:r>
            <a:r>
              <a:rPr lang="en-US" sz="2800" dirty="0">
                <a:solidFill>
                  <a:prstClr val="black"/>
                </a:solidFill>
              </a:rPr>
              <a:t>of information encoded in generative rules</a:t>
            </a:r>
            <a:r>
              <a:rPr lang="en-US" sz="2800" dirty="0" smtClean="0">
                <a:solidFill>
                  <a:prstClr val="black"/>
                </a:solidFill>
              </a:rPr>
              <a:t>).</a:t>
            </a:r>
          </a:p>
          <a:p>
            <a:pPr mar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These rules are thought to generate the sentences of a language, hence the name </a:t>
            </a:r>
            <a:r>
              <a:rPr lang="en-US" sz="2800" u="sng" dirty="0">
                <a:solidFill>
                  <a:prstClr val="black"/>
                </a:solidFill>
              </a:rPr>
              <a:t>generative grammar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You can think of these rules as being like the command lines in a computer program. They tell you step by step how to put together words into a sentence.</a:t>
            </a:r>
          </a:p>
          <a:p>
            <a:pPr marL="45720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Generative grammar and Universal Grammar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Thus, generative grammar is concerned with the </a:t>
            </a:r>
            <a:r>
              <a:rPr lang="en-US" sz="2800" u="sng" dirty="0" smtClean="0">
                <a:solidFill>
                  <a:prstClr val="black"/>
                </a:solidFill>
              </a:rPr>
              <a:t>biological/</a:t>
            </a:r>
            <a:r>
              <a:rPr lang="en-US" sz="2800" u="sng" dirty="0">
                <a:solidFill>
                  <a:prstClr val="black"/>
                </a:solidFill>
              </a:rPr>
              <a:t> subconscious</a:t>
            </a:r>
            <a:r>
              <a:rPr lang="en-US" sz="2800" u="sng" dirty="0" smtClean="0">
                <a:solidFill>
                  <a:prstClr val="black"/>
                </a:solidFill>
              </a:rPr>
              <a:t> basis </a:t>
            </a:r>
            <a:r>
              <a:rPr lang="en-US" sz="2800" dirty="0" smtClean="0">
                <a:solidFill>
                  <a:prstClr val="black"/>
                </a:solidFill>
              </a:rPr>
              <a:t>for the acquisition and use of human language, and </a:t>
            </a:r>
            <a:r>
              <a:rPr lang="en-US" sz="2800" u="sng" dirty="0" smtClean="0">
                <a:solidFill>
                  <a:prstClr val="black"/>
                </a:solidFill>
              </a:rPr>
              <a:t>the universal principles (laws) </a:t>
            </a:r>
            <a:r>
              <a:rPr lang="en-US" sz="2800" dirty="0" smtClean="0">
                <a:solidFill>
                  <a:prstClr val="black"/>
                </a:solidFill>
              </a:rPr>
              <a:t>which constrain (make/control) the class of all languages. </a:t>
            </a:r>
          </a:p>
          <a:p>
            <a:pPr mar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Probably the most controversial claim of Noam Chomsky’s is that Language is also </a:t>
            </a:r>
            <a:r>
              <a:rPr lang="en-US" sz="2800" u="sng" dirty="0" smtClean="0">
                <a:solidFill>
                  <a:prstClr val="black"/>
                </a:solidFill>
              </a:rPr>
              <a:t>an instinct</a:t>
            </a:r>
            <a:r>
              <a:rPr lang="en-US" sz="2800" dirty="0" smtClean="0">
                <a:solidFill>
                  <a:prstClr val="black"/>
                </a:solidFill>
              </a:rPr>
              <a:t>. </a:t>
            </a:r>
          </a:p>
          <a:p>
            <a:pPr mar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That is, </a:t>
            </a:r>
            <a:r>
              <a:rPr lang="en-US" sz="2800" dirty="0">
                <a:solidFill>
                  <a:prstClr val="black"/>
                </a:solidFill>
              </a:rPr>
              <a:t>m</a:t>
            </a:r>
            <a:r>
              <a:rPr lang="en-US" sz="2800" dirty="0" smtClean="0">
                <a:solidFill>
                  <a:prstClr val="black"/>
                </a:solidFill>
              </a:rPr>
              <a:t>any parts of Language are built in, or</a:t>
            </a:r>
            <a:r>
              <a:rPr lang="en-US" sz="2800" b="1" dirty="0" smtClean="0">
                <a:solidFill>
                  <a:prstClr val="black"/>
                </a:solidFill>
              </a:rPr>
              <a:t> innate </a:t>
            </a:r>
            <a:r>
              <a:rPr lang="en-US" sz="2800" dirty="0" smtClean="0">
                <a:solidFill>
                  <a:prstClr val="black"/>
                </a:solidFill>
              </a:rPr>
              <a:t>(</a:t>
            </a:r>
            <a:r>
              <a:rPr lang="en-US" sz="2800" u="sng" dirty="0" smtClean="0">
                <a:solidFill>
                  <a:prstClr val="black"/>
                </a:solidFill>
              </a:rPr>
              <a:t>inherent/inborn</a:t>
            </a:r>
            <a:r>
              <a:rPr lang="en-US" sz="2800" dirty="0" smtClean="0">
                <a:solidFill>
                  <a:prstClr val="black"/>
                </a:solidFill>
              </a:rPr>
              <a:t>). Much of Language is an ability hard-wired into our brains by our </a:t>
            </a:r>
            <a:r>
              <a:rPr lang="en-US" sz="2800" u="sng" dirty="0" smtClean="0">
                <a:solidFill>
                  <a:prstClr val="black"/>
                </a:solidFill>
              </a:rPr>
              <a:t>genes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Generative grammar and Universal Grammar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Obviously</a:t>
            </a:r>
            <a:r>
              <a:rPr lang="en-US" sz="2800" dirty="0">
                <a:solidFill>
                  <a:prstClr val="black"/>
                </a:solidFill>
              </a:rPr>
              <a:t>, particular languages are not innate.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That is, an Arabic speaker is not born with an innate </a:t>
            </a:r>
            <a:r>
              <a:rPr lang="en-US" sz="2800" dirty="0" smtClean="0">
                <a:solidFill>
                  <a:prstClr val="black"/>
                </a:solidFill>
              </a:rPr>
              <a:t>faculty (ability) </a:t>
            </a:r>
            <a:r>
              <a:rPr lang="en-US" sz="2800" dirty="0">
                <a:solidFill>
                  <a:prstClr val="black"/>
                </a:solidFill>
              </a:rPr>
              <a:t>to </a:t>
            </a:r>
            <a:r>
              <a:rPr lang="en-US" sz="2800" dirty="0" smtClean="0">
                <a:solidFill>
                  <a:prstClr val="black"/>
                </a:solidFill>
              </a:rPr>
              <a:t>speak Arabic in particular. Likewise, </a:t>
            </a:r>
            <a:r>
              <a:rPr lang="en-US" sz="2800" dirty="0">
                <a:solidFill>
                  <a:prstClr val="black"/>
                </a:solidFill>
              </a:rPr>
              <a:t>an English speaker </a:t>
            </a:r>
            <a:r>
              <a:rPr lang="en-US" sz="2800" dirty="0" smtClean="0">
                <a:solidFill>
                  <a:prstClr val="black"/>
                </a:solidFill>
              </a:rPr>
              <a:t>is not born </a:t>
            </a:r>
            <a:r>
              <a:rPr lang="en-US" sz="2800" dirty="0">
                <a:solidFill>
                  <a:prstClr val="black"/>
                </a:solidFill>
              </a:rPr>
              <a:t>with an innate faculty to speak </a:t>
            </a:r>
            <a:r>
              <a:rPr lang="en-US" sz="2800" dirty="0" smtClean="0">
                <a:solidFill>
                  <a:prstClr val="black"/>
                </a:solidFill>
              </a:rPr>
              <a:t>English in particular.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For example, it is not the case </a:t>
            </a:r>
            <a:r>
              <a:rPr lang="en-US" sz="2800" dirty="0">
                <a:solidFill>
                  <a:prstClr val="black"/>
                </a:solidFill>
              </a:rPr>
              <a:t>that a </a:t>
            </a:r>
            <a:r>
              <a:rPr lang="en-US" sz="2800" dirty="0" smtClean="0">
                <a:solidFill>
                  <a:prstClr val="black"/>
                </a:solidFill>
              </a:rPr>
              <a:t>child of Arab parents </a:t>
            </a:r>
            <a:r>
              <a:rPr lang="en-US" sz="2800" dirty="0">
                <a:solidFill>
                  <a:prstClr val="black"/>
                </a:solidFill>
              </a:rPr>
              <a:t>growing up in </a:t>
            </a:r>
            <a:r>
              <a:rPr lang="en-US" sz="2800" dirty="0" smtClean="0">
                <a:solidFill>
                  <a:prstClr val="black"/>
                </a:solidFill>
              </a:rPr>
              <a:t>the UK, who </a:t>
            </a:r>
            <a:r>
              <a:rPr lang="en-US" sz="2800" dirty="0">
                <a:solidFill>
                  <a:prstClr val="black"/>
                </a:solidFill>
              </a:rPr>
              <a:t>is never spoken to in </a:t>
            </a:r>
            <a:r>
              <a:rPr lang="en-US" sz="2800" dirty="0" smtClean="0">
                <a:solidFill>
                  <a:prstClr val="black"/>
                </a:solidFill>
              </a:rPr>
              <a:t>Arabic, grows </a:t>
            </a:r>
            <a:r>
              <a:rPr lang="en-US" sz="2800" dirty="0">
                <a:solidFill>
                  <a:prstClr val="black"/>
                </a:solidFill>
              </a:rPr>
              <a:t>up speaking </a:t>
            </a:r>
            <a:r>
              <a:rPr lang="en-US" sz="2800" dirty="0" smtClean="0">
                <a:solidFill>
                  <a:prstClr val="black"/>
                </a:solidFill>
              </a:rPr>
              <a:t>Arabic. </a:t>
            </a:r>
          </a:p>
          <a:p>
            <a:pPr mar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He will </a:t>
            </a:r>
            <a:r>
              <a:rPr lang="en-US" sz="2800" dirty="0">
                <a:solidFill>
                  <a:prstClr val="black"/>
                </a:solidFill>
              </a:rPr>
              <a:t>speak English (or whatever other language is</a:t>
            </a:r>
          </a:p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	spoken </a:t>
            </a:r>
            <a:r>
              <a:rPr lang="en-US" sz="2800" dirty="0">
                <a:solidFill>
                  <a:prstClr val="black"/>
                </a:solidFill>
              </a:rPr>
              <a:t>around </a:t>
            </a:r>
            <a:r>
              <a:rPr lang="en-US" sz="2800" dirty="0" smtClean="0">
                <a:solidFill>
                  <a:prstClr val="black"/>
                </a:solidFill>
              </a:rPr>
              <a:t>him). </a:t>
            </a:r>
            <a:endParaRPr lang="en-US" sz="2800" dirty="0">
              <a:solidFill>
                <a:prstClr val="black"/>
              </a:solidFill>
            </a:endParaRPr>
          </a:p>
          <a:p>
            <a:pPr algn="l"/>
            <a:endParaRPr lang="en-US" sz="2800" dirty="0" smtClean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So </a:t>
            </a:r>
            <a:r>
              <a:rPr lang="en-US" sz="2800" dirty="0">
                <a:solidFill>
                  <a:prstClr val="black"/>
                </a:solidFill>
              </a:rPr>
              <a:t>on the surface it seems crazy </a:t>
            </a:r>
            <a:r>
              <a:rPr lang="en-US" sz="2800" dirty="0" smtClean="0">
                <a:solidFill>
                  <a:prstClr val="black"/>
                </a:solidFill>
              </a:rPr>
              <a:t>to claim </a:t>
            </a:r>
            <a:r>
              <a:rPr lang="en-US" sz="2800" dirty="0">
                <a:solidFill>
                  <a:prstClr val="black"/>
                </a:solidFill>
              </a:rPr>
              <a:t>that Language is </a:t>
            </a:r>
            <a:r>
              <a:rPr lang="en-US" sz="2800" dirty="0" smtClean="0">
                <a:solidFill>
                  <a:prstClr val="black"/>
                </a:solidFill>
              </a:rPr>
              <a:t>an instinct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7845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Universal </a:t>
            </a:r>
            <a:r>
              <a:rPr lang="en-US" dirty="0"/>
              <a:t>Grammar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However, there </a:t>
            </a:r>
            <a:r>
              <a:rPr lang="en-US" sz="2800" dirty="0">
                <a:solidFill>
                  <a:prstClr val="black"/>
                </a:solidFill>
              </a:rPr>
              <a:t>are very good reasons to </a:t>
            </a:r>
            <a:r>
              <a:rPr lang="en-US" sz="2800" dirty="0" smtClean="0">
                <a:solidFill>
                  <a:prstClr val="black"/>
                </a:solidFill>
              </a:rPr>
              <a:t>believe </a:t>
            </a:r>
            <a:r>
              <a:rPr lang="en-US" sz="2800" dirty="0">
                <a:solidFill>
                  <a:prstClr val="black"/>
                </a:solidFill>
              </a:rPr>
              <a:t>that a human </a:t>
            </a:r>
            <a:r>
              <a:rPr lang="en-US" sz="2800" dirty="0" smtClean="0">
                <a:solidFill>
                  <a:prstClr val="black"/>
                </a:solidFill>
              </a:rPr>
              <a:t>facility/faculty </a:t>
            </a:r>
            <a:r>
              <a:rPr lang="en-US" sz="2800" dirty="0">
                <a:solidFill>
                  <a:prstClr val="black"/>
                </a:solidFill>
              </a:rPr>
              <a:t>for Language is innate. This facility is called </a:t>
            </a:r>
            <a:r>
              <a:rPr lang="en-US" sz="2800" b="1" i="1" dirty="0">
                <a:solidFill>
                  <a:prstClr val="black"/>
                </a:solidFill>
              </a:rPr>
              <a:t>Universal Grammar </a:t>
            </a:r>
            <a:r>
              <a:rPr lang="en-US" sz="2800" dirty="0">
                <a:solidFill>
                  <a:prstClr val="black"/>
                </a:solidFill>
              </a:rPr>
              <a:t>(or UG</a:t>
            </a:r>
            <a:r>
              <a:rPr lang="en-US" sz="2800" dirty="0" smtClean="0">
                <a:solidFill>
                  <a:prstClr val="black"/>
                </a:solidFill>
              </a:rPr>
              <a:t>).</a:t>
            </a:r>
          </a:p>
          <a:p>
            <a:pPr marL="0" indent="0" algn="l"/>
            <a:endParaRPr lang="en-US" sz="2800" b="1" i="1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That is, the grammars of all languages are constrained (controlled) by universal laws or principles. 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/>
              <a:t>T</a:t>
            </a:r>
            <a:r>
              <a:rPr lang="en-US" sz="2800" dirty="0" smtClean="0"/>
              <a:t>he child is born with an innate predisposition (tendency) to acquire languages which adhere to these universal principles.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747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Evidence for Universal Grammar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dirty="0" smtClean="0"/>
              <a:t> </a:t>
            </a:r>
            <a:r>
              <a:rPr lang="en-US" sz="2800" b="1" u="sng" dirty="0"/>
              <a:t>There is much evidence for universal grammar</a:t>
            </a:r>
            <a:r>
              <a:rPr lang="en-US" sz="2800" b="1" u="sng" dirty="0" smtClean="0"/>
              <a:t>:</a:t>
            </a:r>
          </a:p>
          <a:p>
            <a:pPr lvl="0" algn="l"/>
            <a:endParaRPr lang="en-US" sz="2800" u="sng" dirty="0"/>
          </a:p>
          <a:p>
            <a:pPr algn="l"/>
            <a:r>
              <a:rPr lang="en-US" sz="2800" dirty="0"/>
              <a:t>1- T</a:t>
            </a:r>
            <a:r>
              <a:rPr lang="en-US" sz="2800" dirty="0" smtClean="0"/>
              <a:t>he </a:t>
            </a:r>
            <a:r>
              <a:rPr lang="en-US" sz="2800" dirty="0"/>
              <a:t>fact in language acquisition that we know things about the grammar of our language that </a:t>
            </a:r>
            <a:r>
              <a:rPr lang="en-US" sz="2800" dirty="0" smtClean="0"/>
              <a:t>we </a:t>
            </a:r>
            <a:r>
              <a:rPr lang="en-US" sz="2800" dirty="0"/>
              <a:t>possibly have </a:t>
            </a:r>
            <a:r>
              <a:rPr lang="en-US" sz="2800" dirty="0" smtClean="0"/>
              <a:t>not been taught before.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Ex. </a:t>
            </a:r>
            <a:r>
              <a:rPr lang="en-US" sz="2800" dirty="0" smtClean="0"/>
              <a:t>  a- he </a:t>
            </a:r>
            <a:r>
              <a:rPr lang="en-US" sz="2800" dirty="0"/>
              <a:t>went to the cinema yesterday</a:t>
            </a:r>
          </a:p>
          <a:p>
            <a:pPr algn="l"/>
            <a:r>
              <a:rPr lang="en-US" sz="2800" dirty="0"/>
              <a:t>	   </a:t>
            </a:r>
            <a:r>
              <a:rPr lang="en-US" sz="2800" dirty="0" smtClean="0"/>
              <a:t> b- </a:t>
            </a:r>
            <a:r>
              <a:rPr lang="en-US" sz="2800" dirty="0"/>
              <a:t>yesterday he went to the cinema</a:t>
            </a:r>
          </a:p>
          <a:p>
            <a:pPr algn="l"/>
            <a:r>
              <a:rPr lang="en-US" sz="2800" dirty="0"/>
              <a:t>	    c- </a:t>
            </a:r>
            <a:r>
              <a:rPr lang="en-US" sz="2800" i="1" dirty="0" smtClean="0"/>
              <a:t>* </a:t>
            </a:r>
            <a:r>
              <a:rPr lang="en-US" sz="2800" i="1" dirty="0"/>
              <a:t>went </a:t>
            </a:r>
            <a:r>
              <a:rPr lang="en-US" sz="2800" i="1" dirty="0" smtClean="0"/>
              <a:t>he to </a:t>
            </a:r>
            <a:r>
              <a:rPr lang="en-US" sz="2800" i="1" dirty="0"/>
              <a:t>yesterday the cinema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5410200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All of us know that the sentences in ‘a’ and ‘b’ are grammatical, whereas the sentence in ‘c’ (with he </a:t>
            </a:r>
            <a:r>
              <a:rPr lang="en-US" sz="2800" i="1" u="sng" dirty="0" smtClean="0"/>
              <a:t>asterisk*</a:t>
            </a:r>
            <a:r>
              <a:rPr lang="en-US" sz="2800" dirty="0" smtClean="0"/>
              <a:t>) is ungrammatical although nobody have taught us this.</a:t>
            </a:r>
          </a:p>
          <a:p>
            <a:pPr marL="0" indent="0" algn="l"/>
            <a:endParaRPr lang="en-US" sz="2800" dirty="0" smtClean="0"/>
          </a:p>
          <a:p>
            <a:pPr algn="l"/>
            <a:r>
              <a:rPr lang="en-US" sz="2800" dirty="0" smtClean="0"/>
              <a:t>2- parents do not correct the grammar of their children all the time; even in the cases in which parents try to do this, they fail as the child carries on with his/her way of saying sentences. However, children still acquire language in the face of a complete lack of instruction. Perhaps one of the most convincing explanations for this is </a:t>
            </a:r>
            <a:r>
              <a:rPr lang="en-US" sz="2800" b="1" dirty="0" smtClean="0"/>
              <a:t>UG</a:t>
            </a:r>
            <a:r>
              <a:rPr lang="en-US" sz="2800" dirty="0" smtClean="0"/>
              <a:t>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dirty="0"/>
              <a:t>3- All the languages of the world share certain properties (for example they </a:t>
            </a:r>
            <a:r>
              <a:rPr lang="en-US" sz="2800" dirty="0" smtClean="0"/>
              <a:t>all have </a:t>
            </a:r>
            <a:r>
              <a:rPr lang="en-US" sz="2800" dirty="0"/>
              <a:t>subjects and </a:t>
            </a:r>
            <a:r>
              <a:rPr lang="en-US" sz="2800" dirty="0" smtClean="0"/>
              <a:t>predicates. </a:t>
            </a:r>
            <a:r>
              <a:rPr lang="en-US" sz="2800" dirty="0"/>
              <a:t>These properties are called </a:t>
            </a:r>
            <a:r>
              <a:rPr lang="en-US" sz="2800" b="1" i="1" dirty="0"/>
              <a:t>universals </a:t>
            </a:r>
            <a:r>
              <a:rPr lang="en-US" sz="2800" dirty="0"/>
              <a:t>of Language</a:t>
            </a:r>
            <a:r>
              <a:rPr lang="en-US" sz="2800" dirty="0" smtClean="0"/>
              <a:t>.</a:t>
            </a:r>
          </a:p>
          <a:p>
            <a:pPr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explanation for these language universals is </a:t>
            </a:r>
            <a:r>
              <a:rPr lang="en-US" sz="2800" dirty="0" smtClean="0"/>
              <a:t>that they </a:t>
            </a:r>
            <a:r>
              <a:rPr lang="en-US" sz="2800" dirty="0"/>
              <a:t>exist </a:t>
            </a:r>
            <a:r>
              <a:rPr lang="en-US" sz="2800" dirty="0" smtClean="0"/>
              <a:t>because all </a:t>
            </a:r>
            <a:r>
              <a:rPr lang="en-US" sz="2800" dirty="0"/>
              <a:t>speakers of human languages share the same basic innate materials for </a:t>
            </a:r>
            <a:r>
              <a:rPr lang="en-US" sz="2800" dirty="0" smtClean="0"/>
              <a:t>building their </a:t>
            </a:r>
            <a:r>
              <a:rPr lang="en-US" sz="2800" dirty="0"/>
              <a:t>language’s grammar</a:t>
            </a:r>
            <a:r>
              <a:rPr lang="en-US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4- </a:t>
            </a:r>
            <a:r>
              <a:rPr lang="en-US" dirty="0" smtClean="0"/>
              <a:t>Recent </a:t>
            </a:r>
            <a:r>
              <a:rPr lang="en-US" dirty="0"/>
              <a:t>research into language acquisition has begun to show that there is a certain amount of consistency cross-linguistically in the way children acquire language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 </a:t>
            </a:r>
          </a:p>
          <a:p>
            <a:pPr algn="l"/>
            <a:r>
              <a:rPr lang="en-US" dirty="0" smtClean="0"/>
              <a:t>- For example, children </a:t>
            </a:r>
            <a:r>
              <a:rPr lang="en-US" dirty="0"/>
              <a:t>seem to go through the same stages and make the same kinds of </a:t>
            </a:r>
            <a:r>
              <a:rPr lang="en-US" dirty="0" smtClean="0"/>
              <a:t>mistakes when </a:t>
            </a:r>
            <a:r>
              <a:rPr lang="en-US" dirty="0"/>
              <a:t>acquiring their language, no matter what </a:t>
            </a:r>
            <a:r>
              <a:rPr lang="en-US" dirty="0" smtClean="0"/>
              <a:t>their cultural </a:t>
            </a:r>
            <a:r>
              <a:rPr lang="en-US" dirty="0"/>
              <a:t>background.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sz="2800" dirty="0" smtClean="0"/>
              <a:t>5- Finally</a:t>
            </a:r>
            <a:r>
              <a:rPr lang="en-US" sz="2800" dirty="0"/>
              <a:t>, there are a number of </a:t>
            </a:r>
            <a:r>
              <a:rPr lang="en-US" sz="2800" dirty="0" smtClean="0"/>
              <a:t>biological arguments </a:t>
            </a:r>
            <a:r>
              <a:rPr lang="en-US" sz="2800" dirty="0"/>
              <a:t>in favor of UG. </a:t>
            </a:r>
          </a:p>
          <a:p>
            <a:pPr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Language </a:t>
            </a:r>
            <a:r>
              <a:rPr lang="en-US" sz="2800" dirty="0"/>
              <a:t>seems to </a:t>
            </a:r>
            <a:r>
              <a:rPr lang="en-US" sz="2800" dirty="0" smtClean="0"/>
              <a:t>be human-specific. All humans</a:t>
            </a:r>
            <a:r>
              <a:rPr lang="en-US" sz="2800" dirty="0"/>
              <a:t>, unless they have some kind of physical impairment, seem </a:t>
            </a:r>
            <a:r>
              <a:rPr lang="en-US" sz="2800" dirty="0" smtClean="0"/>
              <a:t>to have </a:t>
            </a:r>
            <a:r>
              <a:rPr lang="en-US" sz="2800" dirty="0"/>
              <a:t>Language as we know it. This points towards </a:t>
            </a:r>
            <a:r>
              <a:rPr lang="en-US" sz="2800" dirty="0" smtClean="0"/>
              <a:t>its </a:t>
            </a:r>
            <a:r>
              <a:rPr lang="en-US" sz="2800" dirty="0"/>
              <a:t>being a </a:t>
            </a:r>
            <a:r>
              <a:rPr lang="en-US" sz="2800" u="sng" dirty="0"/>
              <a:t>genetically </a:t>
            </a:r>
            <a:r>
              <a:rPr lang="en-US" sz="2800" u="sng" dirty="0" smtClean="0"/>
              <a:t>endowed instinct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Additionally</a:t>
            </a:r>
            <a:r>
              <a:rPr lang="en-US" sz="2800" dirty="0"/>
              <a:t>, research from </a:t>
            </a:r>
            <a:r>
              <a:rPr lang="en-US" sz="2800" dirty="0" err="1"/>
              <a:t>neurolinguistics</a:t>
            </a:r>
            <a:r>
              <a:rPr lang="en-US" sz="2800" dirty="0"/>
              <a:t> seems to point towards </a:t>
            </a:r>
            <a:r>
              <a:rPr lang="en-US" sz="2800" dirty="0" smtClean="0"/>
              <a:t>certain parts </a:t>
            </a:r>
            <a:r>
              <a:rPr lang="en-US" sz="2800" dirty="0"/>
              <a:t>of the brain being linked to specific linguistic functions.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Explaining Language </a:t>
            </a:r>
            <a:r>
              <a:rPr lang="en-US" dirty="0" smtClean="0"/>
              <a:t>Variation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 </a:t>
            </a:r>
            <a:r>
              <a:rPr lang="en-US" sz="2800" b="1" dirty="0" smtClean="0"/>
              <a:t>- </a:t>
            </a:r>
            <a:r>
              <a:rPr lang="en-US" sz="2800" dirty="0" smtClean="0"/>
              <a:t>While UG constrains (controls) the form of the grammars of all human languages, there are cross-linguistic variation; i.e. </a:t>
            </a:r>
            <a:r>
              <a:rPr lang="en-US" sz="2800" smtClean="0"/>
              <a:t>languages </a:t>
            </a:r>
            <a:r>
              <a:rPr lang="en-US" sz="2800" dirty="0" smtClean="0"/>
              <a:t>differ from one another.</a:t>
            </a:r>
          </a:p>
          <a:p>
            <a:pPr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Languages such as English, French, Japanese, Swahili, and so on share many essential properties (those that derive from UG), but they also differ from each other in various respects.</a:t>
            </a:r>
          </a:p>
          <a:p>
            <a:pPr marL="0" indent="0" algn="l"/>
            <a:r>
              <a:rPr lang="en-US" sz="2800" dirty="0" smtClean="0"/>
              <a:t> </a:t>
            </a:r>
          </a:p>
          <a:p>
            <a:pPr marL="457200" indent="-457200" algn="l">
              <a:buFontTx/>
              <a:buChar char="-"/>
            </a:pPr>
            <a:r>
              <a:rPr lang="en-US" sz="2800" dirty="0"/>
              <a:t>A</a:t>
            </a:r>
            <a:r>
              <a:rPr lang="en-US" sz="2800" dirty="0" smtClean="0"/>
              <a:t>nd these differences must be learnt by the child on the basis of experience.</a:t>
            </a:r>
          </a:p>
          <a:p>
            <a:pPr algn="l"/>
            <a:r>
              <a:rPr lang="en-US" sz="2800" dirty="0" smtClean="0"/>
              <a:t>-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For </a:t>
            </a:r>
            <a:r>
              <a:rPr lang="en-US" dirty="0"/>
              <a:t>example, UG determines the basic word order in a sentence can be SVO (English), SOV (Japanese), VSO (Irish) or VOS (Malagasy) but </a:t>
            </a:r>
            <a:r>
              <a:rPr lang="en-US" u="sng" dirty="0"/>
              <a:t>not</a:t>
            </a:r>
            <a:r>
              <a:rPr lang="en-US" dirty="0"/>
              <a:t> OSV</a:t>
            </a:r>
            <a:r>
              <a:rPr lang="en-US" dirty="0" smtClean="0"/>
              <a:t>.</a:t>
            </a:r>
          </a:p>
          <a:p>
            <a:pPr marL="0" indent="0" algn="l"/>
            <a:endParaRPr lang="en-US" dirty="0"/>
          </a:p>
          <a:p>
            <a:pPr algn="l"/>
            <a:r>
              <a:rPr lang="en-US" dirty="0"/>
              <a:t>- The child who is acquiring English is innately biased towards one of the common orders (i.e. SVO) when he/she hears a sentence like “John likes dogs”; The child thus rejects all the other hypotheses.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06282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US" dirty="0" smtClean="0"/>
              <a:t> </a:t>
            </a:r>
            <a:r>
              <a:rPr lang="en-US" sz="2400" dirty="0" smtClean="0"/>
              <a:t>- Such cross-linguistic difference, referred to above, is dealt with in descriptive grammar. </a:t>
            </a:r>
            <a:endParaRPr lang="en-US" sz="2400" dirty="0"/>
          </a:p>
          <a:p>
            <a:pPr algn="l"/>
            <a:endParaRPr lang="en-US" sz="2400" dirty="0" smtClean="0"/>
          </a:p>
          <a:p>
            <a:pPr marL="457200" indent="-457200" algn="l">
              <a:buFontTx/>
              <a:buChar char="-"/>
            </a:pPr>
            <a:r>
              <a:rPr lang="en-US" sz="2400" dirty="0" smtClean="0"/>
              <a:t>Using </a:t>
            </a:r>
            <a:r>
              <a:rPr lang="en-US" sz="2400" dirty="0"/>
              <a:t>the theory </a:t>
            </a:r>
            <a:r>
              <a:rPr lang="en-US" sz="2400" dirty="0" smtClean="0"/>
              <a:t>of </a:t>
            </a:r>
            <a:r>
              <a:rPr lang="en-US" sz="2400" dirty="0"/>
              <a:t>UG, linguists investigate and analyze specific languages and construct the </a:t>
            </a:r>
            <a:r>
              <a:rPr lang="en-US" sz="2400" dirty="0" smtClean="0"/>
              <a:t>descriptive grammars </a:t>
            </a:r>
            <a:r>
              <a:rPr lang="en-US" sz="2400" dirty="0"/>
              <a:t>(we will explain it later</a:t>
            </a:r>
            <a:r>
              <a:rPr lang="en-US" sz="2400" dirty="0" smtClean="0"/>
              <a:t>).</a:t>
            </a:r>
          </a:p>
          <a:p>
            <a:pPr marL="0" indent="0" algn="l"/>
            <a:endParaRPr lang="en-US" sz="2400" dirty="0"/>
          </a:p>
          <a:p>
            <a:pPr algn="l"/>
            <a:r>
              <a:rPr lang="en-US" sz="2400" dirty="0" smtClean="0"/>
              <a:t>- That is, </a:t>
            </a:r>
            <a:r>
              <a:rPr lang="en-US" sz="2400" dirty="0"/>
              <a:t>while UG may specify that the basic word order in a sentence can be </a:t>
            </a:r>
            <a:r>
              <a:rPr lang="en-US" sz="2400" dirty="0" smtClean="0"/>
              <a:t>SVO </a:t>
            </a:r>
            <a:r>
              <a:rPr lang="en-US" sz="2400" dirty="0"/>
              <a:t>(English), SOV (Japanese), VSO (Irish</a:t>
            </a:r>
            <a:r>
              <a:rPr lang="en-US" sz="2400" dirty="0" smtClean="0"/>
              <a:t>) </a:t>
            </a:r>
            <a:r>
              <a:rPr lang="en-US" sz="2400" dirty="0"/>
              <a:t>or VOS (Malagasy) but </a:t>
            </a:r>
            <a:r>
              <a:rPr lang="en-US" sz="2400" u="sng" dirty="0"/>
              <a:t>not</a:t>
            </a:r>
            <a:r>
              <a:rPr lang="en-US" sz="2400" dirty="0"/>
              <a:t> </a:t>
            </a:r>
            <a:r>
              <a:rPr lang="en-US" sz="2400" dirty="0" smtClean="0"/>
              <a:t>OSV, the descriptive grammar of English, for example, will include the word order SVO in its grammar, but the grammar of Japanese will not.  </a:t>
            </a:r>
            <a:endParaRPr lang="en-US" sz="2400" dirty="0"/>
          </a:p>
          <a:p>
            <a:pPr algn="l"/>
            <a:endParaRPr lang="en-US" sz="2800" dirty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3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1660</TotalTime>
  <Words>836</Words>
  <Application>Microsoft Office PowerPoint</Application>
  <PresentationFormat>A4 Paper (210x297 mm)</PresentationFormat>
  <Paragraphs>91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ae_AlMateen</vt:lpstr>
      <vt:lpstr>Arial</vt:lpstr>
      <vt:lpstr>Calibri</vt:lpstr>
      <vt:lpstr>Times New Roman</vt:lpstr>
      <vt:lpstr>Introductory lecture</vt:lpstr>
      <vt:lpstr>PowerPoint Presentation</vt:lpstr>
      <vt:lpstr>Lecture 12</vt:lpstr>
      <vt:lpstr>Generative grammar and Universal Grammar</vt:lpstr>
      <vt:lpstr>Generative grammar</vt:lpstr>
      <vt:lpstr>Generative grammar</vt:lpstr>
      <vt:lpstr>Generative grammar and Universal Grammar</vt:lpstr>
      <vt:lpstr>Generative grammar and Universal Grammar</vt:lpstr>
      <vt:lpstr>Universal Grammar</vt:lpstr>
      <vt:lpstr>Evidence for Universal Grammar</vt:lpstr>
      <vt:lpstr>PowerPoint Presentation</vt:lpstr>
      <vt:lpstr>PowerPoint Presentation</vt:lpstr>
      <vt:lpstr>PowerPoint Presentation</vt:lpstr>
      <vt:lpstr>PowerPoint Presentation</vt:lpstr>
      <vt:lpstr>Explaining Language Variation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Mohamed Fathi Othman</cp:lastModifiedBy>
  <cp:revision>187</cp:revision>
  <dcterms:created xsi:type="dcterms:W3CDTF">2011-09-28T13:10:49Z</dcterms:created>
  <dcterms:modified xsi:type="dcterms:W3CDTF">2014-11-09T08:09:48Z</dcterms:modified>
</cp:coreProperties>
</file>