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279" r:id="rId5"/>
    <p:sldId id="335" r:id="rId6"/>
    <p:sldId id="296" r:id="rId7"/>
    <p:sldId id="281" r:id="rId8"/>
    <p:sldId id="282" r:id="rId9"/>
    <p:sldId id="283" r:id="rId10"/>
    <p:sldId id="284" r:id="rId11"/>
    <p:sldId id="285" r:id="rId12"/>
    <p:sldId id="286" r:id="rId13"/>
    <p:sldId id="297" r:id="rId14"/>
    <p:sldId id="298" r:id="rId15"/>
    <p:sldId id="306" r:id="rId16"/>
    <p:sldId id="299" r:id="rId17"/>
    <p:sldId id="300" r:id="rId18"/>
    <p:sldId id="304" r:id="rId19"/>
    <p:sldId id="301" r:id="rId20"/>
    <p:sldId id="305" r:id="rId21"/>
    <p:sldId id="302" r:id="rId22"/>
    <p:sldId id="303" r:id="rId23"/>
    <p:sldId id="307" r:id="rId24"/>
    <p:sldId id="308" r:id="rId25"/>
    <p:sldId id="309" r:id="rId26"/>
    <p:sldId id="31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552" autoAdjust="0"/>
  </p:normalViewPr>
  <p:slideViewPr>
    <p:cSldViewPr>
      <p:cViewPr>
        <p:scale>
          <a:sx n="82" d="100"/>
          <a:sy n="82" d="100"/>
        </p:scale>
        <p:origin x="36" y="54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2800" b="1" dirty="0" smtClean="0">
                <a:solidFill>
                  <a:srgbClr val="7F7F7F"/>
                </a:solidFill>
                <a:latin typeface="Calibri" pitchFamily="34" charset="0"/>
                <a:cs typeface="Times New Roman" pitchFamily="18" charset="0"/>
              </a:rPr>
              <a:t>ٍ</a:t>
            </a:r>
            <a:r>
              <a:rPr lang="en-US" sz="2800" b="1" dirty="0" smtClean="0">
                <a:solidFill>
                  <a:srgbClr val="7F7F7F"/>
                </a:solidFill>
                <a:latin typeface="Calibri" pitchFamily="34" charset="0"/>
                <a:cs typeface="Times New Roman" pitchFamily="18" charset="0"/>
              </a:rPr>
              <a:t>Syntax and Morphology</a:t>
            </a:r>
          </a:p>
          <a:p>
            <a:pPr algn="ct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Mohamed </a:t>
            </a:r>
            <a:r>
              <a:rPr lang="en-US" sz="2600" b="1" dirty="0" err="1" smtClean="0">
                <a:solidFill>
                  <a:srgbClr val="7F7F7F"/>
                </a:solidFill>
                <a:latin typeface="Calibri" pitchFamily="34" charset="0"/>
                <a:cs typeface="Times New Roman" pitchFamily="18" charset="0"/>
              </a:rPr>
              <a:t>Fathi</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spc="-150" dirty="0" smtClean="0">
                <a:solidFill>
                  <a:srgbClr val="376092"/>
                </a:solidFill>
                <a:latin typeface="ae_AlMateen" pitchFamily="2" charset="-78"/>
                <a:cs typeface="ae_AlMateen" pitchFamily="2" charset="-78"/>
              </a:rPr>
              <a:t>Lecture 13</a:t>
            </a: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lstStyle/>
          <a:p>
            <a:pPr algn="l"/>
            <a:r>
              <a:rPr lang="en-US" sz="3600" b="1" u="sng" dirty="0" smtClean="0"/>
              <a:t>In this class, we will cover the following points:</a:t>
            </a:r>
          </a:p>
          <a:p>
            <a:pPr algn="l"/>
            <a:endParaRPr lang="en-US" sz="3600" b="1" u="sng" dirty="0" smtClean="0"/>
          </a:p>
          <a:p>
            <a:pPr algn="l"/>
            <a:r>
              <a:rPr lang="en-US" sz="3600" dirty="0" smtClean="0"/>
              <a:t>Descriptive syntax</a:t>
            </a:r>
          </a:p>
          <a:p>
            <a:pPr algn="l"/>
            <a:r>
              <a:rPr lang="en-US" sz="3600" dirty="0" smtClean="0"/>
              <a:t>	   	     vs</a:t>
            </a:r>
            <a:r>
              <a:rPr lang="en-US" sz="3600" dirty="0"/>
              <a:t>.</a:t>
            </a:r>
            <a:r>
              <a:rPr lang="en-US" sz="3600" dirty="0" smtClean="0"/>
              <a:t> </a:t>
            </a:r>
          </a:p>
          <a:p>
            <a:pPr algn="l"/>
            <a:r>
              <a:rPr lang="en-US" sz="3600" dirty="0" smtClean="0"/>
              <a:t>prescriptive syntax</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a:t>Explaining Language </a:t>
            </a:r>
            <a:r>
              <a:rPr lang="en-US" dirty="0" smtClean="0"/>
              <a:t>Variation</a:t>
            </a:r>
            <a:endParaRPr lang="en-US" dirty="0"/>
          </a:p>
        </p:txBody>
      </p:sp>
      <p:sp>
        <p:nvSpPr>
          <p:cNvPr id="3" name="عنصر نائب للمحتوى 2"/>
          <p:cNvSpPr>
            <a:spLocks noGrp="1"/>
          </p:cNvSpPr>
          <p:nvPr>
            <p:ph idx="1"/>
          </p:nvPr>
        </p:nvSpPr>
        <p:spPr/>
        <p:txBody>
          <a:bodyPr>
            <a:normAutofit fontScale="92500" lnSpcReduction="10000"/>
          </a:bodyPr>
          <a:lstStyle/>
          <a:p>
            <a:pPr algn="l"/>
            <a:r>
              <a:rPr lang="en-US" b="1" dirty="0" smtClean="0"/>
              <a:t> </a:t>
            </a:r>
            <a:r>
              <a:rPr lang="en-US" sz="2800" b="1" dirty="0" smtClean="0"/>
              <a:t>- </a:t>
            </a:r>
            <a:r>
              <a:rPr lang="en-US" sz="2800" dirty="0" smtClean="0"/>
              <a:t>While </a:t>
            </a:r>
            <a:r>
              <a:rPr lang="en-US" sz="2800" dirty="0"/>
              <a:t>u</a:t>
            </a:r>
            <a:r>
              <a:rPr lang="en-US" sz="2800" dirty="0" smtClean="0"/>
              <a:t>niversal grammar (UG) </a:t>
            </a:r>
            <a:r>
              <a:rPr lang="en-US" sz="2800" dirty="0" smtClean="0"/>
              <a:t>constrains the form of the grammars of all human languages, there are cross-linguistic variation; i.e. </a:t>
            </a:r>
            <a:r>
              <a:rPr lang="en-US" sz="2800" dirty="0" smtClean="0"/>
              <a:t>languages </a:t>
            </a:r>
            <a:r>
              <a:rPr lang="en-US" sz="2800" dirty="0" smtClean="0"/>
              <a:t>differ from one another</a:t>
            </a:r>
            <a:r>
              <a:rPr lang="en-US" sz="2800" dirty="0" smtClean="0"/>
              <a:t>.</a:t>
            </a:r>
          </a:p>
          <a:p>
            <a:pPr algn="l"/>
            <a:endParaRPr lang="en-US" sz="2800" dirty="0" smtClean="0"/>
          </a:p>
          <a:p>
            <a:pPr marL="457200" indent="-457200" algn="l">
              <a:buFontTx/>
              <a:buChar char="-"/>
            </a:pPr>
            <a:r>
              <a:rPr lang="en-US" sz="2800" dirty="0" smtClean="0"/>
              <a:t>Languages such as English, French, Japanese, Swahili, and so on share many essential properties (those that derive from UG), but they also differ from each other in various </a:t>
            </a:r>
            <a:r>
              <a:rPr lang="en-US" sz="2800" dirty="0" smtClean="0"/>
              <a:t>respects.</a:t>
            </a:r>
          </a:p>
          <a:p>
            <a:pPr marL="0" indent="0" algn="l"/>
            <a:r>
              <a:rPr lang="en-US" sz="2800" dirty="0" smtClean="0"/>
              <a:t> </a:t>
            </a:r>
            <a:endParaRPr lang="en-US" sz="2800" dirty="0" smtClean="0"/>
          </a:p>
          <a:p>
            <a:pPr marL="457200" indent="-457200" algn="l">
              <a:buFontTx/>
              <a:buChar char="-"/>
            </a:pPr>
            <a:r>
              <a:rPr lang="en-US" sz="2800" dirty="0"/>
              <a:t>A</a:t>
            </a:r>
            <a:r>
              <a:rPr lang="en-US" sz="2800" dirty="0" smtClean="0"/>
              <a:t>nd these differences must be learnt by the child on the basis of experience.</a:t>
            </a:r>
          </a:p>
          <a:p>
            <a:pPr algn="l"/>
            <a:r>
              <a:rPr lang="en-US" sz="2800" dirty="0" smtClean="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fontScale="92500"/>
          </a:bodyPr>
          <a:lstStyle/>
          <a:p>
            <a:pPr marL="457200" indent="-457200" algn="l">
              <a:buFontTx/>
              <a:buChar char="-"/>
            </a:pPr>
            <a:r>
              <a:rPr lang="en-US" dirty="0" smtClean="0"/>
              <a:t>For </a:t>
            </a:r>
            <a:r>
              <a:rPr lang="en-US" dirty="0"/>
              <a:t>example, UG determines the basic word order in a sentence can be SVO (English), SOV (Japanese), VSO (Irish) or VOS (Malagasy) but </a:t>
            </a:r>
            <a:r>
              <a:rPr lang="en-US" u="sng" dirty="0"/>
              <a:t>not</a:t>
            </a:r>
            <a:r>
              <a:rPr lang="en-US" dirty="0"/>
              <a:t> OSV</a:t>
            </a:r>
            <a:r>
              <a:rPr lang="en-US" dirty="0" smtClean="0"/>
              <a:t>.</a:t>
            </a:r>
          </a:p>
          <a:p>
            <a:pPr marL="0" indent="0" algn="l"/>
            <a:endParaRPr lang="en-US" dirty="0"/>
          </a:p>
          <a:p>
            <a:pPr algn="l"/>
            <a:r>
              <a:rPr lang="en-US" dirty="0"/>
              <a:t>- The child who is acquiring English is innately biased towards one of the common orders (i.e. SVO) when he/she hears a sentence like “John likes dogs”; The child thus rejects all the other hypotheses.</a:t>
            </a:r>
          </a:p>
          <a:p>
            <a:endParaRPr lang="ar-EG" dirty="0"/>
          </a:p>
        </p:txBody>
      </p:sp>
    </p:spTree>
    <p:extLst>
      <p:ext uri="{BB962C8B-B14F-4D97-AF65-F5344CB8AC3E}">
        <p14:creationId xmlns:p14="http://schemas.microsoft.com/office/powerpoint/2010/main" val="306282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a:t>Descriptive vs. prescriptive </a:t>
            </a:r>
            <a:r>
              <a:rPr lang="en-US" dirty="0" smtClean="0"/>
              <a:t>Grammar</a:t>
            </a:r>
            <a:endParaRPr lang="en-US" dirty="0"/>
          </a:p>
        </p:txBody>
      </p:sp>
      <p:sp>
        <p:nvSpPr>
          <p:cNvPr id="3" name="عنصر نائب للمحتوى 2"/>
          <p:cNvSpPr>
            <a:spLocks noGrp="1"/>
          </p:cNvSpPr>
          <p:nvPr>
            <p:ph idx="1"/>
          </p:nvPr>
        </p:nvSpPr>
        <p:spPr/>
        <p:txBody>
          <a:bodyPr>
            <a:normAutofit fontScale="77500" lnSpcReduction="20000"/>
          </a:bodyPr>
          <a:lstStyle/>
          <a:p>
            <a:pPr algn="l"/>
            <a:r>
              <a:rPr lang="en-US" dirty="0" smtClean="0"/>
              <a:t> </a:t>
            </a:r>
            <a:r>
              <a:rPr lang="en-US" sz="2800" dirty="0" smtClean="0"/>
              <a:t>- </a:t>
            </a:r>
            <a:r>
              <a:rPr lang="en-US" sz="2800" dirty="0" smtClean="0"/>
              <a:t>    Such </a:t>
            </a:r>
            <a:r>
              <a:rPr lang="en-US" sz="2800" dirty="0" smtClean="0"/>
              <a:t>cross-linguistic difference, referred to above, is dealt with in </a:t>
            </a:r>
            <a:r>
              <a:rPr lang="en-US" sz="2800" dirty="0" smtClean="0"/>
              <a:t> descriptive </a:t>
            </a:r>
            <a:r>
              <a:rPr lang="en-US" sz="2800" dirty="0" smtClean="0"/>
              <a:t>grammar. </a:t>
            </a:r>
            <a:endParaRPr lang="en-US" sz="2800" dirty="0" smtClean="0"/>
          </a:p>
          <a:p>
            <a:pPr algn="l"/>
            <a:endParaRPr lang="en-US" sz="2800" dirty="0" smtClean="0"/>
          </a:p>
          <a:p>
            <a:pPr marL="457200" indent="-457200" algn="l">
              <a:buFontTx/>
              <a:buChar char="-"/>
            </a:pPr>
            <a:r>
              <a:rPr lang="en-US" sz="2800" dirty="0" smtClean="0"/>
              <a:t>Using </a:t>
            </a:r>
            <a:r>
              <a:rPr lang="en-US" sz="2800" dirty="0"/>
              <a:t>the theory </a:t>
            </a:r>
            <a:r>
              <a:rPr lang="en-US" sz="2800" dirty="0" smtClean="0"/>
              <a:t>of </a:t>
            </a:r>
            <a:r>
              <a:rPr lang="en-US" sz="2800" dirty="0"/>
              <a:t>UG, linguists investigate and analyze specific languages and construct the </a:t>
            </a:r>
            <a:r>
              <a:rPr lang="en-US" sz="2800" b="1" u="sng" dirty="0" smtClean="0"/>
              <a:t>descriptive grammars </a:t>
            </a:r>
            <a:r>
              <a:rPr lang="en-US" sz="2800" dirty="0"/>
              <a:t>(we will explain it </a:t>
            </a:r>
            <a:r>
              <a:rPr lang="en-US" sz="2800" dirty="0" smtClean="0"/>
              <a:t>soon).</a:t>
            </a:r>
          </a:p>
          <a:p>
            <a:pPr marL="0" indent="0" algn="l"/>
            <a:endParaRPr lang="en-US" sz="2800" dirty="0"/>
          </a:p>
          <a:p>
            <a:pPr algn="l"/>
            <a:r>
              <a:rPr lang="en-US" sz="2800" dirty="0" smtClean="0"/>
              <a:t>- </a:t>
            </a:r>
            <a:r>
              <a:rPr lang="en-US" sz="2800" dirty="0" smtClean="0"/>
              <a:t>    That </a:t>
            </a:r>
            <a:r>
              <a:rPr lang="en-US" sz="2800" dirty="0" smtClean="0"/>
              <a:t>is, </a:t>
            </a:r>
            <a:r>
              <a:rPr lang="en-US" sz="2800" dirty="0"/>
              <a:t>while UG may specify that the basic word order in a sentence can be </a:t>
            </a:r>
            <a:r>
              <a:rPr lang="en-US" sz="2800" dirty="0" smtClean="0"/>
              <a:t>SVO </a:t>
            </a:r>
            <a:r>
              <a:rPr lang="en-US" sz="2800" dirty="0"/>
              <a:t>(English), SOV (Japanese), VSO (Irish</a:t>
            </a:r>
            <a:r>
              <a:rPr lang="en-US" sz="2800" dirty="0" smtClean="0"/>
              <a:t>) </a:t>
            </a:r>
            <a:r>
              <a:rPr lang="en-US" sz="2800" dirty="0"/>
              <a:t>or VOS (Malagasy) but </a:t>
            </a:r>
            <a:r>
              <a:rPr lang="en-US" sz="2800" u="sng" dirty="0"/>
              <a:t>not</a:t>
            </a:r>
            <a:r>
              <a:rPr lang="en-US" sz="2800" dirty="0"/>
              <a:t> </a:t>
            </a:r>
            <a:r>
              <a:rPr lang="en-US" sz="2800" dirty="0" smtClean="0"/>
              <a:t>OSV, the </a:t>
            </a:r>
            <a:r>
              <a:rPr lang="en-US" sz="2800" b="1" u="sng" dirty="0" smtClean="0"/>
              <a:t>descriptive grammar </a:t>
            </a:r>
            <a:r>
              <a:rPr lang="en-US" sz="2800" dirty="0" smtClean="0"/>
              <a:t>of English, for example, will include the word order SVO in its grammar, but the grammar of Japanese will not.  </a:t>
            </a:r>
            <a:endParaRPr lang="en-US" sz="2800" dirty="0"/>
          </a:p>
          <a:p>
            <a:pPr algn="l"/>
            <a:endParaRPr lang="en-US" sz="2800" dirty="0"/>
          </a:p>
          <a:p>
            <a:r>
              <a:rPr lang="en-US" b="1" dirty="0" smtClean="0"/>
              <a:t> </a:t>
            </a:r>
            <a:endParaRPr lang="en-US" dirty="0" smtClean="0"/>
          </a:p>
          <a:p>
            <a:endParaRPr lang="en-US" dirty="0"/>
          </a:p>
        </p:txBody>
      </p:sp>
    </p:spTree>
    <p:extLst>
      <p:ext uri="{BB962C8B-B14F-4D97-AF65-F5344CB8AC3E}">
        <p14:creationId xmlns:p14="http://schemas.microsoft.com/office/powerpoint/2010/main" val="111203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a:t>Descriptive vs. prescriptive Grammar</a:t>
            </a:r>
          </a:p>
        </p:txBody>
      </p:sp>
      <p:sp>
        <p:nvSpPr>
          <p:cNvPr id="3" name="عنصر نائب للمحتوى 2"/>
          <p:cNvSpPr>
            <a:spLocks noGrp="1"/>
          </p:cNvSpPr>
          <p:nvPr>
            <p:ph idx="1"/>
          </p:nvPr>
        </p:nvSpPr>
        <p:spPr/>
        <p:txBody>
          <a:bodyPr>
            <a:normAutofit fontScale="92500" lnSpcReduction="20000"/>
          </a:bodyPr>
          <a:lstStyle/>
          <a:p>
            <a:pPr algn="l">
              <a:buFontTx/>
              <a:buChar char="-"/>
            </a:pPr>
            <a:r>
              <a:rPr lang="en-US" sz="2800" dirty="0" smtClean="0"/>
              <a:t>The </a:t>
            </a:r>
            <a:r>
              <a:rPr lang="en-US" sz="2800" dirty="0"/>
              <a:t>term grammar strikes terror into the hearts of many people. But </a:t>
            </a:r>
            <a:r>
              <a:rPr lang="en-US" sz="2800" dirty="0" smtClean="0"/>
              <a:t>you should note </a:t>
            </a:r>
            <a:r>
              <a:rPr lang="en-US" sz="2800" dirty="0"/>
              <a:t>that there are two ways to go about writing grammatical </a:t>
            </a:r>
            <a:r>
              <a:rPr lang="en-US" sz="2800" dirty="0" smtClean="0"/>
              <a:t>rules: Prescriptive grammar vs. descriptive </a:t>
            </a:r>
            <a:r>
              <a:rPr lang="en-US" sz="2800" dirty="0" smtClean="0"/>
              <a:t>grammar</a:t>
            </a:r>
            <a:r>
              <a:rPr lang="en-US" sz="2800" dirty="0" smtClean="0"/>
              <a:t>.</a:t>
            </a:r>
          </a:p>
          <a:p>
            <a:pPr marL="0" indent="0" algn="l"/>
            <a:endParaRPr lang="en-US" sz="2800" dirty="0" smtClean="0"/>
          </a:p>
          <a:p>
            <a:pPr marL="0" indent="0" algn="l"/>
            <a:r>
              <a:rPr lang="en-US" sz="2800" b="1" u="sng" dirty="0" smtClean="0"/>
              <a:t>(1) Prescriptive </a:t>
            </a:r>
            <a:r>
              <a:rPr lang="en-US" sz="2800" b="1" u="sng" dirty="0"/>
              <a:t>grammar </a:t>
            </a:r>
            <a:endParaRPr lang="en-US" sz="2800" b="1" u="sng" dirty="0" smtClean="0"/>
          </a:p>
          <a:p>
            <a:pPr algn="l">
              <a:buFontTx/>
              <a:buChar char="-"/>
            </a:pPr>
            <a:r>
              <a:rPr lang="en-US" sz="2800" dirty="0" smtClean="0"/>
              <a:t>This approach was taken by some </a:t>
            </a:r>
            <a:r>
              <a:rPr lang="en-US" sz="2800" dirty="0"/>
              <a:t>g</a:t>
            </a:r>
            <a:r>
              <a:rPr lang="en-US" sz="2800" dirty="0" smtClean="0"/>
              <a:t>rammarians, mainly in the 18</a:t>
            </a:r>
            <a:r>
              <a:rPr lang="en-US" sz="2800" baseline="30000" dirty="0" smtClean="0"/>
              <a:t>th</a:t>
            </a:r>
            <a:r>
              <a:rPr lang="en-US" sz="2800" dirty="0"/>
              <a:t>-</a:t>
            </a:r>
            <a:r>
              <a:rPr lang="en-US" sz="2800" dirty="0" smtClean="0"/>
              <a:t>centurey England, who set out rules for the correct or proper use of English. </a:t>
            </a:r>
            <a:endParaRPr lang="en-US" sz="2800" dirty="0" smtClean="0"/>
          </a:p>
          <a:p>
            <a:pPr marL="0" indent="0" algn="l"/>
            <a:endParaRPr lang="en-US" sz="2800" dirty="0" smtClean="0"/>
          </a:p>
          <a:p>
            <a:pPr algn="l">
              <a:buFontTx/>
              <a:buChar char="-"/>
            </a:pPr>
            <a:r>
              <a:rPr lang="en-US" sz="2800" dirty="0" smtClean="0"/>
              <a:t>They claimed that the structure of English sentences should be like the structure of Latin.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85000" lnSpcReduction="20000"/>
          </a:bodyPr>
          <a:lstStyle/>
          <a:p>
            <a:pPr algn="l">
              <a:buFontTx/>
              <a:buChar char="-"/>
            </a:pPr>
            <a:r>
              <a:rPr lang="en-US" sz="2800" dirty="0"/>
              <a:t>This view of grammar as a set of rules for the proper use of a language is still to be found today and is referred to as prescriptive grammar. </a:t>
            </a:r>
            <a:endParaRPr lang="en-US" sz="2800" dirty="0" smtClean="0"/>
          </a:p>
          <a:p>
            <a:pPr marL="0" indent="0" algn="l"/>
            <a:endParaRPr lang="en-US" sz="2800" dirty="0" smtClean="0"/>
          </a:p>
          <a:p>
            <a:pPr algn="l">
              <a:buFontTx/>
              <a:buChar char="-"/>
            </a:pPr>
            <a:r>
              <a:rPr lang="en-US" sz="2800" dirty="0" smtClean="0"/>
              <a:t>Prescriptive </a:t>
            </a:r>
            <a:r>
              <a:rPr lang="en-US" sz="2800" dirty="0"/>
              <a:t>grammar tells (prescribes for ) people how they should speak according to some standard. In other words, These rules tell us how we are supposed to use our language .</a:t>
            </a:r>
            <a:r>
              <a:rPr lang="en-US" sz="2800" b="1" dirty="0"/>
              <a:t> </a:t>
            </a:r>
            <a:endParaRPr lang="en-US" sz="2800" b="1" dirty="0" smtClean="0"/>
          </a:p>
          <a:p>
            <a:pPr marL="0" indent="0" algn="l"/>
            <a:endParaRPr lang="en-US" sz="2800" b="1" dirty="0" smtClean="0"/>
          </a:p>
          <a:p>
            <a:pPr algn="l">
              <a:buFontTx/>
              <a:buChar char="-"/>
            </a:pPr>
            <a:r>
              <a:rPr lang="en-US" sz="2800" b="1" u="sng" dirty="0" smtClean="0"/>
              <a:t>Prescriptive </a:t>
            </a:r>
            <a:r>
              <a:rPr lang="en-US" sz="2800" b="1" u="sng" dirty="0"/>
              <a:t>grammar </a:t>
            </a:r>
            <a:r>
              <a:rPr lang="en-US" sz="2800" dirty="0"/>
              <a:t>is concerned with (prescribes) the ways in which language should be used rather than with how language is </a:t>
            </a:r>
            <a:r>
              <a:rPr lang="en-US" sz="2800" i="1" dirty="0"/>
              <a:t>actually</a:t>
            </a:r>
            <a:r>
              <a:rPr lang="en-US" sz="2800" dirty="0"/>
              <a:t> used by speakers.</a:t>
            </a:r>
          </a:p>
          <a:p>
            <a:pPr algn="l">
              <a:buFontTx/>
              <a:buChar char="-"/>
            </a:pPr>
            <a:endParaRPr lang="en-US" sz="2800" dirty="0">
              <a:solidFill>
                <a:srgbClr val="FF0000"/>
              </a:solidFill>
            </a:endParaRPr>
          </a:p>
          <a:p>
            <a:pPr algn="l"/>
            <a:r>
              <a:rPr lang="en-US" b="1" dirty="0" smtClean="0"/>
              <a:t> </a:t>
            </a: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92500" lnSpcReduction="10000"/>
          </a:bodyPr>
          <a:lstStyle/>
          <a:p>
            <a:pPr marL="457200" lvl="0" indent="-457200" algn="l">
              <a:buFontTx/>
              <a:buChar char="-"/>
            </a:pPr>
            <a:r>
              <a:rPr lang="en-US" sz="2800" dirty="0" smtClean="0"/>
              <a:t>There </a:t>
            </a:r>
            <a:r>
              <a:rPr lang="en-US" sz="2800" dirty="0" smtClean="0"/>
              <a:t>are, of course, many prescriptive rules which generations of English teachers have attempted to instill in their pupils via corrections, as when ‘</a:t>
            </a:r>
            <a:r>
              <a:rPr lang="en-US" sz="2800" i="1" u="sng" dirty="0" smtClean="0"/>
              <a:t>who</a:t>
            </a:r>
            <a:r>
              <a:rPr lang="en-US" sz="2800" i="1" dirty="0" smtClean="0"/>
              <a:t> did you meet?</a:t>
            </a:r>
            <a:r>
              <a:rPr lang="en-US" sz="2800" dirty="0" smtClean="0"/>
              <a:t>’ is corrected to ‘</a:t>
            </a:r>
            <a:r>
              <a:rPr lang="en-US" sz="2800" i="1" u="sng" dirty="0" smtClean="0"/>
              <a:t>whom</a:t>
            </a:r>
            <a:r>
              <a:rPr lang="en-US" sz="2800" i="1" dirty="0" smtClean="0"/>
              <a:t> did you meet</a:t>
            </a:r>
            <a:r>
              <a:rPr lang="en-US" sz="2800" i="1" dirty="0" smtClean="0"/>
              <a:t>?</a:t>
            </a:r>
            <a:r>
              <a:rPr lang="en-US" sz="2800" dirty="0" smtClean="0"/>
              <a:t>’</a:t>
            </a:r>
          </a:p>
          <a:p>
            <a:pPr marL="0" lvl="0" indent="0" algn="l"/>
            <a:endParaRPr lang="en-US" sz="2800" dirty="0" smtClean="0"/>
          </a:p>
          <a:p>
            <a:pPr marL="457200" lvl="0" indent="-457200" algn="l">
              <a:buFontTx/>
              <a:buChar char="-"/>
            </a:pPr>
            <a:r>
              <a:rPr lang="en-US" sz="2800" dirty="0" smtClean="0"/>
              <a:t>Some </a:t>
            </a:r>
            <a:r>
              <a:rPr lang="en-US" sz="2800" dirty="0" smtClean="0"/>
              <a:t>other familiar examples </a:t>
            </a:r>
            <a:r>
              <a:rPr lang="en-US" sz="2800" dirty="0"/>
              <a:t>of prescriptive </a:t>
            </a:r>
            <a:r>
              <a:rPr lang="en-US" sz="2800" dirty="0" smtClean="0"/>
              <a:t>rules for English sentences include </a:t>
            </a:r>
            <a:r>
              <a:rPr lang="en-US" sz="2800" dirty="0"/>
              <a:t>“don’t split infinitives” </a:t>
            </a:r>
            <a:r>
              <a:rPr lang="en-US" sz="2800" dirty="0" smtClean="0"/>
              <a:t>and “never end </a:t>
            </a:r>
            <a:r>
              <a:rPr lang="en-US" sz="2800" dirty="0"/>
              <a:t>a sentence with </a:t>
            </a:r>
            <a:r>
              <a:rPr lang="en-US" sz="2800" dirty="0" smtClean="0"/>
              <a:t>a preposition”. </a:t>
            </a:r>
            <a:endParaRPr lang="en-US" sz="2800" dirty="0" smtClean="0"/>
          </a:p>
          <a:p>
            <a:pPr marL="0" lvl="0" indent="0" algn="l"/>
            <a:endParaRPr lang="en-US" sz="2800" dirty="0"/>
          </a:p>
          <a:p>
            <a:pPr algn="l"/>
            <a:r>
              <a:rPr lang="en-US" sz="2800" dirty="0" smtClean="0"/>
              <a:t>- Let </a:t>
            </a:r>
            <a:r>
              <a:rPr lang="en-US" sz="2800" dirty="0"/>
              <a:t>us consider the probable origin of such rules and </a:t>
            </a:r>
            <a:r>
              <a:rPr lang="en-US" sz="2800" dirty="0" smtClean="0"/>
              <a:t>ask </a:t>
            </a:r>
            <a:r>
              <a:rPr lang="en-US" sz="2800" dirty="0"/>
              <a:t>whether they are appropriately applied to English language.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85000" lnSpcReduction="20000"/>
          </a:bodyPr>
          <a:lstStyle/>
          <a:p>
            <a:pPr algn="l"/>
            <a:r>
              <a:rPr lang="en-US" sz="2800" b="1" u="sng" dirty="0" smtClean="0"/>
              <a:t>Rule: </a:t>
            </a:r>
            <a:r>
              <a:rPr lang="en-US" sz="2800" u="sng" dirty="0" smtClean="0"/>
              <a:t>“you must not split an infinitive</a:t>
            </a:r>
            <a:r>
              <a:rPr lang="en-US" sz="2800" u="sng" dirty="0" smtClean="0"/>
              <a:t>”:</a:t>
            </a:r>
          </a:p>
          <a:p>
            <a:pPr algn="l"/>
            <a:endParaRPr lang="en-US" sz="2800" u="sng" dirty="0" smtClean="0"/>
          </a:p>
          <a:p>
            <a:pPr algn="l"/>
            <a:r>
              <a:rPr lang="en-US" sz="2800" dirty="0" smtClean="0"/>
              <a:t>			A- </a:t>
            </a:r>
            <a:r>
              <a:rPr lang="en-US" sz="2800" i="1" dirty="0" smtClean="0"/>
              <a:t>to boldly go.                                       </a:t>
            </a:r>
            <a:r>
              <a:rPr lang="en-US" sz="2800" dirty="0" smtClean="0"/>
              <a:t>(English)</a:t>
            </a:r>
            <a:r>
              <a:rPr lang="en-US" sz="2800" i="1" dirty="0" smtClean="0"/>
              <a:t>	</a:t>
            </a:r>
          </a:p>
          <a:p>
            <a:pPr algn="l"/>
            <a:r>
              <a:rPr lang="en-US" sz="2800" i="1" dirty="0" smtClean="0"/>
              <a:t>			B- </a:t>
            </a:r>
            <a:r>
              <a:rPr lang="en-US" sz="2800" i="1" dirty="0" smtClean="0"/>
              <a:t>to go boldly</a:t>
            </a:r>
            <a:r>
              <a:rPr lang="en-US" sz="2800" i="1" dirty="0"/>
              <a:t> </a:t>
            </a:r>
            <a:r>
              <a:rPr lang="en-US" sz="2800" i="1" dirty="0" smtClean="0"/>
              <a:t>                                      </a:t>
            </a:r>
            <a:r>
              <a:rPr lang="en-US" sz="2800" dirty="0" smtClean="0"/>
              <a:t> (</a:t>
            </a:r>
            <a:r>
              <a:rPr lang="en-US" sz="2800" dirty="0"/>
              <a:t>English)</a:t>
            </a:r>
            <a:endParaRPr lang="en-US" sz="2800" dirty="0" smtClean="0"/>
          </a:p>
          <a:p>
            <a:pPr algn="l"/>
            <a:r>
              <a:rPr lang="en-US" sz="2800" i="1" dirty="0" smtClean="0"/>
              <a:t>			C- </a:t>
            </a:r>
            <a:r>
              <a:rPr lang="en-US" sz="2800" i="1" dirty="0" smtClean="0"/>
              <a:t>Ire (to go) </a:t>
            </a:r>
            <a:r>
              <a:rPr lang="en-US" sz="2800" i="1" dirty="0" err="1" smtClean="0"/>
              <a:t>audacter</a:t>
            </a:r>
            <a:r>
              <a:rPr lang="en-US" sz="2800" i="1" dirty="0" smtClean="0"/>
              <a:t> (boldly)            </a:t>
            </a:r>
            <a:r>
              <a:rPr lang="en-US" sz="2800" dirty="0" smtClean="0"/>
              <a:t>(Latin</a:t>
            </a:r>
            <a:r>
              <a:rPr lang="en-US" sz="2800" dirty="0" smtClean="0"/>
              <a:t>)</a:t>
            </a:r>
          </a:p>
          <a:p>
            <a:pPr algn="l"/>
            <a:endParaRPr lang="en-US" sz="2800" dirty="0" smtClean="0"/>
          </a:p>
          <a:p>
            <a:pPr marL="0" indent="0" algn="l"/>
            <a:r>
              <a:rPr lang="en-US" sz="2800" i="1" dirty="0" smtClean="0"/>
              <a:t>- </a:t>
            </a:r>
            <a:r>
              <a:rPr lang="en-US" sz="2800" dirty="0" smtClean="0"/>
              <a:t>‘</a:t>
            </a:r>
            <a:r>
              <a:rPr lang="en-US" sz="2800" dirty="0" smtClean="0"/>
              <a:t>A’ is an example of split infinitive, in which the adverb ‘</a:t>
            </a:r>
            <a:r>
              <a:rPr lang="en-US" sz="2800" i="1" dirty="0" smtClean="0"/>
              <a:t>boldly</a:t>
            </a:r>
            <a:r>
              <a:rPr lang="en-US" sz="2800" dirty="0" smtClean="0"/>
              <a:t>’ is used in between </a:t>
            </a:r>
            <a:r>
              <a:rPr lang="en-US" sz="2800" i="1" dirty="0" smtClean="0"/>
              <a:t>‘to’ </a:t>
            </a:r>
            <a:r>
              <a:rPr lang="en-US" sz="2800" dirty="0" smtClean="0"/>
              <a:t>and the verb </a:t>
            </a:r>
            <a:r>
              <a:rPr lang="en-US" sz="2800" i="1" dirty="0" smtClean="0"/>
              <a:t>‘go’. </a:t>
            </a:r>
            <a:endParaRPr lang="en-US" sz="2800" i="1" dirty="0" smtClean="0"/>
          </a:p>
          <a:p>
            <a:pPr marL="0" indent="0" algn="l"/>
            <a:endParaRPr lang="en-US" sz="2800" i="1" dirty="0"/>
          </a:p>
          <a:p>
            <a:pPr marL="0" indent="0" algn="l"/>
            <a:r>
              <a:rPr lang="en-US" sz="2800" i="1" dirty="0" smtClean="0"/>
              <a:t>- </a:t>
            </a:r>
            <a:r>
              <a:rPr lang="en-US" sz="2800" dirty="0" smtClean="0"/>
              <a:t>According to the prescriptive rule of  “</a:t>
            </a:r>
            <a:r>
              <a:rPr lang="en-US" sz="2800" dirty="0"/>
              <a:t>you must not split an infinitive</a:t>
            </a:r>
            <a:r>
              <a:rPr lang="en-US" sz="2800" dirty="0" smtClean="0"/>
              <a:t>”, ‘A’ should be corrected as in ‘B’ in which the adverb ‘</a:t>
            </a:r>
            <a:r>
              <a:rPr lang="en-US" sz="2800" i="1" dirty="0" smtClean="0"/>
              <a:t>boldly</a:t>
            </a:r>
            <a:r>
              <a:rPr lang="en-US" sz="2800" dirty="0" smtClean="0"/>
              <a:t>’ is used after the infinitive ‘</a:t>
            </a:r>
            <a:r>
              <a:rPr lang="en-US" sz="2800" i="1" dirty="0" smtClean="0"/>
              <a:t>to go</a:t>
            </a:r>
            <a:r>
              <a:rPr lang="en-US" sz="28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lstStyle/>
          <a:p>
            <a:pPr marL="457200" indent="-457200" algn="l">
              <a:buFontTx/>
              <a:buChar char="-"/>
            </a:pPr>
            <a:r>
              <a:rPr lang="en-US" sz="2800" dirty="0" smtClean="0"/>
              <a:t>As </a:t>
            </a:r>
            <a:r>
              <a:rPr lang="en-US" sz="2800" dirty="0"/>
              <a:t>we said before, prescriptive grammar is influenced by the grammar of Latin. In Latin you cannot split an infinitive since Latin infinitives are single words as in ‘C’ </a:t>
            </a:r>
            <a:r>
              <a:rPr lang="en-US" sz="2800" i="1" dirty="0"/>
              <a:t>(Ire) </a:t>
            </a:r>
            <a:r>
              <a:rPr lang="en-US" sz="2800" dirty="0"/>
              <a:t>,not two words like English infinitives </a:t>
            </a:r>
            <a:r>
              <a:rPr lang="en-US" sz="2800" i="1" dirty="0"/>
              <a:t>(to go</a:t>
            </a:r>
            <a:r>
              <a:rPr lang="en-US" sz="2800" i="1" dirty="0" smtClean="0"/>
              <a:t>).</a:t>
            </a:r>
          </a:p>
          <a:p>
            <a:pPr marL="0" indent="0" algn="l"/>
            <a:endParaRPr lang="en-US" sz="2800" i="1" dirty="0"/>
          </a:p>
          <a:p>
            <a:pPr marL="0" indent="0" algn="l"/>
            <a:r>
              <a:rPr lang="en-US" sz="2800" dirty="0"/>
              <a:t>- Thus, it would be appropriate in Latin Grammar to say that you cannot split an infinitive. But, it is not appropriate to carry this idea over into English, where the infinitive </a:t>
            </a:r>
            <a:r>
              <a:rPr lang="en-US" sz="2800" dirty="0" smtClean="0"/>
              <a:t>does </a:t>
            </a:r>
            <a:r>
              <a:rPr lang="en-US" sz="2800" u="sng" dirty="0" smtClean="0"/>
              <a:t>NOT</a:t>
            </a:r>
            <a:r>
              <a:rPr lang="en-US" sz="2800" dirty="0" smtClean="0"/>
              <a:t> </a:t>
            </a:r>
            <a:r>
              <a:rPr lang="en-US" sz="2800" dirty="0"/>
              <a:t>consist of a single word, but of two words (to + go</a:t>
            </a:r>
            <a:r>
              <a:rPr lang="en-US" sz="2800" dirty="0" smtClean="0"/>
              <a: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lstStyle/>
          <a:p>
            <a:pPr algn="l"/>
            <a:r>
              <a:rPr lang="en-US" sz="2800" b="1" dirty="0" smtClean="0"/>
              <a:t>- </a:t>
            </a:r>
            <a:r>
              <a:rPr lang="en-US" sz="2800" dirty="0" smtClean="0"/>
              <a:t>If </a:t>
            </a:r>
            <a:r>
              <a:rPr lang="en-US" sz="2800" dirty="0"/>
              <a:t>English speakers and writers do produce forms </a:t>
            </a:r>
            <a:r>
              <a:rPr lang="en-US" sz="2800" dirty="0" smtClean="0"/>
              <a:t>like ’to boldly </a:t>
            </a:r>
            <a:r>
              <a:rPr lang="en-US" sz="2800" dirty="0"/>
              <a:t>go</a:t>
            </a:r>
            <a:r>
              <a:rPr lang="en-US" sz="2800" dirty="0" smtClean="0"/>
              <a:t>’, then it would be more appropriate to say that there are structures in English which differ from those found in Latin, rather than to say that the English forms are ‘bad’ because they are breaking a rule of Latin.</a:t>
            </a:r>
            <a:endParaRPr lang="en-US" sz="2800" b="1" dirty="0"/>
          </a:p>
          <a:p>
            <a:pPr algn="l"/>
            <a:endParaRPr lang="en-US" dirty="0" smtClean="0">
              <a:solidFill>
                <a:srgbClr val="FF0000"/>
              </a:solidFill>
            </a:endParaRPr>
          </a:p>
          <a:p>
            <a:pPr algn="l"/>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92500" lnSpcReduction="20000"/>
          </a:bodyPr>
          <a:lstStyle/>
          <a:p>
            <a:pPr algn="l"/>
            <a:r>
              <a:rPr lang="en-US" sz="2800" b="1" u="sng" dirty="0" smtClean="0"/>
              <a:t>(2) Descriptive Grammar</a:t>
            </a:r>
            <a:r>
              <a:rPr lang="en-US" sz="2800" b="1" u="sng" dirty="0" smtClean="0"/>
              <a:t>:</a:t>
            </a:r>
            <a:endParaRPr lang="en-US" sz="2800" b="1" u="sng" dirty="0" smtClean="0"/>
          </a:p>
          <a:p>
            <a:pPr marL="0" indent="0" algn="l"/>
            <a:r>
              <a:rPr lang="en-US" sz="2800" dirty="0" smtClean="0"/>
              <a:t>It may be that using a well-established grammatical description of Latin</a:t>
            </a:r>
            <a:r>
              <a:rPr lang="en-US" sz="2800" dirty="0" smtClean="0"/>
              <a:t>:</a:t>
            </a:r>
          </a:p>
          <a:p>
            <a:pPr marL="0" indent="0" algn="l"/>
            <a:endParaRPr lang="en-US" sz="2800" dirty="0" smtClean="0"/>
          </a:p>
          <a:p>
            <a:pPr algn="l">
              <a:buFontTx/>
              <a:buChar char="-"/>
            </a:pPr>
            <a:r>
              <a:rPr lang="en-US" sz="2800" dirty="0" smtClean="0"/>
              <a:t> is a useful guide for studying some languages (e.g. Italian and Spanish), </a:t>
            </a:r>
            <a:endParaRPr lang="en-US" sz="2800" dirty="0" smtClean="0"/>
          </a:p>
          <a:p>
            <a:pPr algn="l">
              <a:buFontTx/>
              <a:buChar char="-"/>
            </a:pPr>
            <a:endParaRPr lang="en-US" sz="2800" dirty="0" smtClean="0"/>
          </a:p>
          <a:p>
            <a:pPr algn="l">
              <a:buFontTx/>
              <a:buChar char="-"/>
            </a:pPr>
            <a:r>
              <a:rPr lang="en-US" sz="2800" dirty="0" smtClean="0"/>
              <a:t>is less useful for others (e.g. English), </a:t>
            </a:r>
            <a:endParaRPr lang="en-US" sz="2800" dirty="0" smtClean="0"/>
          </a:p>
          <a:p>
            <a:pPr marL="0" indent="0" algn="l"/>
            <a:endParaRPr lang="en-US" sz="2800" dirty="0" smtClean="0"/>
          </a:p>
          <a:p>
            <a:pPr algn="l">
              <a:buFontTx/>
              <a:buChar char="-"/>
            </a:pPr>
            <a:r>
              <a:rPr lang="en-US" sz="2800" dirty="0" smtClean="0"/>
              <a:t>and may be absolutely misleading if you want to describe some non-</a:t>
            </a:r>
            <a:r>
              <a:rPr lang="en-US" sz="2800" dirty="0"/>
              <a:t>E</a:t>
            </a:r>
            <a:r>
              <a:rPr lang="en-US" sz="2800" dirty="0" smtClean="0"/>
              <a:t>uropean languages (e.g. North American Indian languages).</a:t>
            </a:r>
          </a:p>
          <a:p>
            <a:pPr algn="l">
              <a:buFontTx/>
              <a:buChar char="-"/>
            </a:pPr>
            <a:endParaRPr lang="en-US" sz="1400" dirty="0" smtClean="0">
              <a:solidFill>
                <a:srgbClr val="FF0000"/>
              </a:solidFill>
            </a:endParaRPr>
          </a:p>
        </p:txBody>
      </p:sp>
    </p:spTree>
    <p:extLst>
      <p:ext uri="{BB962C8B-B14F-4D97-AF65-F5344CB8AC3E}">
        <p14:creationId xmlns:p14="http://schemas.microsoft.com/office/powerpoint/2010/main" val="129552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92500" lnSpcReduction="10000"/>
          </a:bodyPr>
          <a:lstStyle/>
          <a:p>
            <a:pPr marL="457200" indent="-457200" algn="l">
              <a:buFontTx/>
              <a:buChar char="-"/>
            </a:pPr>
            <a:r>
              <a:rPr lang="en-US" sz="2800" dirty="0" smtClean="0"/>
              <a:t>As </a:t>
            </a:r>
            <a:r>
              <a:rPr lang="en-US" sz="2800" dirty="0" smtClean="0"/>
              <a:t>a consequence, throughout the 20</a:t>
            </a:r>
            <a:r>
              <a:rPr lang="en-US" sz="2800" baseline="30000" dirty="0" smtClean="0"/>
              <a:t>th</a:t>
            </a:r>
            <a:r>
              <a:rPr lang="en-US" sz="2800" dirty="0" smtClean="0"/>
              <a:t> century, a rather different approach has been taken</a:t>
            </a:r>
            <a:r>
              <a:rPr lang="en-US" sz="2800" dirty="0" smtClean="0"/>
              <a:t>.</a:t>
            </a:r>
          </a:p>
          <a:p>
            <a:pPr marL="0" indent="0" algn="l"/>
            <a:endParaRPr lang="en-US" sz="2800" dirty="0" smtClean="0"/>
          </a:p>
          <a:p>
            <a:pPr marL="457200" indent="-457200" algn="l">
              <a:buFontTx/>
              <a:buChar char="-"/>
            </a:pPr>
            <a:r>
              <a:rPr lang="en-US" sz="2800" dirty="0" smtClean="0"/>
              <a:t>Linguists </a:t>
            </a:r>
            <a:r>
              <a:rPr lang="en-US" sz="2800" dirty="0" smtClean="0"/>
              <a:t>collect samples of the language they are interested in and attempt to </a:t>
            </a:r>
            <a:r>
              <a:rPr lang="en-US" sz="2800" u="sng" dirty="0" smtClean="0"/>
              <a:t>describe </a:t>
            </a:r>
            <a:r>
              <a:rPr lang="en-US" sz="2800" dirty="0" smtClean="0"/>
              <a:t>the regular structures of the language as it is used, not according to some view of how it should be </a:t>
            </a:r>
            <a:r>
              <a:rPr lang="en-US" sz="2800" dirty="0" smtClean="0"/>
              <a:t>used.</a:t>
            </a:r>
          </a:p>
          <a:p>
            <a:pPr marL="0" indent="0" algn="l"/>
            <a:endParaRPr lang="en-US" sz="2800" dirty="0" smtClean="0"/>
          </a:p>
          <a:p>
            <a:pPr marL="457200" indent="-457200" algn="l">
              <a:buFontTx/>
              <a:buChar char="-"/>
            </a:pPr>
            <a:r>
              <a:rPr lang="en-US" sz="2800" dirty="0" smtClean="0"/>
              <a:t>This </a:t>
            </a:r>
            <a:r>
              <a:rPr lang="en-US" sz="2800" dirty="0" smtClean="0"/>
              <a:t>is called </a:t>
            </a:r>
            <a:r>
              <a:rPr lang="en-US" sz="2800" u="sng" dirty="0" smtClean="0"/>
              <a:t>‘</a:t>
            </a:r>
            <a:r>
              <a:rPr lang="en-US" sz="2800" b="1" u="sng" dirty="0" smtClean="0"/>
              <a:t>descriptive grammar</a:t>
            </a:r>
            <a:r>
              <a:rPr lang="en-US" sz="2800" u="sng" dirty="0" smtClean="0"/>
              <a:t>’</a:t>
            </a:r>
            <a:r>
              <a:rPr lang="en-US" sz="2800" dirty="0" smtClean="0"/>
              <a:t>, and it is the basis of most modern attempts to characterize the structures of different languages.</a:t>
            </a:r>
          </a:p>
          <a:p>
            <a:pPr marL="457200" indent="-457200" algn="l">
              <a:buFontTx/>
              <a:buChar char="-"/>
            </a:pPr>
            <a:endParaRPr lang="en-US" sz="2800" dirty="0"/>
          </a:p>
        </p:txBody>
      </p:sp>
    </p:spTree>
    <p:extLst>
      <p:ext uri="{BB962C8B-B14F-4D97-AF65-F5344CB8AC3E}">
        <p14:creationId xmlns:p14="http://schemas.microsoft.com/office/powerpoint/2010/main" val="163124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92500" lnSpcReduction="10000"/>
          </a:bodyPr>
          <a:lstStyle/>
          <a:p>
            <a:pPr marL="457200" indent="-457200" algn="l">
              <a:buFontTx/>
              <a:buChar char="-"/>
            </a:pPr>
            <a:r>
              <a:rPr lang="en-US" sz="2800" dirty="0" smtClean="0"/>
              <a:t>In </a:t>
            </a:r>
            <a:r>
              <a:rPr lang="en-US" sz="2800" dirty="0"/>
              <a:t>modern linguistics, we adopt a resolutely descriptive perspective concerning language. In particular, when linguists say that a sentence is </a:t>
            </a:r>
            <a:r>
              <a:rPr lang="en-US" sz="2800" b="1" dirty="0"/>
              <a:t>grammatical,</a:t>
            </a:r>
            <a:r>
              <a:rPr lang="en-US" sz="2800" dirty="0"/>
              <a:t> </a:t>
            </a:r>
            <a:r>
              <a:rPr lang="en-US" sz="2800" dirty="0" smtClean="0"/>
              <a:t>they don't </a:t>
            </a:r>
            <a:r>
              <a:rPr lang="en-US" sz="2800" dirty="0"/>
              <a:t>mean that it is correct from a prescriptive point of view, but rather that it conforms to descriptive rules</a:t>
            </a:r>
            <a:r>
              <a:rPr lang="en-US" sz="2800" dirty="0" smtClean="0"/>
              <a:t>.</a:t>
            </a:r>
          </a:p>
          <a:p>
            <a:pPr marL="0" indent="0" algn="l"/>
            <a:endParaRPr lang="en-US" sz="2800" dirty="0"/>
          </a:p>
          <a:p>
            <a:pPr marL="457200" indent="-457200" algn="l">
              <a:buFontTx/>
              <a:buChar char="-"/>
            </a:pPr>
            <a:r>
              <a:rPr lang="en-US" sz="2800" dirty="0" smtClean="0"/>
              <a:t>Thus</a:t>
            </a:r>
            <a:r>
              <a:rPr lang="en-US" sz="2800" dirty="0" smtClean="0"/>
              <a:t>, </a:t>
            </a:r>
            <a:r>
              <a:rPr lang="en-US" sz="2800" b="1" u="sng" dirty="0" smtClean="0"/>
              <a:t>descriptive grammar </a:t>
            </a:r>
            <a:r>
              <a:rPr lang="en-US" sz="2800" dirty="0"/>
              <a:t>is concerned with the ways in which language is actually used by speakers rather than with the ways in which language should be used</a:t>
            </a:r>
            <a:r>
              <a:rPr lang="en-US" sz="2800" dirty="0" smtClean="0"/>
              <a:t>.</a:t>
            </a:r>
          </a:p>
          <a:p>
            <a:pPr marL="0" indent="0" algn="l"/>
            <a:endParaRPr lang="en-US" sz="2800" dirty="0" smtClean="0"/>
          </a:p>
          <a:p>
            <a:pPr marL="0" indent="0" algn="l"/>
            <a:r>
              <a:rPr lang="en-US" sz="2800" dirty="0" smtClean="0"/>
              <a:t>- </a:t>
            </a:r>
            <a:r>
              <a:rPr lang="en-US" sz="2800" dirty="0"/>
              <a:t> </a:t>
            </a:r>
            <a:r>
              <a:rPr lang="en-US" sz="2800" dirty="0" smtClean="0"/>
              <a:t>   </a:t>
            </a:r>
            <a:r>
              <a:rPr lang="en-US" sz="2800" dirty="0" smtClean="0"/>
              <a:t>Consider </a:t>
            </a:r>
            <a:r>
              <a:rPr lang="en-US" sz="2800" dirty="0" smtClean="0"/>
              <a:t>the following examples:</a:t>
            </a:r>
            <a:endParaRPr lang="en-US" sz="2800" dirty="0"/>
          </a:p>
          <a:p>
            <a:pPr marL="0" indent="0" algn="l"/>
            <a:endParaRPr lang="en-US" sz="2800" dirty="0"/>
          </a:p>
        </p:txBody>
      </p:sp>
    </p:spTree>
    <p:extLst>
      <p:ext uri="{BB962C8B-B14F-4D97-AF65-F5344CB8AC3E}">
        <p14:creationId xmlns:p14="http://schemas.microsoft.com/office/powerpoint/2010/main" val="160292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a:xfrm>
            <a:off x="495300" y="1600200"/>
            <a:ext cx="8915400" cy="4724400"/>
          </a:xfrm>
        </p:spPr>
        <p:txBody>
          <a:bodyPr>
            <a:normAutofit fontScale="70000" lnSpcReduction="20000"/>
          </a:bodyPr>
          <a:lstStyle/>
          <a:p>
            <a:pPr algn="l">
              <a:spcAft>
                <a:spcPts val="0"/>
              </a:spcAft>
            </a:pPr>
            <a:r>
              <a:rPr lang="en-US" sz="2800" b="1" u="sng" dirty="0" smtClean="0">
                <a:ea typeface="Times New Roman"/>
              </a:rPr>
              <a:t>Example 1</a:t>
            </a:r>
            <a:r>
              <a:rPr lang="en-US" sz="2800" b="1" u="sng" dirty="0" smtClean="0">
                <a:ea typeface="Times New Roman"/>
              </a:rPr>
              <a:t>:</a:t>
            </a:r>
          </a:p>
          <a:p>
            <a:pPr algn="l">
              <a:spcAft>
                <a:spcPts val="0"/>
              </a:spcAft>
            </a:pPr>
            <a:endParaRPr lang="en-US" sz="2800" u="sng" dirty="0">
              <a:ea typeface="Times New Roman"/>
            </a:endParaRPr>
          </a:p>
          <a:p>
            <a:pPr algn="l">
              <a:spcAft>
                <a:spcPts val="0"/>
              </a:spcAft>
            </a:pPr>
            <a:r>
              <a:rPr lang="en-US" sz="2800" dirty="0" smtClean="0">
                <a:ea typeface="Times New Roman"/>
              </a:rPr>
              <a:t>		</a:t>
            </a:r>
            <a:r>
              <a:rPr lang="en-US" sz="2800" dirty="0" smtClean="0">
                <a:ea typeface="Times New Roman"/>
              </a:rPr>
              <a:t>	</a:t>
            </a:r>
            <a:r>
              <a:rPr lang="en-US" sz="2800" i="1" dirty="0" smtClean="0">
                <a:ea typeface="Times New Roman"/>
              </a:rPr>
              <a:t>This </a:t>
            </a:r>
            <a:r>
              <a:rPr lang="en-US" sz="2800" i="1" dirty="0">
                <a:ea typeface="Times New Roman"/>
              </a:rPr>
              <a:t>is the house which he lives in</a:t>
            </a:r>
            <a:r>
              <a:rPr lang="en-US" sz="2800" dirty="0" smtClean="0">
                <a:ea typeface="Times New Roman"/>
              </a:rPr>
              <a:t>.</a:t>
            </a:r>
          </a:p>
          <a:p>
            <a:pPr algn="l">
              <a:spcAft>
                <a:spcPts val="0"/>
              </a:spcAft>
            </a:pPr>
            <a:endParaRPr lang="en-US" sz="2800" dirty="0">
              <a:ea typeface="Times New Roman"/>
            </a:endParaRPr>
          </a:p>
          <a:p>
            <a:pPr marL="457200" indent="-457200" algn="l">
              <a:spcAft>
                <a:spcPts val="0"/>
              </a:spcAft>
              <a:buFontTx/>
              <a:buChar char="-"/>
            </a:pPr>
            <a:r>
              <a:rPr lang="en-US" sz="2800" dirty="0" smtClean="0">
                <a:ea typeface="Times New Roman"/>
              </a:rPr>
              <a:t>According </a:t>
            </a:r>
            <a:r>
              <a:rPr lang="en-US" sz="2800" dirty="0">
                <a:ea typeface="Times New Roman"/>
              </a:rPr>
              <a:t>to </a:t>
            </a:r>
            <a:r>
              <a:rPr lang="en-US" sz="2800" dirty="0" smtClean="0">
                <a:ea typeface="Times New Roman"/>
              </a:rPr>
              <a:t>the prescriptive rule (never end a sentence with a preposition), </a:t>
            </a:r>
            <a:r>
              <a:rPr lang="en-US" sz="2800" dirty="0">
                <a:ea typeface="Times New Roman"/>
              </a:rPr>
              <a:t>this form is </a:t>
            </a:r>
            <a:r>
              <a:rPr lang="en-US" sz="2800" u="sng" dirty="0">
                <a:ea typeface="Times New Roman"/>
              </a:rPr>
              <a:t>incorrect</a:t>
            </a:r>
            <a:r>
              <a:rPr lang="en-US" sz="2800" u="sng" dirty="0" smtClean="0">
                <a:ea typeface="Times New Roman"/>
              </a:rPr>
              <a:t>.</a:t>
            </a:r>
          </a:p>
          <a:p>
            <a:pPr marL="0" indent="0" algn="l">
              <a:spcAft>
                <a:spcPts val="0"/>
              </a:spcAft>
            </a:pPr>
            <a:endParaRPr lang="en-US" sz="2800" dirty="0">
              <a:ea typeface="Times New Roman"/>
            </a:endParaRPr>
          </a:p>
          <a:p>
            <a:pPr marL="457200" indent="-457200" algn="l">
              <a:spcAft>
                <a:spcPts val="0"/>
              </a:spcAft>
              <a:buFontTx/>
              <a:buChar char="-"/>
            </a:pPr>
            <a:r>
              <a:rPr lang="en-US" sz="2800" dirty="0" smtClean="0">
                <a:ea typeface="Times New Roman"/>
              </a:rPr>
              <a:t>The </a:t>
            </a:r>
            <a:r>
              <a:rPr lang="en-US" sz="2800" dirty="0" smtClean="0">
                <a:ea typeface="Times New Roman"/>
              </a:rPr>
              <a:t>correct form according to </a:t>
            </a:r>
            <a:r>
              <a:rPr lang="en-US" sz="2800" dirty="0">
                <a:ea typeface="Times New Roman"/>
              </a:rPr>
              <a:t>the </a:t>
            </a:r>
            <a:r>
              <a:rPr lang="en-US" sz="2800" dirty="0" smtClean="0">
                <a:ea typeface="Times New Roman"/>
              </a:rPr>
              <a:t>above prescriptive </a:t>
            </a:r>
            <a:r>
              <a:rPr lang="en-US" sz="2800" dirty="0">
                <a:ea typeface="Times New Roman"/>
              </a:rPr>
              <a:t>rule </a:t>
            </a:r>
            <a:r>
              <a:rPr lang="en-US" sz="2800" dirty="0" smtClean="0">
                <a:ea typeface="Times New Roman"/>
              </a:rPr>
              <a:t>is</a:t>
            </a:r>
            <a:r>
              <a:rPr lang="en-US" sz="2800" dirty="0" smtClean="0">
                <a:ea typeface="Times New Roman"/>
              </a:rPr>
              <a:t>:</a:t>
            </a:r>
          </a:p>
          <a:p>
            <a:pPr marL="0" indent="0" algn="l">
              <a:spcAft>
                <a:spcPts val="0"/>
              </a:spcAft>
            </a:pPr>
            <a:endParaRPr lang="en-US" sz="2800" dirty="0">
              <a:ea typeface="Times New Roman"/>
            </a:endParaRPr>
          </a:p>
          <a:p>
            <a:pPr algn="l">
              <a:spcAft>
                <a:spcPts val="0"/>
              </a:spcAft>
            </a:pPr>
            <a:r>
              <a:rPr lang="en-US" sz="2800" dirty="0" smtClean="0">
                <a:ea typeface="Times New Roman"/>
              </a:rPr>
              <a:t>		</a:t>
            </a:r>
            <a:r>
              <a:rPr lang="en-US" sz="2800" dirty="0" smtClean="0">
                <a:ea typeface="Times New Roman"/>
              </a:rPr>
              <a:t>	</a:t>
            </a:r>
            <a:r>
              <a:rPr lang="en-US" sz="2800" i="1" dirty="0" smtClean="0">
                <a:ea typeface="Times New Roman"/>
              </a:rPr>
              <a:t>This </a:t>
            </a:r>
            <a:r>
              <a:rPr lang="en-US" sz="2800" i="1" dirty="0">
                <a:ea typeface="Times New Roman"/>
              </a:rPr>
              <a:t>is the house in which he lives</a:t>
            </a:r>
            <a:r>
              <a:rPr lang="en-US" sz="2800" dirty="0" smtClean="0">
                <a:ea typeface="Times New Roman"/>
              </a:rPr>
              <a:t>.</a:t>
            </a:r>
          </a:p>
          <a:p>
            <a:pPr algn="l">
              <a:spcAft>
                <a:spcPts val="0"/>
              </a:spcAft>
            </a:pPr>
            <a:r>
              <a:rPr lang="en-US" sz="2800" dirty="0" smtClean="0">
                <a:ea typeface="Times New Roman"/>
              </a:rPr>
              <a:t> </a:t>
            </a:r>
            <a:endParaRPr lang="en-US" sz="2800" dirty="0">
              <a:ea typeface="Times New Roman"/>
            </a:endParaRPr>
          </a:p>
          <a:p>
            <a:pPr algn="l">
              <a:spcAft>
                <a:spcPts val="0"/>
              </a:spcAft>
            </a:pPr>
            <a:r>
              <a:rPr lang="en-US" sz="2800" dirty="0">
                <a:ea typeface="Times New Roman"/>
              </a:rPr>
              <a:t> - </a:t>
            </a:r>
            <a:r>
              <a:rPr lang="en-US" sz="2800" dirty="0" smtClean="0">
                <a:ea typeface="Times New Roman"/>
              </a:rPr>
              <a:t>     According </a:t>
            </a:r>
            <a:r>
              <a:rPr lang="en-US" sz="2800" dirty="0">
                <a:ea typeface="Times New Roman"/>
              </a:rPr>
              <a:t>to descriptive rules, </a:t>
            </a:r>
            <a:r>
              <a:rPr lang="en-US" sz="2800" u="sng" dirty="0">
                <a:ea typeface="Times New Roman"/>
              </a:rPr>
              <a:t>both forms are </a:t>
            </a:r>
            <a:r>
              <a:rPr lang="en-US" sz="2800" u="sng" dirty="0" smtClean="0">
                <a:ea typeface="Times New Roman"/>
              </a:rPr>
              <a:t>correct</a:t>
            </a:r>
            <a:r>
              <a:rPr lang="en-US" sz="2800" dirty="0" smtClean="0">
                <a:ea typeface="Times New Roman"/>
              </a:rPr>
              <a:t>, as follows:</a:t>
            </a:r>
            <a:endParaRPr lang="en-US" sz="2800" dirty="0">
              <a:ea typeface="Times New Roman"/>
            </a:endParaRPr>
          </a:p>
          <a:p>
            <a:pPr algn="l">
              <a:spcAft>
                <a:spcPts val="0"/>
              </a:spcAft>
            </a:pPr>
            <a:endParaRPr lang="en-US" sz="2800" dirty="0">
              <a:latin typeface="Times New Roman"/>
              <a:ea typeface="Times New Roman"/>
            </a:endParaRPr>
          </a:p>
          <a:p>
            <a:pPr algn="l">
              <a:spcAft>
                <a:spcPts val="0"/>
              </a:spcAft>
            </a:pPr>
            <a:r>
              <a:rPr lang="en-US" sz="2800" i="1" dirty="0" smtClean="0">
                <a:solidFill>
                  <a:srgbClr val="0000FF"/>
                </a:solidFill>
                <a:latin typeface="Times New Roman"/>
                <a:ea typeface="Times New Roman"/>
              </a:rPr>
              <a:t> </a:t>
            </a:r>
            <a:endParaRPr lang="en-US" sz="2800" i="1" dirty="0">
              <a:latin typeface="Times New Roman"/>
              <a:ea typeface="Times New Roman"/>
            </a:endParaRPr>
          </a:p>
          <a:p>
            <a:pPr algn="l">
              <a:spcAft>
                <a:spcPts val="0"/>
              </a:spcAft>
            </a:pPr>
            <a:r>
              <a:rPr lang="en-US" sz="2800" dirty="0">
                <a:latin typeface="Times New Roman"/>
                <a:ea typeface="Times New Roman"/>
              </a:rPr>
              <a:t> </a:t>
            </a:r>
          </a:p>
          <a:p>
            <a:pPr algn="l">
              <a:spcAft>
                <a:spcPts val="0"/>
              </a:spcAft>
            </a:pPr>
            <a:r>
              <a:rPr lang="en-US" sz="1050" dirty="0">
                <a:latin typeface="Times New Roman"/>
                <a:ea typeface="Times New Roman"/>
              </a:rPr>
              <a:t> </a:t>
            </a:r>
          </a:p>
          <a:p>
            <a:pPr algn="l">
              <a:buFontTx/>
              <a:buChar char="-"/>
            </a:pPr>
            <a:endParaRPr lang="en-US" sz="1400" dirty="0"/>
          </a:p>
        </p:txBody>
      </p:sp>
    </p:spTree>
    <p:extLst>
      <p:ext uri="{BB962C8B-B14F-4D97-AF65-F5344CB8AC3E}">
        <p14:creationId xmlns:p14="http://schemas.microsoft.com/office/powerpoint/2010/main" val="398643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4" end="14"/>
                                            </p:txEl>
                                          </p:spTgt>
                                        </p:tgtEl>
                                        <p:attrNameLst>
                                          <p:attrName>style.visibility</p:attrName>
                                        </p:attrNameLst>
                                      </p:cBhvr>
                                      <p:to>
                                        <p:strVal val="visible"/>
                                      </p:to>
                                    </p:set>
                                    <p:anim calcmode="lin" valueType="num">
                                      <p:cBhvr additive="base">
                                        <p:cTn id="6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92500" lnSpcReduction="10000"/>
          </a:bodyPr>
          <a:lstStyle/>
          <a:p>
            <a:pPr algn="l">
              <a:spcAft>
                <a:spcPts val="0"/>
              </a:spcAft>
            </a:pPr>
            <a:r>
              <a:rPr lang="en-US" sz="2800" dirty="0" smtClean="0">
                <a:solidFill>
                  <a:srgbClr val="222222"/>
                </a:solidFill>
                <a:ea typeface="Times New Roman"/>
              </a:rPr>
              <a:t>	</a:t>
            </a:r>
            <a:r>
              <a:rPr lang="en-US" sz="2800" i="1" u="sng" dirty="0" smtClean="0">
                <a:ea typeface="Times New Roman"/>
              </a:rPr>
              <a:t>Informal</a:t>
            </a:r>
            <a:r>
              <a:rPr lang="en-US" sz="2800" i="1" u="sng" dirty="0">
                <a:ea typeface="Times New Roman"/>
              </a:rPr>
              <a:t>:</a:t>
            </a:r>
            <a:endParaRPr lang="en-US" sz="2800" u="sng" dirty="0">
              <a:ea typeface="Times New Roman"/>
            </a:endParaRPr>
          </a:p>
          <a:p>
            <a:pPr algn="l">
              <a:spcAft>
                <a:spcPts val="0"/>
              </a:spcAft>
            </a:pPr>
            <a:r>
              <a:rPr lang="en-US" sz="2800" dirty="0">
                <a:ea typeface="Times New Roman"/>
              </a:rPr>
              <a:t>		</a:t>
            </a:r>
            <a:r>
              <a:rPr lang="en-US" sz="2800" dirty="0" smtClean="0">
                <a:ea typeface="Times New Roman"/>
              </a:rPr>
              <a:t>	</a:t>
            </a:r>
            <a:r>
              <a:rPr lang="en-US" sz="2800" i="1" dirty="0" smtClean="0">
                <a:ea typeface="Times New Roman"/>
              </a:rPr>
              <a:t>This </a:t>
            </a:r>
            <a:r>
              <a:rPr lang="en-US" sz="2800" i="1" dirty="0">
                <a:ea typeface="Times New Roman"/>
              </a:rPr>
              <a:t>is the house which he lives in.</a:t>
            </a:r>
          </a:p>
          <a:p>
            <a:pPr algn="l">
              <a:spcAft>
                <a:spcPts val="0"/>
              </a:spcAft>
            </a:pPr>
            <a:r>
              <a:rPr lang="en-US" sz="2800" dirty="0" smtClean="0">
                <a:ea typeface="Times New Roman"/>
              </a:rPr>
              <a:t>	</a:t>
            </a:r>
            <a:r>
              <a:rPr lang="en-US" sz="2800" i="1" u="sng" dirty="0" smtClean="0">
                <a:ea typeface="Times New Roman"/>
              </a:rPr>
              <a:t>Formal</a:t>
            </a:r>
            <a:r>
              <a:rPr lang="en-US" sz="2800" i="1" u="sng" dirty="0">
                <a:ea typeface="Times New Roman"/>
              </a:rPr>
              <a:t>:</a:t>
            </a:r>
            <a:endParaRPr lang="en-US" sz="2800" u="sng" dirty="0">
              <a:ea typeface="Times New Roman"/>
            </a:endParaRPr>
          </a:p>
          <a:p>
            <a:pPr algn="l">
              <a:spcAft>
                <a:spcPts val="0"/>
              </a:spcAft>
            </a:pPr>
            <a:r>
              <a:rPr lang="en-US" sz="2800" dirty="0">
                <a:ea typeface="Times New Roman"/>
              </a:rPr>
              <a:t> 		</a:t>
            </a:r>
            <a:r>
              <a:rPr lang="en-US" sz="2800" dirty="0" smtClean="0">
                <a:ea typeface="Times New Roman"/>
              </a:rPr>
              <a:t>	</a:t>
            </a:r>
            <a:r>
              <a:rPr lang="en-US" sz="2800" i="1" dirty="0" smtClean="0">
                <a:ea typeface="Times New Roman"/>
              </a:rPr>
              <a:t>This </a:t>
            </a:r>
            <a:r>
              <a:rPr lang="en-US" sz="2800" i="1" dirty="0">
                <a:ea typeface="Times New Roman"/>
              </a:rPr>
              <a:t>is the house in which he lives</a:t>
            </a:r>
            <a:r>
              <a:rPr lang="en-US" sz="2800" i="1" dirty="0" smtClean="0">
                <a:ea typeface="Times New Roman"/>
              </a:rPr>
              <a:t>.</a:t>
            </a:r>
          </a:p>
          <a:p>
            <a:pPr algn="l">
              <a:spcAft>
                <a:spcPts val="0"/>
              </a:spcAft>
            </a:pPr>
            <a:endParaRPr lang="en-US" sz="2800" b="1" u="sng" dirty="0" smtClean="0"/>
          </a:p>
          <a:p>
            <a:pPr algn="l"/>
            <a:r>
              <a:rPr lang="en-US" sz="2800" b="1" u="sng" dirty="0" smtClean="0"/>
              <a:t>Example 2:</a:t>
            </a:r>
          </a:p>
          <a:p>
            <a:pPr algn="l"/>
            <a:r>
              <a:rPr lang="en-US" sz="2800" dirty="0" smtClean="0"/>
              <a:t>		</a:t>
            </a:r>
            <a:r>
              <a:rPr lang="en-US" sz="2800" dirty="0" smtClean="0"/>
              <a:t>		</a:t>
            </a:r>
            <a:r>
              <a:rPr lang="en-US" sz="2800" i="1" dirty="0" smtClean="0"/>
              <a:t>to </a:t>
            </a:r>
            <a:r>
              <a:rPr lang="en-US" sz="2800" i="1" dirty="0" smtClean="0"/>
              <a:t>boldly </a:t>
            </a:r>
            <a:r>
              <a:rPr lang="en-US" sz="2800" i="1" dirty="0" smtClean="0"/>
              <a:t>go</a:t>
            </a:r>
          </a:p>
          <a:p>
            <a:pPr algn="l"/>
            <a:endParaRPr lang="en-US" sz="2800" i="1" dirty="0" smtClean="0"/>
          </a:p>
          <a:p>
            <a:pPr lvl="0" algn="l">
              <a:spcAft>
                <a:spcPts val="0"/>
              </a:spcAft>
            </a:pPr>
            <a:r>
              <a:rPr lang="en-US" sz="2800" dirty="0">
                <a:ea typeface="Times New Roman"/>
              </a:rPr>
              <a:t>- According to the prescriptive rule (never </a:t>
            </a:r>
            <a:r>
              <a:rPr lang="en-US" sz="2800" dirty="0" smtClean="0">
                <a:ea typeface="Times New Roman"/>
              </a:rPr>
              <a:t>split an infinitive), </a:t>
            </a:r>
            <a:r>
              <a:rPr lang="en-US" sz="2800" dirty="0">
                <a:ea typeface="Times New Roman"/>
              </a:rPr>
              <a:t>this form is </a:t>
            </a:r>
            <a:r>
              <a:rPr lang="en-US" sz="2800" u="sng" dirty="0">
                <a:ea typeface="Times New Roman"/>
              </a:rPr>
              <a:t>incorrect.</a:t>
            </a:r>
            <a:endParaRPr lang="en-US" sz="2800" dirty="0">
              <a:ea typeface="Times New Roman"/>
            </a:endParaRPr>
          </a:p>
          <a:p>
            <a:pPr lvl="0" algn="l">
              <a:spcAft>
                <a:spcPts val="0"/>
              </a:spcAft>
            </a:pPr>
            <a:endParaRPr lang="en-US" sz="2800" dirty="0" smtClean="0">
              <a:solidFill>
                <a:srgbClr val="FF0000"/>
              </a:solidFill>
            </a:endParaRPr>
          </a:p>
        </p:txBody>
      </p:sp>
    </p:spTree>
    <p:extLst>
      <p:ext uri="{BB962C8B-B14F-4D97-AF65-F5344CB8AC3E}">
        <p14:creationId xmlns:p14="http://schemas.microsoft.com/office/powerpoint/2010/main" val="240433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lnSpcReduction="10000"/>
          </a:bodyPr>
          <a:lstStyle/>
          <a:p>
            <a:pPr lvl="0" algn="l">
              <a:spcAft>
                <a:spcPts val="0"/>
              </a:spcAft>
            </a:pPr>
            <a:r>
              <a:rPr lang="en-US" sz="2800" dirty="0" smtClean="0">
                <a:ea typeface="Times New Roman"/>
              </a:rPr>
              <a:t>- The correct form according to the above prescriptive rule is:</a:t>
            </a:r>
          </a:p>
          <a:p>
            <a:pPr lvl="0" algn="l">
              <a:spcAft>
                <a:spcPts val="0"/>
              </a:spcAft>
            </a:pPr>
            <a:r>
              <a:rPr lang="en-US" sz="2800" dirty="0" smtClean="0">
                <a:ea typeface="Times New Roman"/>
              </a:rPr>
              <a:t>		</a:t>
            </a:r>
            <a:r>
              <a:rPr lang="en-US" sz="2800" dirty="0" smtClean="0">
                <a:ea typeface="Times New Roman"/>
              </a:rPr>
              <a:t>	   </a:t>
            </a:r>
            <a:r>
              <a:rPr lang="en-US" sz="2800" i="1" dirty="0" smtClean="0">
                <a:ea typeface="Times New Roman"/>
              </a:rPr>
              <a:t>to </a:t>
            </a:r>
            <a:r>
              <a:rPr lang="en-US" sz="2800" i="1" dirty="0" smtClean="0">
                <a:ea typeface="Times New Roman"/>
              </a:rPr>
              <a:t>go boldly</a:t>
            </a:r>
            <a:r>
              <a:rPr lang="en-US" sz="2800" dirty="0" smtClean="0">
                <a:ea typeface="Times New Roman"/>
              </a:rPr>
              <a:t>. </a:t>
            </a:r>
          </a:p>
          <a:p>
            <a:pPr lvl="0" algn="l">
              <a:spcAft>
                <a:spcPts val="0"/>
              </a:spcAft>
            </a:pPr>
            <a:r>
              <a:rPr lang="en-US" sz="2800" dirty="0" smtClean="0">
                <a:ea typeface="Times New Roman"/>
              </a:rPr>
              <a:t>		      </a:t>
            </a:r>
            <a:r>
              <a:rPr lang="en-US" sz="2800" dirty="0" smtClean="0">
                <a:ea typeface="Times New Roman"/>
              </a:rPr>
              <a:t>		Or</a:t>
            </a:r>
            <a:r>
              <a:rPr lang="en-US" sz="2800" dirty="0" smtClean="0">
                <a:ea typeface="Times New Roman"/>
              </a:rPr>
              <a:t>		</a:t>
            </a:r>
          </a:p>
          <a:p>
            <a:pPr lvl="0" algn="l">
              <a:spcAft>
                <a:spcPts val="0"/>
              </a:spcAft>
            </a:pPr>
            <a:r>
              <a:rPr lang="en-US" sz="2800" i="1" dirty="0" smtClean="0">
                <a:ea typeface="Times New Roman"/>
              </a:rPr>
              <a:t>		</a:t>
            </a:r>
            <a:r>
              <a:rPr lang="en-US" sz="2800" i="1" dirty="0" smtClean="0">
                <a:ea typeface="Times New Roman"/>
              </a:rPr>
              <a:t>	   boldly </a:t>
            </a:r>
            <a:r>
              <a:rPr lang="en-US" sz="2800" i="1" dirty="0" smtClean="0">
                <a:ea typeface="Times New Roman"/>
              </a:rPr>
              <a:t>to </a:t>
            </a:r>
            <a:r>
              <a:rPr lang="en-US" sz="2800" i="1" dirty="0" smtClean="0">
                <a:ea typeface="Times New Roman"/>
              </a:rPr>
              <a:t>go</a:t>
            </a:r>
          </a:p>
          <a:p>
            <a:pPr lvl="0" algn="l">
              <a:spcAft>
                <a:spcPts val="0"/>
              </a:spcAft>
            </a:pPr>
            <a:endParaRPr lang="en-US" sz="2800" dirty="0" smtClean="0">
              <a:ea typeface="Times New Roman"/>
            </a:endParaRPr>
          </a:p>
          <a:p>
            <a:pPr marL="457200" lvl="0" indent="-457200" algn="l">
              <a:spcAft>
                <a:spcPts val="0"/>
              </a:spcAft>
              <a:buFontTx/>
              <a:buChar char="-"/>
            </a:pPr>
            <a:r>
              <a:rPr lang="en-US" sz="2800" dirty="0" smtClean="0">
                <a:ea typeface="Times New Roman"/>
              </a:rPr>
              <a:t>According </a:t>
            </a:r>
            <a:r>
              <a:rPr lang="en-US" sz="2800" dirty="0">
                <a:ea typeface="Times New Roman"/>
              </a:rPr>
              <a:t>to descriptive rules, </a:t>
            </a:r>
            <a:r>
              <a:rPr lang="en-US" sz="2800" u="sng" dirty="0">
                <a:ea typeface="Times New Roman"/>
              </a:rPr>
              <a:t>both forms are correct</a:t>
            </a:r>
            <a:r>
              <a:rPr lang="en-US" sz="2800" dirty="0" smtClean="0">
                <a:ea typeface="Times New Roman"/>
              </a:rPr>
              <a:t>.</a:t>
            </a:r>
          </a:p>
          <a:p>
            <a:pPr marL="457200" lvl="0" indent="-457200" algn="l">
              <a:spcAft>
                <a:spcPts val="0"/>
              </a:spcAft>
              <a:buFontTx/>
              <a:buChar char="-"/>
            </a:pPr>
            <a:endParaRPr lang="en-US" sz="2800" dirty="0">
              <a:ea typeface="Times New Roman"/>
            </a:endParaRPr>
          </a:p>
          <a:p>
            <a:pPr lvl="0" algn="l">
              <a:spcAft>
                <a:spcPts val="0"/>
              </a:spcAft>
            </a:pPr>
            <a:r>
              <a:rPr lang="en-US" sz="2800" b="1" u="sng" dirty="0">
                <a:ea typeface="Times New Roman"/>
                <a:cs typeface="Times New Roman"/>
              </a:rPr>
              <a:t>Example 3: </a:t>
            </a:r>
            <a:r>
              <a:rPr lang="en-US" sz="2800" dirty="0" smtClean="0">
                <a:ea typeface="Times New Roman"/>
                <a:cs typeface="Times New Roman"/>
              </a:rPr>
              <a:t>consider </a:t>
            </a:r>
            <a:r>
              <a:rPr lang="en-US" sz="2800" dirty="0">
                <a:ea typeface="Times New Roman"/>
                <a:cs typeface="Times New Roman"/>
              </a:rPr>
              <a:t>and compare also:</a:t>
            </a:r>
            <a:endParaRPr lang="en-US" sz="2400" dirty="0">
              <a:ea typeface="Times New Roman"/>
              <a:cs typeface="Times New Roman"/>
            </a:endParaRPr>
          </a:p>
          <a:p>
            <a:pPr algn="l">
              <a:spcAft>
                <a:spcPts val="0"/>
              </a:spcAft>
            </a:pPr>
            <a:endParaRPr lang="en-US" sz="2800" dirty="0" smtClean="0">
              <a:solidFill>
                <a:srgbClr val="FF0000"/>
              </a:solidFill>
            </a:endParaRPr>
          </a:p>
        </p:txBody>
      </p:sp>
    </p:spTree>
    <p:extLst>
      <p:ext uri="{BB962C8B-B14F-4D97-AF65-F5344CB8AC3E}">
        <p14:creationId xmlns:p14="http://schemas.microsoft.com/office/powerpoint/2010/main" val="93861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a:xfrm>
            <a:off x="495300" y="1600200"/>
            <a:ext cx="8915400" cy="4724400"/>
          </a:xfrm>
        </p:spPr>
        <p:txBody>
          <a:bodyPr>
            <a:normAutofit fontScale="92500" lnSpcReduction="20000"/>
          </a:bodyPr>
          <a:lstStyle/>
          <a:p>
            <a:pPr lvl="0" algn="l">
              <a:spcAft>
                <a:spcPts val="0"/>
              </a:spcAft>
              <a:buFont typeface="Times New Roman"/>
              <a:buChar char="-"/>
            </a:pPr>
            <a:r>
              <a:rPr lang="en-US" sz="2800" i="1" dirty="0" smtClean="0">
                <a:ea typeface="Times New Roman"/>
              </a:rPr>
              <a:t>I </a:t>
            </a:r>
            <a:r>
              <a:rPr lang="en-US" sz="2800" i="1" dirty="0">
                <a:ea typeface="Times New Roman"/>
              </a:rPr>
              <a:t>didn’t do nothing wrong</a:t>
            </a:r>
            <a:r>
              <a:rPr lang="en-US" sz="2800" dirty="0">
                <a:ea typeface="Times New Roman"/>
              </a:rPr>
              <a:t>.   (although we have here Two negatives, it is correct in some dialects</a:t>
            </a:r>
            <a:r>
              <a:rPr lang="en-US" sz="2800" dirty="0" smtClean="0">
                <a:ea typeface="Times New Roman"/>
              </a:rPr>
              <a:t>).</a:t>
            </a:r>
          </a:p>
          <a:p>
            <a:pPr marL="0" lvl="0" indent="0" algn="l">
              <a:spcAft>
                <a:spcPts val="0"/>
              </a:spcAft>
            </a:pPr>
            <a:endParaRPr lang="en-US" sz="2400" dirty="0">
              <a:ea typeface="Times New Roman"/>
            </a:endParaRPr>
          </a:p>
          <a:p>
            <a:pPr lvl="0" algn="l">
              <a:spcAft>
                <a:spcPts val="0"/>
              </a:spcAft>
              <a:buFont typeface="Times New Roman"/>
              <a:buChar char="-"/>
            </a:pPr>
            <a:r>
              <a:rPr lang="en-US" sz="2800" i="1" dirty="0">
                <a:ea typeface="Times New Roman"/>
              </a:rPr>
              <a:t>*I do didn’t wrong anything</a:t>
            </a:r>
            <a:r>
              <a:rPr lang="en-US" sz="2800" dirty="0">
                <a:ea typeface="Times New Roman"/>
              </a:rPr>
              <a:t>. (universally accepted as ungrammatical</a:t>
            </a:r>
            <a:r>
              <a:rPr lang="en-US" sz="2800" dirty="0" smtClean="0">
                <a:ea typeface="Times New Roman"/>
              </a:rPr>
              <a:t>)</a:t>
            </a:r>
          </a:p>
          <a:p>
            <a:pPr lvl="0" algn="l">
              <a:spcAft>
                <a:spcPts val="0"/>
              </a:spcAft>
              <a:buFont typeface="Times New Roman"/>
              <a:buChar char="-"/>
            </a:pPr>
            <a:endParaRPr lang="en-US" sz="2400" dirty="0">
              <a:ea typeface="Times New Roman"/>
            </a:endParaRPr>
          </a:p>
          <a:p>
            <a:pPr marL="685800" lvl="0" algn="l">
              <a:spcAft>
                <a:spcPts val="0"/>
              </a:spcAft>
            </a:pPr>
            <a:r>
              <a:rPr lang="en-US" sz="2800" b="1" u="sng" dirty="0">
                <a:ea typeface="Times New Roman"/>
                <a:cs typeface="Times New Roman"/>
              </a:rPr>
              <a:t>Example </a:t>
            </a:r>
            <a:r>
              <a:rPr lang="en-US" sz="2800" b="1" u="sng" dirty="0" smtClean="0">
                <a:ea typeface="Times New Roman"/>
                <a:cs typeface="Times New Roman"/>
              </a:rPr>
              <a:t>4: </a:t>
            </a:r>
            <a:r>
              <a:rPr lang="en-US" sz="2800" dirty="0" smtClean="0">
                <a:ea typeface="Times New Roman"/>
                <a:cs typeface="Times New Roman"/>
              </a:rPr>
              <a:t>compare </a:t>
            </a:r>
            <a:r>
              <a:rPr lang="en-US" sz="2800" dirty="0" smtClean="0">
                <a:ea typeface="Times New Roman"/>
                <a:cs typeface="Times New Roman"/>
              </a:rPr>
              <a:t>also:</a:t>
            </a:r>
          </a:p>
          <a:p>
            <a:pPr marL="685800" lvl="0" algn="l">
              <a:spcAft>
                <a:spcPts val="0"/>
              </a:spcAft>
            </a:pPr>
            <a:endParaRPr lang="en-US" sz="2400" dirty="0" smtClean="0">
              <a:ea typeface="Times New Roman"/>
            </a:endParaRPr>
          </a:p>
          <a:p>
            <a:pPr marL="0" lvl="0" indent="0" algn="l">
              <a:spcAft>
                <a:spcPts val="0"/>
              </a:spcAft>
            </a:pPr>
            <a:r>
              <a:rPr lang="en-US" sz="2800" i="1" dirty="0" smtClean="0">
                <a:ea typeface="Times New Roman"/>
              </a:rPr>
              <a:t>		What </a:t>
            </a:r>
            <a:r>
              <a:rPr lang="en-US" sz="2800" i="1" dirty="0">
                <a:ea typeface="Times New Roman"/>
              </a:rPr>
              <a:t>are they eating?</a:t>
            </a:r>
            <a:endParaRPr lang="en-US" sz="2400" i="1" dirty="0">
              <a:ea typeface="Times New Roman"/>
            </a:endParaRPr>
          </a:p>
          <a:p>
            <a:pPr marL="0" lvl="0" indent="0" algn="l">
              <a:spcAft>
                <a:spcPts val="0"/>
              </a:spcAft>
            </a:pPr>
            <a:r>
              <a:rPr lang="en-US" sz="2800" i="1" dirty="0" smtClean="0">
                <a:ea typeface="Times New Roman"/>
              </a:rPr>
              <a:t>		They </a:t>
            </a:r>
            <a:r>
              <a:rPr lang="en-US" sz="2800" i="1" dirty="0">
                <a:ea typeface="Times New Roman"/>
              </a:rPr>
              <a:t>are eating chips.</a:t>
            </a:r>
            <a:endParaRPr lang="en-US" sz="2400" i="1" dirty="0">
              <a:ea typeface="Times New Roman"/>
            </a:endParaRPr>
          </a:p>
          <a:p>
            <a:pPr marL="0" lvl="0" indent="0" algn="l">
              <a:spcAft>
                <a:spcPts val="0"/>
              </a:spcAft>
            </a:pPr>
            <a:r>
              <a:rPr lang="en-US" sz="2800" i="1" dirty="0" smtClean="0">
                <a:ea typeface="Times New Roman"/>
              </a:rPr>
              <a:t>		*</a:t>
            </a:r>
            <a:r>
              <a:rPr lang="en-US" sz="2800" i="1" dirty="0">
                <a:ea typeface="Times New Roman"/>
              </a:rPr>
              <a:t>W</a:t>
            </a:r>
            <a:r>
              <a:rPr lang="en-US" sz="2800" i="1" dirty="0" smtClean="0">
                <a:ea typeface="Times New Roman"/>
              </a:rPr>
              <a:t>hat </a:t>
            </a:r>
            <a:r>
              <a:rPr lang="en-US" sz="2800" i="1" dirty="0">
                <a:ea typeface="Times New Roman"/>
              </a:rPr>
              <a:t>are they eating chips? </a:t>
            </a:r>
            <a:r>
              <a:rPr lang="en-US" sz="2800" dirty="0" smtClean="0">
                <a:ea typeface="Times New Roman"/>
              </a:rPr>
              <a:t>(</a:t>
            </a:r>
            <a:r>
              <a:rPr lang="en-US" sz="2800" dirty="0">
                <a:ea typeface="Times New Roman"/>
              </a:rPr>
              <a:t>universally </a:t>
            </a:r>
            <a:r>
              <a:rPr lang="en-US" sz="2800" dirty="0" smtClean="0">
                <a:ea typeface="Times New Roman"/>
              </a:rPr>
              <a:t>accepted 		   as ungrammatical</a:t>
            </a:r>
            <a:r>
              <a:rPr lang="en-US" sz="2800" dirty="0">
                <a:ea typeface="Times New Roman"/>
              </a:rPr>
              <a:t>)</a:t>
            </a:r>
            <a:endParaRPr lang="en-US" sz="2400" dirty="0">
              <a:ea typeface="Times New Roman"/>
            </a:endParaRPr>
          </a:p>
          <a:p>
            <a:pPr algn="l"/>
            <a:endParaRPr lang="en-US" dirty="0" smtClean="0">
              <a:solidFill>
                <a:srgbClr val="FF0000"/>
              </a:solidFill>
            </a:endParaRPr>
          </a:p>
        </p:txBody>
      </p:sp>
    </p:spTree>
    <p:extLst>
      <p:ext uri="{BB962C8B-B14F-4D97-AF65-F5344CB8AC3E}">
        <p14:creationId xmlns:p14="http://schemas.microsoft.com/office/powerpoint/2010/main" val="382186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a:xfrm>
            <a:off x="495300" y="1600200"/>
            <a:ext cx="8915400" cy="4724400"/>
          </a:xfrm>
        </p:spPr>
        <p:txBody>
          <a:bodyPr/>
          <a:lstStyle/>
          <a:p>
            <a:pPr marL="457200" lvl="0" indent="-457200" algn="l">
              <a:spcAft>
                <a:spcPts val="0"/>
              </a:spcAft>
              <a:buFontTx/>
              <a:buChar char="-"/>
            </a:pPr>
            <a:r>
              <a:rPr lang="en-US" sz="2800" dirty="0" smtClean="0"/>
              <a:t>Thus, descriptive grammars aim at revealing the mental grammar which represents the knowledge a speaker of the language has</a:t>
            </a:r>
            <a:r>
              <a:rPr lang="en-US" sz="2800" dirty="0" smtClean="0"/>
              <a:t>.</a:t>
            </a:r>
          </a:p>
          <a:p>
            <a:pPr marL="0" lvl="0" indent="0" algn="l">
              <a:spcAft>
                <a:spcPts val="0"/>
              </a:spcAft>
            </a:pPr>
            <a:endParaRPr lang="en-US" sz="2800" dirty="0" smtClean="0"/>
          </a:p>
          <a:p>
            <a:pPr marL="457200" lvl="0" indent="-457200" algn="l">
              <a:spcAft>
                <a:spcPts val="0"/>
              </a:spcAft>
              <a:buFontTx/>
              <a:buChar char="-"/>
            </a:pPr>
            <a:r>
              <a:rPr lang="en-US" sz="2800" dirty="0" smtClean="0"/>
              <a:t>They do not attempt to prescribe what speakers’ grammars should be</a:t>
            </a:r>
            <a:r>
              <a:rPr lang="en-US" sz="2800" dirty="0" smtClean="0"/>
              <a:t>.</a:t>
            </a:r>
          </a:p>
          <a:p>
            <a:pPr marL="0" lvl="0" indent="0" algn="l">
              <a:spcAft>
                <a:spcPts val="0"/>
              </a:spcAft>
            </a:pPr>
            <a:endParaRPr lang="en-US" sz="2800" dirty="0" smtClean="0"/>
          </a:p>
          <a:p>
            <a:pPr marL="457200" lvl="0" indent="-457200" algn="l">
              <a:spcAft>
                <a:spcPts val="0"/>
              </a:spcAft>
              <a:buFontTx/>
              <a:buChar char="-"/>
            </a:pPr>
            <a:r>
              <a:rPr lang="en-US" sz="2800" dirty="0" smtClean="0"/>
              <a:t>While certain forms (or dialects) of a language may be preferred for social or political or economic reasons, no specific dialect is linguistically superior to any other.</a:t>
            </a:r>
          </a:p>
          <a:p>
            <a:pPr marL="0" lvl="0" indent="0" algn="l">
              <a:spcAft>
                <a:spcPts val="0"/>
              </a:spcAft>
            </a:pPr>
            <a:endParaRPr lang="en-US" sz="2800" dirty="0" smtClean="0">
              <a:solidFill>
                <a:srgbClr val="FF0000"/>
              </a:solidFill>
            </a:endParaRPr>
          </a:p>
        </p:txBody>
      </p:sp>
    </p:spTree>
    <p:extLst>
      <p:ext uri="{BB962C8B-B14F-4D97-AF65-F5344CB8AC3E}">
        <p14:creationId xmlns:p14="http://schemas.microsoft.com/office/powerpoint/2010/main" val="141715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a:xfrm>
            <a:off x="533400" y="1676400"/>
            <a:ext cx="8915400" cy="5035551"/>
          </a:xfrm>
        </p:spPr>
        <p:txBody>
          <a:bodyPr/>
          <a:lstStyle/>
          <a:p>
            <a:pPr algn="l"/>
            <a:r>
              <a:rPr lang="en-US" sz="2800" dirty="0" smtClean="0"/>
              <a:t>A comparison between descriptive and prescriptive grammar: </a:t>
            </a:r>
          </a:p>
          <a:p>
            <a:pPr algn="l"/>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945729504"/>
              </p:ext>
            </p:extLst>
          </p:nvPr>
        </p:nvGraphicFramePr>
        <p:xfrm>
          <a:off x="2743200" y="2286000"/>
          <a:ext cx="5633720" cy="4069079"/>
        </p:xfrm>
        <a:graphic>
          <a:graphicData uri="http://schemas.openxmlformats.org/drawingml/2006/table">
            <a:tbl>
              <a:tblPr firstRow="1" firstCol="1" lastRow="1" lastCol="1" bandRow="1" bandCol="1"/>
              <a:tblGrid>
                <a:gridCol w="2816860"/>
                <a:gridCol w="2816860"/>
              </a:tblGrid>
              <a:tr h="228599">
                <a:tc>
                  <a:txBody>
                    <a:bodyPr/>
                    <a:lstStyle/>
                    <a:p>
                      <a:pPr algn="ctr">
                        <a:spcAft>
                          <a:spcPts val="0"/>
                        </a:spcAft>
                      </a:pPr>
                      <a:r>
                        <a:rPr lang="en-US" sz="1200" b="1" dirty="0">
                          <a:effectLst/>
                          <a:latin typeface="Times New Roman"/>
                          <a:ea typeface="Times New Roman"/>
                        </a:rPr>
                        <a:t>Prescriptive Grammar</a:t>
                      </a:r>
                      <a:endParaRPr lang="en-US"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US" sz="1200" b="1">
                          <a:effectLst/>
                          <a:latin typeface="Times New Roman"/>
                          <a:ea typeface="Times New Roman"/>
                        </a:rPr>
                        <a:t>Descriptive Grammar</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3171190">
                <a:tc>
                  <a:txBody>
                    <a:bodyPr/>
                    <a:lstStyle/>
                    <a:p>
                      <a:pPr>
                        <a:spcAft>
                          <a:spcPts val="0"/>
                        </a:spcAft>
                      </a:pPr>
                      <a:r>
                        <a:rPr lang="en-US" sz="1400" b="1" dirty="0">
                          <a:effectLst/>
                          <a:latin typeface="Times New Roman"/>
                          <a:ea typeface="Times New Roman"/>
                        </a:rPr>
                        <a:t>- It tends to operate with a simple contrast between correct and incorrect.</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It presents rules to be followed.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b="1" dirty="0" smtClean="0">
                        <a:effectLst/>
                        <a:latin typeface="Times New Roman"/>
                        <a:ea typeface="Times New Roman"/>
                      </a:endParaRPr>
                    </a:p>
                    <a:p>
                      <a:pPr>
                        <a:spcAft>
                          <a:spcPts val="0"/>
                        </a:spcAft>
                      </a:pPr>
                      <a:endParaRPr lang="en-US" sz="1400" dirty="0">
                        <a:effectLst/>
                        <a:latin typeface="Times New Roman"/>
                        <a:ea typeface="Times New Roman"/>
                      </a:endParaRPr>
                    </a:p>
                    <a:p>
                      <a:pPr algn="just">
                        <a:spcAft>
                          <a:spcPts val="0"/>
                        </a:spcAft>
                      </a:pPr>
                      <a:r>
                        <a:rPr lang="en-US" sz="1400" b="1" dirty="0">
                          <a:effectLst/>
                          <a:latin typeface="Times New Roman"/>
                          <a:ea typeface="Times New Roman"/>
                        </a:rPr>
                        <a:t>-It is based on the idea that there is a single right way to do things. When there is more than one way of saying something, it is generally concerned with declaring one (and only one) of the variants to be correct.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effectLst/>
                          <a:latin typeface="Times New Roman"/>
                          <a:ea typeface="Times New Roman"/>
                        </a:rPr>
                        <a:t>- It recognizes the existence of different varieties of language; formal and informal, written and spoken, standard and nonstandard, etc.</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It aims to account for the grammatical system that underlies our use of language.</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a:t>
                      </a:r>
                      <a:endParaRPr lang="en-US" sz="1400" dirty="0">
                        <a:effectLst/>
                        <a:latin typeface="Times New Roman"/>
                        <a:ea typeface="Times New Roman"/>
                      </a:endParaRPr>
                    </a:p>
                    <a:p>
                      <a:pPr>
                        <a:spcAft>
                          <a:spcPts val="0"/>
                        </a:spcAft>
                      </a:pPr>
                      <a:r>
                        <a:rPr lang="en-US" sz="1400" b="1" dirty="0">
                          <a:effectLst/>
                          <a:latin typeface="Times New Roman"/>
                          <a:ea typeface="Times New Roman"/>
                        </a:rPr>
                        <a:t>- It is content simply to document the variants - without passing judgment on them.</a:t>
                      </a:r>
                      <a:endParaRPr lang="en-US"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Rectangle 3"/>
          <p:cNvSpPr>
            <a:spLocks noChangeArrowheads="1"/>
          </p:cNvSpPr>
          <p:nvPr/>
        </p:nvSpPr>
        <p:spPr bwMode="auto">
          <a:xfrm>
            <a:off x="2136775" y="218598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2021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a:bodyPr>
          <a:lstStyle/>
          <a:p>
            <a:pPr algn="l">
              <a:spcAft>
                <a:spcPts val="0"/>
              </a:spcAft>
            </a:pPr>
            <a:r>
              <a:rPr lang="en-US" sz="2800" b="1" u="sng" dirty="0" smtClean="0">
                <a:ea typeface="Times New Roman"/>
              </a:rPr>
              <a:t>Practice</a:t>
            </a:r>
            <a:r>
              <a:rPr lang="en-US" sz="2800" u="sng" dirty="0" smtClean="0">
                <a:ea typeface="Times New Roman"/>
              </a:rPr>
              <a:t>: </a:t>
            </a:r>
            <a:r>
              <a:rPr lang="en-US" sz="2600" dirty="0" smtClean="0">
                <a:ea typeface="Times New Roman"/>
              </a:rPr>
              <a:t>All </a:t>
            </a:r>
            <a:r>
              <a:rPr lang="en-US" sz="2600" dirty="0">
                <a:ea typeface="Times New Roman"/>
              </a:rPr>
              <a:t>of the following sentences have been </a:t>
            </a:r>
            <a:r>
              <a:rPr lang="en-US" sz="2600" dirty="0" smtClean="0">
                <a:ea typeface="Times New Roman"/>
              </a:rPr>
              <a:t>claimed to be ungrammatical </a:t>
            </a:r>
            <a:r>
              <a:rPr lang="en-US" sz="2600" dirty="0">
                <a:ea typeface="Times New Roman"/>
              </a:rPr>
              <a:t>or </a:t>
            </a:r>
            <a:r>
              <a:rPr lang="en-US" sz="2600" dirty="0" smtClean="0">
                <a:ea typeface="Times New Roman"/>
              </a:rPr>
              <a:t>unacceptable </a:t>
            </a:r>
            <a:r>
              <a:rPr lang="en-US" sz="2600" dirty="0">
                <a:ea typeface="Times New Roman"/>
              </a:rPr>
              <a:t>by someone at some time. For each sentence, indicate whether </a:t>
            </a:r>
            <a:r>
              <a:rPr lang="en-US" sz="2600" dirty="0" smtClean="0">
                <a:ea typeface="Times New Roman"/>
              </a:rPr>
              <a:t>this ungrammaticality is: a </a:t>
            </a:r>
            <a:r>
              <a:rPr lang="en-US" sz="2600" u="sng" dirty="0" smtClean="0">
                <a:ea typeface="Times New Roman"/>
              </a:rPr>
              <a:t>universally accepted</a:t>
            </a:r>
            <a:r>
              <a:rPr lang="en-US" sz="2600" u="sng" dirty="0">
                <a:ea typeface="Times New Roman"/>
              </a:rPr>
              <a:t> judgment</a:t>
            </a:r>
            <a:r>
              <a:rPr lang="en-US" sz="2600" dirty="0" smtClean="0">
                <a:ea typeface="Times New Roman"/>
              </a:rPr>
              <a:t>, or a </a:t>
            </a:r>
            <a:r>
              <a:rPr lang="en-US" sz="2600" u="sng" dirty="0" smtClean="0">
                <a:ea typeface="Times New Roman"/>
              </a:rPr>
              <a:t>prescriptive judgment </a:t>
            </a:r>
            <a:r>
              <a:rPr lang="en-US" sz="2600" dirty="0">
                <a:ea typeface="Times New Roman"/>
              </a:rPr>
              <a:t>or a </a:t>
            </a:r>
            <a:r>
              <a:rPr lang="en-US" sz="2600" u="sng" dirty="0">
                <a:ea typeface="Times New Roman"/>
              </a:rPr>
              <a:t>descriptive judgment</a:t>
            </a:r>
            <a:r>
              <a:rPr lang="en-US" sz="2600" dirty="0" smtClean="0">
                <a:ea typeface="Times New Roman"/>
              </a:rPr>
              <a:t>.</a:t>
            </a:r>
          </a:p>
          <a:p>
            <a:pPr algn="l">
              <a:spcAft>
                <a:spcPts val="0"/>
              </a:spcAft>
            </a:pPr>
            <a:endParaRPr lang="en-US" sz="2800" dirty="0">
              <a:ea typeface="Times New Roman"/>
            </a:endParaRPr>
          </a:p>
          <a:p>
            <a:pPr algn="l">
              <a:spcAft>
                <a:spcPts val="0"/>
              </a:spcAft>
            </a:pPr>
            <a:r>
              <a:rPr lang="en-US" sz="2400" i="1" dirty="0">
                <a:ea typeface="Times New Roman"/>
              </a:rPr>
              <a:t>-</a:t>
            </a:r>
            <a:r>
              <a:rPr lang="en-US" sz="2400" dirty="0">
                <a:ea typeface="Times New Roman"/>
              </a:rPr>
              <a:t>  </a:t>
            </a:r>
            <a:r>
              <a:rPr lang="en-US" sz="2400" i="1" dirty="0">
                <a:ea typeface="Times New Roman"/>
              </a:rPr>
              <a:t>Who did you see in Las Vegas?</a:t>
            </a:r>
          </a:p>
          <a:p>
            <a:pPr algn="l">
              <a:spcAft>
                <a:spcPts val="0"/>
              </a:spcAft>
            </a:pPr>
            <a:r>
              <a:rPr lang="en-US" sz="2400" i="1" dirty="0">
                <a:ea typeface="Times New Roman"/>
              </a:rPr>
              <a:t>-  My red is refrigerator.</a:t>
            </a:r>
          </a:p>
          <a:p>
            <a:pPr algn="l">
              <a:spcAft>
                <a:spcPts val="0"/>
              </a:spcAft>
            </a:pPr>
            <a:r>
              <a:rPr lang="en-US" sz="2400" i="1" dirty="0" smtClean="0">
                <a:ea typeface="Times New Roman"/>
              </a:rPr>
              <a:t>-  </a:t>
            </a:r>
            <a:r>
              <a:rPr lang="en-US" sz="2400" i="1" dirty="0">
                <a:ea typeface="Times New Roman"/>
              </a:rPr>
              <a:t>My friends wanted to quickly leave the party.</a:t>
            </a:r>
          </a:p>
          <a:p>
            <a:pPr algn="l">
              <a:spcAft>
                <a:spcPts val="0"/>
              </a:spcAft>
            </a:pPr>
            <a:r>
              <a:rPr lang="en-US" sz="2400" i="1" dirty="0">
                <a:ea typeface="Times New Roman"/>
              </a:rPr>
              <a:t>-  Bunnies carrots eat.</a:t>
            </a:r>
          </a:p>
          <a:p>
            <a:pPr algn="l"/>
            <a:endParaRPr lang="en-US" dirty="0"/>
          </a:p>
        </p:txBody>
      </p:sp>
    </p:spTree>
    <p:extLst>
      <p:ext uri="{BB962C8B-B14F-4D97-AF65-F5344CB8AC3E}">
        <p14:creationId xmlns:p14="http://schemas.microsoft.com/office/powerpoint/2010/main" val="361060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92500" lnSpcReduction="20000"/>
          </a:bodyPr>
          <a:lstStyle/>
          <a:p>
            <a:pPr algn="l"/>
            <a:r>
              <a:rPr lang="en-US" sz="2800" i="1" dirty="0">
                <a:latin typeface="Times New Roman"/>
                <a:ea typeface="Times New Roman"/>
              </a:rPr>
              <a:t>	</a:t>
            </a:r>
            <a:r>
              <a:rPr lang="en-US" sz="2800" i="1" dirty="0" smtClean="0">
                <a:latin typeface="Times New Roman"/>
                <a:ea typeface="Times New Roman"/>
              </a:rPr>
              <a:t>		</a:t>
            </a:r>
            <a:r>
              <a:rPr lang="en-US" sz="2800" i="1" u="sng" dirty="0" smtClean="0">
                <a:ea typeface="Times New Roman"/>
              </a:rPr>
              <a:t>Who</a:t>
            </a:r>
            <a:r>
              <a:rPr lang="en-US" sz="2800" i="1" dirty="0" smtClean="0">
                <a:ea typeface="Times New Roman"/>
              </a:rPr>
              <a:t> </a:t>
            </a:r>
            <a:r>
              <a:rPr lang="en-US" sz="2800" i="1" dirty="0">
                <a:ea typeface="Times New Roman"/>
              </a:rPr>
              <a:t>did you see in Las Vegas</a:t>
            </a:r>
            <a:r>
              <a:rPr lang="en-US" sz="2800" i="1" dirty="0" smtClean="0">
                <a:ea typeface="Times New Roman"/>
              </a:rPr>
              <a:t>?</a:t>
            </a:r>
          </a:p>
          <a:p>
            <a:pPr algn="l"/>
            <a:endParaRPr lang="en-US" sz="2800" i="1" dirty="0" smtClean="0">
              <a:ea typeface="Times New Roman"/>
            </a:endParaRPr>
          </a:p>
          <a:p>
            <a:pPr marL="457200" indent="-457200" algn="l">
              <a:buFontTx/>
              <a:buChar char="-"/>
            </a:pPr>
            <a:r>
              <a:rPr lang="en-US" sz="2800" dirty="0" smtClean="0">
                <a:ea typeface="Times New Roman"/>
              </a:rPr>
              <a:t>According to </a:t>
            </a:r>
            <a:r>
              <a:rPr lang="en-US" sz="2800" u="sng" dirty="0" smtClean="0">
                <a:ea typeface="Times New Roman"/>
              </a:rPr>
              <a:t>the prescriptive rule </a:t>
            </a:r>
            <a:r>
              <a:rPr lang="en-US" sz="2800" dirty="0" smtClean="0">
                <a:ea typeface="Times New Roman"/>
              </a:rPr>
              <a:t>of the use of ‘whom’ instead of ‘who’, this structure is ungrammatical</a:t>
            </a:r>
            <a:r>
              <a:rPr lang="en-US" sz="2800" dirty="0" smtClean="0">
                <a:ea typeface="Times New Roman"/>
              </a:rPr>
              <a:t>.</a:t>
            </a:r>
          </a:p>
          <a:p>
            <a:pPr marL="0" indent="0" algn="l"/>
            <a:endParaRPr lang="en-US" sz="2800" dirty="0" smtClean="0">
              <a:ea typeface="Times New Roman"/>
            </a:endParaRPr>
          </a:p>
          <a:p>
            <a:pPr marL="457200" indent="-457200" algn="l">
              <a:buFontTx/>
              <a:buChar char="-"/>
            </a:pPr>
            <a:r>
              <a:rPr lang="en-US" sz="2800" dirty="0" smtClean="0">
                <a:ea typeface="Times New Roman"/>
              </a:rPr>
              <a:t>The correct form according to the above rule is:</a:t>
            </a:r>
          </a:p>
          <a:p>
            <a:pPr marL="0" indent="0" algn="l"/>
            <a:r>
              <a:rPr lang="en-US" sz="2800" i="1" dirty="0" smtClean="0">
                <a:ea typeface="Times New Roman"/>
              </a:rPr>
              <a:t>		</a:t>
            </a:r>
            <a:r>
              <a:rPr lang="en-US" sz="2800" i="1" u="sng" dirty="0" smtClean="0">
                <a:ea typeface="Times New Roman"/>
              </a:rPr>
              <a:t>Whom </a:t>
            </a:r>
            <a:r>
              <a:rPr lang="en-US" sz="2800" i="1" dirty="0">
                <a:ea typeface="Times New Roman"/>
              </a:rPr>
              <a:t>did you see in Las Vegas?</a:t>
            </a:r>
          </a:p>
          <a:p>
            <a:pPr marL="457200" indent="-457200" algn="l">
              <a:buFontTx/>
              <a:buChar char="-"/>
            </a:pPr>
            <a:endParaRPr lang="en-US" sz="2800" dirty="0" smtClean="0">
              <a:ea typeface="Times New Roman"/>
            </a:endParaRPr>
          </a:p>
          <a:p>
            <a:pPr marL="457200" indent="-457200" algn="l">
              <a:buFontTx/>
              <a:buChar char="-"/>
            </a:pPr>
            <a:r>
              <a:rPr lang="en-US" sz="2800" dirty="0" smtClean="0">
                <a:ea typeface="Times New Roman"/>
              </a:rPr>
              <a:t>However, according to </a:t>
            </a:r>
            <a:r>
              <a:rPr lang="en-US" sz="2800" u="sng" dirty="0" smtClean="0">
                <a:ea typeface="Times New Roman"/>
              </a:rPr>
              <a:t>descriptive grammar</a:t>
            </a:r>
            <a:r>
              <a:rPr lang="en-US" sz="2800" dirty="0" smtClean="0">
                <a:ea typeface="Times New Roman"/>
              </a:rPr>
              <a:t>, both structures are grammatical since both of them are used by speakers of English.</a:t>
            </a:r>
            <a:endParaRPr lang="en-US" sz="2800" dirty="0">
              <a:ea typeface="Times New Roman"/>
            </a:endParaRPr>
          </a:p>
          <a:p>
            <a:pPr algn="l"/>
            <a:endParaRPr lang="en-US" dirty="0"/>
          </a:p>
        </p:txBody>
      </p:sp>
    </p:spTree>
    <p:extLst>
      <p:ext uri="{BB962C8B-B14F-4D97-AF65-F5344CB8AC3E}">
        <p14:creationId xmlns:p14="http://schemas.microsoft.com/office/powerpoint/2010/main" val="30905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lstStyle/>
          <a:p>
            <a:pPr algn="l"/>
            <a:r>
              <a:rPr lang="en-US" i="1" dirty="0" smtClean="0">
                <a:latin typeface="Times New Roman"/>
                <a:ea typeface="Times New Roman"/>
              </a:rPr>
              <a:t>	</a:t>
            </a:r>
            <a:r>
              <a:rPr lang="en-US" sz="2800" i="1" dirty="0" smtClean="0">
                <a:latin typeface="Times New Roman"/>
                <a:ea typeface="Times New Roman"/>
              </a:rPr>
              <a:t>			My </a:t>
            </a:r>
            <a:r>
              <a:rPr lang="en-US" sz="2800" i="1" dirty="0">
                <a:latin typeface="Times New Roman"/>
                <a:ea typeface="Times New Roman"/>
              </a:rPr>
              <a:t>red is refrigerator</a:t>
            </a:r>
            <a:r>
              <a:rPr lang="en-US" sz="2800" i="1" dirty="0" smtClean="0">
                <a:latin typeface="Times New Roman"/>
                <a:ea typeface="Times New Roman"/>
              </a:rPr>
              <a:t>.</a:t>
            </a:r>
          </a:p>
          <a:p>
            <a:pPr algn="l"/>
            <a:endParaRPr lang="en-US" sz="2800" i="1" dirty="0">
              <a:latin typeface="Times New Roman"/>
              <a:ea typeface="Times New Roman"/>
            </a:endParaRPr>
          </a:p>
          <a:p>
            <a:pPr marL="457200" indent="-457200" algn="l">
              <a:buFontTx/>
              <a:buChar char="-"/>
            </a:pPr>
            <a:r>
              <a:rPr lang="en-US" sz="2800" dirty="0" smtClean="0"/>
              <a:t>This structure is universally accepted as </a:t>
            </a:r>
            <a:r>
              <a:rPr lang="en-US" sz="2800" u="sng" dirty="0" smtClean="0"/>
              <a:t>ungrammatical</a:t>
            </a:r>
            <a:r>
              <a:rPr lang="en-US" sz="2800" dirty="0" smtClean="0"/>
              <a:t>.</a:t>
            </a:r>
          </a:p>
          <a:p>
            <a:pPr marL="457200" indent="-457200" algn="l">
              <a:buFontTx/>
              <a:buChar char="-"/>
            </a:pPr>
            <a:endParaRPr lang="en-US" sz="2800" dirty="0" smtClean="0"/>
          </a:p>
          <a:p>
            <a:pPr marL="457200" indent="-457200" algn="l">
              <a:buFontTx/>
              <a:buChar char="-"/>
            </a:pPr>
            <a:r>
              <a:rPr lang="en-US" sz="2800" dirty="0" smtClean="0"/>
              <a:t>This structure does not conform to the descriptive grammar of English.</a:t>
            </a:r>
          </a:p>
          <a:p>
            <a:pPr marL="457200" indent="-457200" algn="l">
              <a:buFontTx/>
              <a:buChar char="-"/>
            </a:pPr>
            <a:endParaRPr lang="en-US" sz="2800" dirty="0" smtClean="0"/>
          </a:p>
          <a:p>
            <a:pPr marL="457200" indent="-457200" algn="l">
              <a:buFontTx/>
              <a:buChar char="-"/>
            </a:pPr>
            <a:r>
              <a:rPr lang="en-US" sz="2800" dirty="0" smtClean="0"/>
              <a:t>That is, English speakers do not produce structures like that one.</a:t>
            </a:r>
            <a:endParaRPr lang="en-US" sz="2800" dirty="0"/>
          </a:p>
        </p:txBody>
      </p:sp>
    </p:spTree>
    <p:extLst>
      <p:ext uri="{BB962C8B-B14F-4D97-AF65-F5344CB8AC3E}">
        <p14:creationId xmlns:p14="http://schemas.microsoft.com/office/powerpoint/2010/main" val="20733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normAutofit fontScale="85000" lnSpcReduction="10000"/>
          </a:bodyPr>
          <a:lstStyle/>
          <a:p>
            <a:pPr algn="l"/>
            <a:r>
              <a:rPr lang="en-US" i="1" dirty="0" smtClean="0">
                <a:latin typeface="Times New Roman"/>
                <a:ea typeface="Times New Roman"/>
              </a:rPr>
              <a:t>		     </a:t>
            </a:r>
            <a:r>
              <a:rPr lang="en-US" sz="2800" i="1" dirty="0" smtClean="0">
                <a:ea typeface="Times New Roman"/>
              </a:rPr>
              <a:t>My </a:t>
            </a:r>
            <a:r>
              <a:rPr lang="en-US" sz="2800" i="1" dirty="0">
                <a:ea typeface="Times New Roman"/>
              </a:rPr>
              <a:t>friends wanted </a:t>
            </a:r>
            <a:r>
              <a:rPr lang="en-US" sz="2800" i="1" u="sng" dirty="0">
                <a:ea typeface="Times New Roman"/>
              </a:rPr>
              <a:t>to</a:t>
            </a:r>
            <a:r>
              <a:rPr lang="en-US" sz="2800" i="1" dirty="0">
                <a:ea typeface="Times New Roman"/>
              </a:rPr>
              <a:t> quickly </a:t>
            </a:r>
            <a:r>
              <a:rPr lang="en-US" sz="2800" i="1" u="sng" dirty="0">
                <a:ea typeface="Times New Roman"/>
              </a:rPr>
              <a:t>leave</a:t>
            </a:r>
            <a:r>
              <a:rPr lang="en-US" sz="2800" i="1" dirty="0">
                <a:ea typeface="Times New Roman"/>
              </a:rPr>
              <a:t> the party</a:t>
            </a:r>
            <a:r>
              <a:rPr lang="en-US" sz="2800" i="1" dirty="0" smtClean="0">
                <a:ea typeface="Times New Roman"/>
              </a:rPr>
              <a:t>.</a:t>
            </a:r>
          </a:p>
          <a:p>
            <a:pPr algn="l"/>
            <a:endParaRPr lang="en-US" sz="2800" i="1" dirty="0">
              <a:ea typeface="Times New Roman"/>
            </a:endParaRPr>
          </a:p>
          <a:p>
            <a:pPr marL="457200" indent="-457200" algn="l">
              <a:buFontTx/>
              <a:buChar char="-"/>
            </a:pPr>
            <a:r>
              <a:rPr lang="en-US" sz="2800" dirty="0">
                <a:ea typeface="Times New Roman"/>
              </a:rPr>
              <a:t>According to </a:t>
            </a:r>
            <a:r>
              <a:rPr lang="en-US" sz="2800" u="sng" dirty="0">
                <a:ea typeface="Times New Roman"/>
              </a:rPr>
              <a:t>the prescriptive rule </a:t>
            </a:r>
            <a:r>
              <a:rPr lang="en-US" sz="2800" dirty="0">
                <a:ea typeface="Times New Roman"/>
              </a:rPr>
              <a:t>of </a:t>
            </a:r>
            <a:r>
              <a:rPr lang="en-US" sz="2800" dirty="0" smtClean="0">
                <a:ea typeface="Times New Roman"/>
              </a:rPr>
              <a:t>‘never split an infinitive’, </a:t>
            </a:r>
            <a:r>
              <a:rPr lang="en-US" sz="2800" dirty="0">
                <a:ea typeface="Times New Roman"/>
              </a:rPr>
              <a:t>this structure is ungrammatical</a:t>
            </a:r>
            <a:r>
              <a:rPr lang="en-US" sz="2800" dirty="0" smtClean="0">
                <a:ea typeface="Times New Roman"/>
              </a:rPr>
              <a:t>.</a:t>
            </a:r>
          </a:p>
          <a:p>
            <a:pPr marL="0" indent="0" algn="l"/>
            <a:endParaRPr lang="en-US" sz="2800" dirty="0">
              <a:ea typeface="Times New Roman"/>
            </a:endParaRPr>
          </a:p>
          <a:p>
            <a:pPr marL="457200" indent="-457200" algn="l">
              <a:buFontTx/>
              <a:buChar char="-"/>
            </a:pPr>
            <a:r>
              <a:rPr lang="en-US" sz="2800" dirty="0">
                <a:ea typeface="Times New Roman"/>
              </a:rPr>
              <a:t>The correct form according to the above rule is</a:t>
            </a:r>
            <a:r>
              <a:rPr lang="en-US" sz="2800" dirty="0" smtClean="0">
                <a:ea typeface="Times New Roman"/>
              </a:rPr>
              <a:t>:</a:t>
            </a:r>
          </a:p>
          <a:p>
            <a:pPr marL="457200" indent="-457200" algn="l">
              <a:buFontTx/>
              <a:buChar char="-"/>
            </a:pPr>
            <a:endParaRPr lang="en-US" sz="2800" dirty="0">
              <a:ea typeface="Times New Roman"/>
            </a:endParaRPr>
          </a:p>
          <a:p>
            <a:pPr algn="l"/>
            <a:r>
              <a:rPr lang="en-US" sz="2800" i="1" dirty="0">
                <a:ea typeface="Times New Roman"/>
              </a:rPr>
              <a:t>		</a:t>
            </a:r>
            <a:r>
              <a:rPr lang="en-US" sz="2800" i="1" dirty="0" smtClean="0">
                <a:ea typeface="Times New Roman"/>
              </a:rPr>
              <a:t>      My </a:t>
            </a:r>
            <a:r>
              <a:rPr lang="en-US" sz="2800" i="1" dirty="0">
                <a:ea typeface="Times New Roman"/>
              </a:rPr>
              <a:t>friends wanted </a:t>
            </a:r>
            <a:r>
              <a:rPr lang="en-US" sz="2800" i="1" u="sng" dirty="0">
                <a:ea typeface="Times New Roman"/>
              </a:rPr>
              <a:t>to </a:t>
            </a:r>
            <a:r>
              <a:rPr lang="en-US" sz="2800" i="1" u="sng" dirty="0" smtClean="0">
                <a:ea typeface="Times New Roman"/>
              </a:rPr>
              <a:t>leave </a:t>
            </a:r>
            <a:r>
              <a:rPr lang="en-US" sz="2800" i="1" dirty="0">
                <a:ea typeface="Times New Roman"/>
              </a:rPr>
              <a:t>the </a:t>
            </a:r>
            <a:r>
              <a:rPr lang="en-US" sz="2800" i="1" dirty="0" smtClean="0">
                <a:ea typeface="Times New Roman"/>
              </a:rPr>
              <a:t>party quickly</a:t>
            </a:r>
            <a:r>
              <a:rPr lang="en-US" sz="2800" i="1" dirty="0" smtClean="0">
                <a:ea typeface="Times New Roman"/>
              </a:rPr>
              <a:t>.</a:t>
            </a:r>
          </a:p>
          <a:p>
            <a:pPr algn="l"/>
            <a:endParaRPr lang="en-US" sz="2800" dirty="0">
              <a:ea typeface="Times New Roman"/>
            </a:endParaRPr>
          </a:p>
          <a:p>
            <a:pPr marL="457200" indent="-457200" algn="l">
              <a:buFontTx/>
              <a:buChar char="-"/>
            </a:pPr>
            <a:r>
              <a:rPr lang="en-US" sz="2800" dirty="0">
                <a:ea typeface="Times New Roman"/>
              </a:rPr>
              <a:t>However, according to </a:t>
            </a:r>
            <a:r>
              <a:rPr lang="en-US" sz="2800" u="sng" dirty="0">
                <a:ea typeface="Times New Roman"/>
              </a:rPr>
              <a:t>descriptive grammar</a:t>
            </a:r>
            <a:r>
              <a:rPr lang="en-US" sz="2800" dirty="0">
                <a:ea typeface="Times New Roman"/>
              </a:rPr>
              <a:t>, both structures are grammatical since both of them are used by speakers of English.</a:t>
            </a:r>
          </a:p>
          <a:p>
            <a:pPr algn="l"/>
            <a:endParaRPr lang="en-US" dirty="0"/>
          </a:p>
        </p:txBody>
      </p:sp>
    </p:spTree>
    <p:extLst>
      <p:ext uri="{BB962C8B-B14F-4D97-AF65-F5344CB8AC3E}">
        <p14:creationId xmlns:p14="http://schemas.microsoft.com/office/powerpoint/2010/main" val="393864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dirty="0"/>
          </a:p>
        </p:txBody>
      </p:sp>
      <p:sp>
        <p:nvSpPr>
          <p:cNvPr id="3" name="عنصر نائب للمحتوى 2"/>
          <p:cNvSpPr>
            <a:spLocks noGrp="1"/>
          </p:cNvSpPr>
          <p:nvPr>
            <p:ph idx="1"/>
          </p:nvPr>
        </p:nvSpPr>
        <p:spPr/>
        <p:txBody>
          <a:bodyPr/>
          <a:lstStyle/>
          <a:p>
            <a:pPr algn="l"/>
            <a:r>
              <a:rPr lang="en-US" i="1" dirty="0">
                <a:latin typeface="Times New Roman"/>
                <a:ea typeface="Times New Roman"/>
              </a:rPr>
              <a:t>	</a:t>
            </a:r>
            <a:r>
              <a:rPr lang="en-US" i="1" dirty="0" smtClean="0">
                <a:latin typeface="Times New Roman"/>
                <a:ea typeface="Times New Roman"/>
              </a:rPr>
              <a:t>		 	Bunnies </a:t>
            </a:r>
            <a:r>
              <a:rPr lang="en-US" i="1" dirty="0">
                <a:latin typeface="Times New Roman"/>
                <a:ea typeface="Times New Roman"/>
              </a:rPr>
              <a:t>carrots eat.</a:t>
            </a:r>
          </a:p>
          <a:p>
            <a:pPr marL="0" indent="0" algn="l"/>
            <a:r>
              <a:rPr lang="en-US" sz="2800" dirty="0" smtClean="0"/>
              <a:t>- This </a:t>
            </a:r>
            <a:r>
              <a:rPr lang="en-US" sz="2800" dirty="0"/>
              <a:t>structure is universally accepted as </a:t>
            </a:r>
            <a:r>
              <a:rPr lang="en-US" sz="2800" u="sng" dirty="0"/>
              <a:t>ungrammatical</a:t>
            </a:r>
            <a:r>
              <a:rPr lang="en-US" sz="2800" dirty="0" smtClean="0"/>
              <a:t>.</a:t>
            </a:r>
          </a:p>
          <a:p>
            <a:pPr marL="0" indent="0" algn="l"/>
            <a:endParaRPr lang="en-US" sz="2800" dirty="0"/>
          </a:p>
          <a:p>
            <a:pPr marL="0" indent="0" algn="l"/>
            <a:r>
              <a:rPr lang="en-US" sz="2800" dirty="0" smtClean="0"/>
              <a:t>- This </a:t>
            </a:r>
            <a:r>
              <a:rPr lang="en-US" sz="2800" dirty="0"/>
              <a:t>structure does not conform to the descriptive grammar of English</a:t>
            </a:r>
            <a:r>
              <a:rPr lang="en-US" sz="2800" dirty="0" smtClean="0"/>
              <a:t>.</a:t>
            </a:r>
          </a:p>
          <a:p>
            <a:pPr marL="0" indent="0" algn="l"/>
            <a:endParaRPr lang="en-US" sz="2800" dirty="0"/>
          </a:p>
          <a:p>
            <a:pPr marL="0" indent="0" algn="l"/>
            <a:r>
              <a:rPr lang="en-US" sz="2800" dirty="0" smtClean="0"/>
              <a:t>- That is, English </a:t>
            </a:r>
            <a:r>
              <a:rPr lang="en-US" sz="2800" dirty="0"/>
              <a:t>speakers do not produce structures like </a:t>
            </a:r>
            <a:r>
              <a:rPr lang="en-US" sz="2800" dirty="0" smtClean="0"/>
              <a:t> that </a:t>
            </a:r>
            <a:r>
              <a:rPr lang="en-US" sz="2800" dirty="0"/>
              <a:t>one.</a:t>
            </a:r>
          </a:p>
          <a:p>
            <a:pPr algn="l"/>
            <a:endParaRPr lang="en-US" dirty="0"/>
          </a:p>
        </p:txBody>
      </p:sp>
    </p:spTree>
    <p:extLst>
      <p:ext uri="{BB962C8B-B14F-4D97-AF65-F5344CB8AC3E}">
        <p14:creationId xmlns:p14="http://schemas.microsoft.com/office/powerpoint/2010/main" val="24372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1603</TotalTime>
  <Words>1029</Words>
  <Application>Microsoft Office PowerPoint</Application>
  <PresentationFormat>A4 Paper (210x297 mm)</PresentationFormat>
  <Paragraphs>183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Introductory lecture</vt:lpstr>
      <vt:lpstr>PowerPoint Presentation</vt:lpstr>
      <vt:lpstr>Lecture 13</vt:lpstr>
      <vt:lpstr>PowerPoint Presentation</vt:lpstr>
      <vt:lpstr>Explaining Language Variation</vt:lpstr>
      <vt:lpstr>PowerPoint Presentation</vt:lpstr>
      <vt:lpstr>Descriptive vs. prescriptive Grammar</vt:lpstr>
      <vt:lpstr>Descriptive vs. prescriptive Grammar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yy</cp:lastModifiedBy>
  <cp:revision>177</cp:revision>
  <dcterms:created xsi:type="dcterms:W3CDTF">2011-09-28T13:10:49Z</dcterms:created>
  <dcterms:modified xsi:type="dcterms:W3CDTF">2014-11-08T10:33:22Z</dcterms:modified>
</cp:coreProperties>
</file>