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67" r:id="rId4"/>
    <p:sldId id="311" r:id="rId5"/>
    <p:sldId id="312" r:id="rId6"/>
    <p:sldId id="315" r:id="rId7"/>
    <p:sldId id="318" r:id="rId8"/>
    <p:sldId id="316" r:id="rId9"/>
    <p:sldId id="317" r:id="rId10"/>
    <p:sldId id="319" r:id="rId11"/>
    <p:sldId id="320" r:id="rId12"/>
    <p:sldId id="321" r:id="rId13"/>
    <p:sldId id="322" r:id="rId14"/>
    <p:sldId id="324" r:id="rId15"/>
    <p:sldId id="323" r:id="rId16"/>
    <p:sldId id="325" r:id="rId17"/>
    <p:sldId id="326" r:id="rId18"/>
    <p:sldId id="327" r:id="rId19"/>
    <p:sldId id="266" r:id="rId2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1" autoAdjust="0"/>
    <p:restoredTop sz="94552" autoAdjust="0"/>
  </p:normalViewPr>
  <p:slideViewPr>
    <p:cSldViewPr>
      <p:cViewPr varScale="1">
        <p:scale>
          <a:sx n="99" d="100"/>
          <a:sy n="99" d="100"/>
        </p:scale>
        <p:origin x="90" y="16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11/13/2014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257800" y="4648200"/>
            <a:ext cx="4648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Deanship of E-Learning and Distance Education</a:t>
            </a:r>
            <a:endParaRPr lang="en-US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ٍ</a:t>
            </a:r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Syntax and Morphology</a:t>
            </a:r>
          </a:p>
          <a:p>
            <a:pPr algn="ctr"/>
            <a:endParaRPr lang="en-US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Instructor : Dr. Mohamed </a:t>
            </a:r>
            <a:r>
              <a:rPr lang="en-US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Fathi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Lecture 14</a:t>
            </a:r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3600" b="1" u="sng" dirty="0" smtClean="0"/>
              <a:t>In this class, we will cover the following points:</a:t>
            </a:r>
          </a:p>
          <a:p>
            <a:pPr algn="l"/>
            <a:endParaRPr lang="en-US" sz="3600" b="1" u="sng" dirty="0" smtClean="0"/>
          </a:p>
          <a:p>
            <a:pPr algn="l"/>
            <a:r>
              <a:rPr lang="en-US" sz="3600" dirty="0" smtClean="0"/>
              <a:t>1- Immediate constituent structure</a:t>
            </a:r>
          </a:p>
          <a:p>
            <a:pPr algn="l"/>
            <a:r>
              <a:rPr lang="en-US" sz="3600" dirty="0"/>
              <a:t>2</a:t>
            </a:r>
            <a:r>
              <a:rPr lang="en-US" sz="3600" dirty="0" smtClean="0"/>
              <a:t>- tree diagram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Immediate constituent analysis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b="1" u="sng" dirty="0" smtClean="0"/>
              <a:t>Immediate </a:t>
            </a:r>
            <a:r>
              <a:rPr lang="en-US" sz="2800" b="1" u="sng" dirty="0"/>
              <a:t>constituent </a:t>
            </a:r>
            <a:r>
              <a:rPr lang="en-US" sz="2800" b="1" u="sng" dirty="0" smtClean="0"/>
              <a:t>analysis: </a:t>
            </a:r>
          </a:p>
          <a:p>
            <a:pPr algn="l">
              <a:buFontTx/>
              <a:buChar char="-"/>
            </a:pPr>
            <a:r>
              <a:rPr lang="en-US" sz="2800" dirty="0" smtClean="0"/>
              <a:t>One type of descriptive approach is called ‘immediate constituent analysis’.</a:t>
            </a:r>
          </a:p>
          <a:p>
            <a:pPr algn="l">
              <a:buFontTx/>
              <a:buChar char="-"/>
            </a:pPr>
            <a:r>
              <a:rPr lang="en-US" sz="2800" dirty="0" smtClean="0"/>
              <a:t>The technique employed in this approach is designed to show how small constituents (or components) in sentences go together to form larger constituents.</a:t>
            </a:r>
          </a:p>
          <a:p>
            <a:pPr algn="l">
              <a:buFontTx/>
              <a:buChar char="-"/>
            </a:pPr>
            <a:r>
              <a:rPr lang="en-US" sz="2800" dirty="0" smtClean="0"/>
              <a:t>Example: in the following sentence, we can identify eight constituents (at the word level):</a:t>
            </a:r>
          </a:p>
          <a:p>
            <a:pPr marL="0" indent="0" algn="l"/>
            <a:r>
              <a:rPr lang="en-US" sz="2800" dirty="0"/>
              <a:t>	</a:t>
            </a:r>
            <a:r>
              <a:rPr lang="en-US" sz="2800" dirty="0" smtClean="0"/>
              <a:t>	</a:t>
            </a:r>
            <a:r>
              <a:rPr lang="en-US" sz="2800" i="1" dirty="0" smtClean="0"/>
              <a:t>her sister bought a car in the summer</a:t>
            </a:r>
          </a:p>
        </p:txBody>
      </p:sp>
    </p:spTree>
    <p:extLst>
      <p:ext uri="{BB962C8B-B14F-4D97-AF65-F5344CB8AC3E}">
        <p14:creationId xmlns:p14="http://schemas.microsoft.com/office/powerpoint/2010/main" val="1594144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800600"/>
          </a:xfrm>
        </p:spPr>
        <p:txBody>
          <a:bodyPr/>
          <a:lstStyle/>
          <a:p>
            <a:pPr marL="285750" indent="-285750" algn="l">
              <a:buFontTx/>
              <a:buChar char="-"/>
            </a:pPr>
            <a:r>
              <a:rPr lang="en-US" sz="2800" dirty="0"/>
              <a:t>How </a:t>
            </a:r>
            <a:r>
              <a:rPr lang="en-US" sz="2800" dirty="0" smtClean="0"/>
              <a:t>do </a:t>
            </a:r>
            <a:r>
              <a:rPr lang="en-US" sz="2800" dirty="0"/>
              <a:t>those eight constituents go together to form constituents (at the phrase level)?</a:t>
            </a:r>
          </a:p>
          <a:p>
            <a:pPr marL="0" indent="0" algn="l"/>
            <a:r>
              <a:rPr lang="en-US" sz="2800" dirty="0" smtClean="0"/>
              <a:t>-The </a:t>
            </a:r>
            <a:r>
              <a:rPr lang="en-US" sz="2800" dirty="0"/>
              <a:t>phrase-like  constituents here </a:t>
            </a:r>
            <a:r>
              <a:rPr lang="en-US" sz="2800" dirty="0" smtClean="0"/>
              <a:t>are combinations </a:t>
            </a:r>
            <a:r>
              <a:rPr lang="en-US" sz="2800" dirty="0"/>
              <a:t>of the following types:</a:t>
            </a:r>
          </a:p>
          <a:p>
            <a:pPr marL="0" indent="0" algn="l"/>
            <a:r>
              <a:rPr lang="en-US" sz="2800" dirty="0" smtClean="0"/>
              <a:t>    </a:t>
            </a:r>
            <a:r>
              <a:rPr lang="en-US" sz="2800" i="1" u="sng" dirty="0" smtClean="0"/>
              <a:t>Her </a:t>
            </a:r>
            <a:r>
              <a:rPr lang="en-US" sz="2800" i="1" u="sng" dirty="0"/>
              <a:t>sister</a:t>
            </a:r>
            <a:r>
              <a:rPr lang="en-US" sz="2800" i="1" dirty="0"/>
              <a:t>, </a:t>
            </a:r>
            <a:r>
              <a:rPr lang="en-US" sz="2800" i="1" u="sng" dirty="0"/>
              <a:t>a car</a:t>
            </a:r>
            <a:r>
              <a:rPr lang="en-US" sz="2800" i="1" dirty="0"/>
              <a:t>, </a:t>
            </a:r>
            <a:r>
              <a:rPr lang="en-US" sz="2800" i="1" u="sng" dirty="0"/>
              <a:t>the summer </a:t>
            </a:r>
            <a:r>
              <a:rPr lang="en-US" sz="2800" dirty="0"/>
              <a:t>(which are all </a:t>
            </a:r>
            <a:r>
              <a:rPr lang="en-US" sz="2800" dirty="0" smtClean="0"/>
              <a:t>Noun Phrases);</a:t>
            </a:r>
          </a:p>
          <a:p>
            <a:pPr marL="0" indent="0" algn="l"/>
            <a:r>
              <a:rPr lang="en-US" sz="2800" dirty="0"/>
              <a:t> </a:t>
            </a:r>
            <a:r>
              <a:rPr lang="en-US" sz="2800" dirty="0" smtClean="0"/>
              <a:t>   </a:t>
            </a:r>
            <a:r>
              <a:rPr lang="en-US" sz="2800" i="1" u="sng" dirty="0" smtClean="0"/>
              <a:t>to the summer </a:t>
            </a:r>
            <a:r>
              <a:rPr lang="en-US" sz="2800" dirty="0" smtClean="0"/>
              <a:t>(which is a Prepositional Phrase);</a:t>
            </a:r>
          </a:p>
          <a:p>
            <a:pPr marL="0" indent="0" algn="l"/>
            <a:r>
              <a:rPr lang="en-US" sz="2800" dirty="0" smtClean="0"/>
              <a:t>    </a:t>
            </a:r>
            <a:r>
              <a:rPr lang="en-US" sz="2800" i="1" u="sng" dirty="0" smtClean="0"/>
              <a:t>bought </a:t>
            </a:r>
            <a:r>
              <a:rPr lang="en-US" sz="2800" i="1" u="sng" dirty="0"/>
              <a:t>a car </a:t>
            </a:r>
            <a:r>
              <a:rPr lang="en-US" sz="2800" dirty="0"/>
              <a:t>(which is a Verb Phrase</a:t>
            </a:r>
            <a:r>
              <a:rPr lang="en-US" sz="2800" dirty="0" smtClean="0"/>
              <a:t>).</a:t>
            </a:r>
          </a:p>
          <a:p>
            <a:pPr marL="0" indent="0" algn="l"/>
            <a:r>
              <a:rPr lang="en-US" sz="2800" dirty="0" smtClean="0"/>
              <a:t>- This analysis of the constituent structure of the sentence  can be represented in different types of diagrams; e.g. the tree diagram.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712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Labeled tree diagram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spcAft>
                <a:spcPts val="0"/>
              </a:spcAft>
            </a:pPr>
            <a:r>
              <a:rPr lang="en-US" sz="2800" u="sng" dirty="0">
                <a:solidFill>
                  <a:prstClr val="black"/>
                </a:solidFill>
              </a:rPr>
              <a:t>- A list of symbols and abbreviation used in syntactic description:</a:t>
            </a:r>
          </a:p>
          <a:p>
            <a:pPr algn="l">
              <a:spcAft>
                <a:spcPts val="0"/>
              </a:spcAft>
            </a:pPr>
            <a:r>
              <a:rPr lang="en-US" sz="2800" b="1" dirty="0">
                <a:solidFill>
                  <a:prstClr val="black"/>
                </a:solidFill>
              </a:rPr>
              <a:t>S</a:t>
            </a:r>
            <a:r>
              <a:rPr lang="en-US" sz="2800" dirty="0">
                <a:solidFill>
                  <a:prstClr val="black"/>
                </a:solidFill>
              </a:rPr>
              <a:t> (sentence)</a:t>
            </a:r>
          </a:p>
          <a:p>
            <a:pPr algn="l">
              <a:spcAft>
                <a:spcPts val="0"/>
              </a:spcAft>
            </a:pPr>
            <a:r>
              <a:rPr lang="en-US" sz="2800" b="1" dirty="0">
                <a:solidFill>
                  <a:prstClr val="black"/>
                </a:solidFill>
              </a:rPr>
              <a:t>N</a:t>
            </a:r>
            <a:r>
              <a:rPr lang="en-US" sz="2800" dirty="0">
                <a:solidFill>
                  <a:prstClr val="black"/>
                </a:solidFill>
              </a:rPr>
              <a:t> (noun) computer, city, stupidity, event </a:t>
            </a:r>
          </a:p>
          <a:p>
            <a:pPr algn="l">
              <a:spcAft>
                <a:spcPts val="0"/>
              </a:spcAft>
            </a:pPr>
            <a:r>
              <a:rPr lang="en-US" sz="2800" b="1" dirty="0">
                <a:solidFill>
                  <a:prstClr val="black"/>
                </a:solidFill>
              </a:rPr>
              <a:t>PN</a:t>
            </a:r>
            <a:r>
              <a:rPr lang="en-US" sz="2800" dirty="0">
                <a:solidFill>
                  <a:prstClr val="black"/>
                </a:solidFill>
              </a:rPr>
              <a:t> (proper noun) John, London, Egypt</a:t>
            </a:r>
          </a:p>
          <a:p>
            <a:pPr algn="l">
              <a:spcAft>
                <a:spcPts val="0"/>
              </a:spcAft>
            </a:pPr>
            <a:r>
              <a:rPr lang="en-US" sz="2800" b="1" dirty="0">
                <a:solidFill>
                  <a:prstClr val="black"/>
                </a:solidFill>
              </a:rPr>
              <a:t>V</a:t>
            </a:r>
            <a:r>
              <a:rPr lang="en-US" sz="2800" dirty="0">
                <a:solidFill>
                  <a:prstClr val="black"/>
                </a:solidFill>
              </a:rPr>
              <a:t> (verb) hear, think, kill, shorten, exist </a:t>
            </a:r>
          </a:p>
          <a:p>
            <a:pPr algn="l">
              <a:spcAft>
                <a:spcPts val="0"/>
              </a:spcAft>
            </a:pPr>
            <a:r>
              <a:rPr lang="en-US" sz="2800" b="1" dirty="0" err="1">
                <a:solidFill>
                  <a:prstClr val="black"/>
                </a:solidFill>
              </a:rPr>
              <a:t>Adj</a:t>
            </a:r>
            <a:r>
              <a:rPr lang="en-US" sz="2800" dirty="0">
                <a:solidFill>
                  <a:prstClr val="black"/>
                </a:solidFill>
              </a:rPr>
              <a:t> (adjective) good, obscene, demented, lovely</a:t>
            </a:r>
          </a:p>
          <a:p>
            <a:pPr algn="l">
              <a:spcAft>
                <a:spcPts val="0"/>
              </a:spcAft>
            </a:pPr>
            <a:r>
              <a:rPr lang="en-US" sz="2800" b="1" dirty="0">
                <a:solidFill>
                  <a:prstClr val="black"/>
                </a:solidFill>
              </a:rPr>
              <a:t>Prep</a:t>
            </a:r>
            <a:r>
              <a:rPr lang="en-US" sz="2800" dirty="0">
                <a:solidFill>
                  <a:prstClr val="black"/>
                </a:solidFill>
              </a:rPr>
              <a:t> (preposition) by, in, with, from, to, at, inside, near</a:t>
            </a:r>
          </a:p>
          <a:p>
            <a:pPr algn="l">
              <a:spcAft>
                <a:spcPts val="0"/>
              </a:spcAft>
            </a:pPr>
            <a:r>
              <a:rPr lang="en-US" sz="2800" b="1" dirty="0" err="1">
                <a:solidFill>
                  <a:prstClr val="black"/>
                </a:solidFill>
              </a:rPr>
              <a:t>Adv</a:t>
            </a:r>
            <a:r>
              <a:rPr lang="en-US" sz="2800" dirty="0">
                <a:solidFill>
                  <a:prstClr val="black"/>
                </a:solidFill>
              </a:rPr>
              <a:t> (adverb) slowly, often, now, yesterday, recently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409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724400"/>
          </a:xfrm>
        </p:spPr>
        <p:txBody>
          <a:bodyPr>
            <a:normAutofit fontScale="92500"/>
          </a:bodyPr>
          <a:lstStyle/>
          <a:p>
            <a:pPr lvl="0" algn="l"/>
            <a:r>
              <a:rPr lang="en-US" sz="2800" b="1" dirty="0">
                <a:solidFill>
                  <a:prstClr val="black"/>
                </a:solidFill>
              </a:rPr>
              <a:t>Art</a:t>
            </a:r>
            <a:r>
              <a:rPr lang="en-US" sz="2800" dirty="0">
                <a:solidFill>
                  <a:prstClr val="black"/>
                </a:solidFill>
              </a:rPr>
              <a:t> (article</a:t>
            </a:r>
            <a:r>
              <a:rPr lang="en-US" sz="2800" dirty="0" smtClean="0">
                <a:solidFill>
                  <a:prstClr val="black"/>
                </a:solidFill>
              </a:rPr>
              <a:t>) the, a, an</a:t>
            </a:r>
            <a:endParaRPr lang="en-US" sz="2800" dirty="0">
              <a:solidFill>
                <a:prstClr val="black"/>
              </a:solidFill>
            </a:endParaRPr>
          </a:p>
          <a:p>
            <a:pPr algn="l"/>
            <a:r>
              <a:rPr lang="en-US" sz="2800" b="1" dirty="0" smtClean="0">
                <a:solidFill>
                  <a:prstClr val="black"/>
                </a:solidFill>
              </a:rPr>
              <a:t>Pro</a:t>
            </a:r>
            <a:r>
              <a:rPr lang="en-US" sz="2800" dirty="0" smtClean="0">
                <a:solidFill>
                  <a:prstClr val="black"/>
                </a:solidFill>
              </a:rPr>
              <a:t> (pronoun) he, it, they</a:t>
            </a:r>
          </a:p>
          <a:p>
            <a:pPr algn="l"/>
            <a:r>
              <a:rPr lang="en-US" sz="2800" b="1" dirty="0" smtClean="0">
                <a:solidFill>
                  <a:prstClr val="black"/>
                </a:solidFill>
              </a:rPr>
              <a:t>NP</a:t>
            </a:r>
            <a:r>
              <a:rPr lang="en-US" sz="2800" dirty="0" smtClean="0">
                <a:solidFill>
                  <a:prstClr val="black"/>
                </a:solidFill>
              </a:rPr>
              <a:t> </a:t>
            </a:r>
            <a:r>
              <a:rPr lang="en-US" sz="2800" dirty="0">
                <a:solidFill>
                  <a:prstClr val="black"/>
                </a:solidFill>
              </a:rPr>
              <a:t>(noun phrase</a:t>
            </a:r>
            <a:r>
              <a:rPr lang="en-US" sz="2800" dirty="0" smtClean="0">
                <a:solidFill>
                  <a:prstClr val="black"/>
                </a:solidFill>
              </a:rPr>
              <a:t>)</a:t>
            </a:r>
          </a:p>
          <a:p>
            <a:pPr algn="l"/>
            <a:r>
              <a:rPr lang="en-US" sz="2800" b="1" dirty="0" smtClean="0">
                <a:solidFill>
                  <a:prstClr val="black"/>
                </a:solidFill>
              </a:rPr>
              <a:t>VP</a:t>
            </a:r>
            <a:r>
              <a:rPr lang="en-US" sz="2800" dirty="0" smtClean="0">
                <a:solidFill>
                  <a:prstClr val="black"/>
                </a:solidFill>
              </a:rPr>
              <a:t> </a:t>
            </a:r>
            <a:r>
              <a:rPr lang="en-US" sz="2800" dirty="0">
                <a:solidFill>
                  <a:prstClr val="black"/>
                </a:solidFill>
              </a:rPr>
              <a:t>(verb </a:t>
            </a:r>
            <a:r>
              <a:rPr lang="en-US" sz="2800" dirty="0" smtClean="0">
                <a:solidFill>
                  <a:prstClr val="black"/>
                </a:solidFill>
              </a:rPr>
              <a:t>phrase)etc.</a:t>
            </a:r>
          </a:p>
          <a:p>
            <a:pPr algn="l"/>
            <a:r>
              <a:rPr lang="en-US" sz="2800" b="1" dirty="0" smtClean="0">
                <a:solidFill>
                  <a:prstClr val="black"/>
                </a:solidFill>
              </a:rPr>
              <a:t>PP</a:t>
            </a:r>
            <a:r>
              <a:rPr lang="en-US" sz="2800" dirty="0" smtClean="0">
                <a:solidFill>
                  <a:prstClr val="black"/>
                </a:solidFill>
              </a:rPr>
              <a:t> (prepositional phrase)</a:t>
            </a:r>
          </a:p>
          <a:p>
            <a:pPr algn="l"/>
            <a:r>
              <a:rPr lang="en-US" sz="2800" b="1" dirty="0" smtClean="0">
                <a:solidFill>
                  <a:prstClr val="black"/>
                </a:solidFill>
              </a:rPr>
              <a:t>Asterisk</a:t>
            </a:r>
            <a:r>
              <a:rPr lang="en-US" sz="2800" dirty="0" smtClean="0">
                <a:solidFill>
                  <a:prstClr val="black"/>
                </a:solidFill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</a:rPr>
              <a:t>*</a:t>
            </a:r>
            <a:r>
              <a:rPr lang="en-US" sz="2800" dirty="0" smtClean="0">
                <a:solidFill>
                  <a:prstClr val="black"/>
                </a:solidFill>
              </a:rPr>
              <a:t> = ungrammatical</a:t>
            </a:r>
          </a:p>
          <a:p>
            <a:pPr algn="l"/>
            <a:r>
              <a:rPr lang="en-US" sz="3600" b="1" dirty="0" smtClean="0">
                <a:solidFill>
                  <a:srgbClr val="222222"/>
                </a:solidFill>
                <a:latin typeface="Times New Roman"/>
                <a:ea typeface="Times New Roman"/>
              </a:rPr>
              <a:t>→</a:t>
            </a:r>
            <a:r>
              <a:rPr lang="en-US" sz="2800" dirty="0" smtClean="0">
                <a:solidFill>
                  <a:srgbClr val="222222"/>
                </a:solidFill>
                <a:latin typeface="Times New Roman"/>
                <a:ea typeface="Times New Roman"/>
              </a:rPr>
              <a:t>	</a:t>
            </a:r>
            <a:r>
              <a:rPr lang="en-US" sz="2800" dirty="0">
                <a:solidFill>
                  <a:prstClr val="black"/>
                </a:solidFill>
              </a:rPr>
              <a:t>= </a:t>
            </a:r>
            <a:r>
              <a:rPr lang="en-US" sz="2800" dirty="0" smtClean="0">
                <a:solidFill>
                  <a:prstClr val="black"/>
                </a:solidFill>
              </a:rPr>
              <a:t> consist of</a:t>
            </a:r>
          </a:p>
          <a:p>
            <a:pPr algn="l"/>
            <a:r>
              <a:rPr lang="en-US" sz="2800" b="1" dirty="0" smtClean="0">
                <a:solidFill>
                  <a:prstClr val="black"/>
                </a:solidFill>
              </a:rPr>
              <a:t>(  )	</a:t>
            </a:r>
            <a:r>
              <a:rPr lang="en-US" sz="2800" dirty="0" smtClean="0">
                <a:solidFill>
                  <a:prstClr val="black"/>
                </a:solidFill>
              </a:rPr>
              <a:t>= optional constituent</a:t>
            </a:r>
          </a:p>
          <a:p>
            <a:pPr algn="l"/>
            <a:r>
              <a:rPr lang="en-US" sz="2800" b="1" dirty="0" smtClean="0">
                <a:solidFill>
                  <a:prstClr val="black"/>
                </a:solidFill>
              </a:rPr>
              <a:t>{  } 	</a:t>
            </a:r>
            <a:r>
              <a:rPr lang="en-US" sz="2800" dirty="0" smtClean="0">
                <a:solidFill>
                  <a:prstClr val="black"/>
                </a:solidFill>
              </a:rPr>
              <a:t>= one and only one of these constituents must be selected</a:t>
            </a:r>
            <a:endParaRPr lang="en-US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79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Phrase structure rules: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l"/>
            <a:r>
              <a:rPr lang="en-US" sz="2800" b="1" u="sng" dirty="0"/>
              <a:t>Phrase structure rules: </a:t>
            </a:r>
            <a:r>
              <a:rPr lang="en-US" sz="2800" dirty="0"/>
              <a:t>state that the structure of a phrase of a specific type will consist of one or more constituents in a particular order</a:t>
            </a:r>
            <a:r>
              <a:rPr lang="en-US" sz="2800" dirty="0" smtClean="0"/>
              <a:t>.</a:t>
            </a:r>
          </a:p>
          <a:p>
            <a:pPr algn="l"/>
            <a:endParaRPr lang="en-US" sz="2800" dirty="0"/>
          </a:p>
          <a:p>
            <a:pPr algn="l"/>
            <a:r>
              <a:rPr lang="en-US" sz="2800" b="1" u="sng" dirty="0" smtClean="0"/>
              <a:t>Example: </a:t>
            </a:r>
            <a:r>
              <a:rPr lang="en-US" sz="2800" dirty="0" smtClean="0"/>
              <a:t>Consider these </a:t>
            </a:r>
            <a:r>
              <a:rPr lang="en-US" sz="2800" dirty="0"/>
              <a:t>Phrase structure </a:t>
            </a:r>
            <a:r>
              <a:rPr lang="en-US" sz="2800" dirty="0" smtClean="0"/>
              <a:t>rules:</a:t>
            </a:r>
          </a:p>
          <a:p>
            <a:pPr algn="l"/>
            <a:endParaRPr lang="en-US" sz="2800" dirty="0" smtClean="0"/>
          </a:p>
          <a:p>
            <a:pPr algn="l"/>
            <a:r>
              <a:rPr lang="en-US" sz="2800" dirty="0" smtClean="0"/>
              <a:t>NP </a:t>
            </a:r>
            <a:r>
              <a:rPr lang="en-US" dirty="0" smtClean="0">
                <a:solidFill>
                  <a:srgbClr val="222222"/>
                </a:solidFill>
                <a:ea typeface="Times New Roman"/>
              </a:rPr>
              <a:t>→</a:t>
            </a:r>
            <a:r>
              <a:rPr lang="en-US" sz="2800" dirty="0" smtClean="0">
                <a:solidFill>
                  <a:srgbClr val="222222"/>
                </a:solidFill>
                <a:ea typeface="Times New Roman"/>
              </a:rPr>
              <a:t> </a:t>
            </a:r>
            <a:r>
              <a:rPr lang="en-US" sz="2800" dirty="0"/>
              <a:t>Art </a:t>
            </a:r>
            <a:r>
              <a:rPr lang="en-US" sz="2800" dirty="0" smtClean="0"/>
              <a:t>N		EX: the boy</a:t>
            </a:r>
            <a:endParaRPr lang="en-US" sz="2800" dirty="0"/>
          </a:p>
          <a:p>
            <a:pPr algn="l"/>
            <a:r>
              <a:rPr lang="en-US" sz="2800" dirty="0"/>
              <a:t>NP</a:t>
            </a:r>
            <a:r>
              <a:rPr lang="en-US" sz="2800" dirty="0">
                <a:solidFill>
                  <a:srgbClr val="222222"/>
                </a:solidFill>
                <a:ea typeface="Times New Roman"/>
              </a:rPr>
              <a:t> →</a:t>
            </a:r>
            <a:r>
              <a:rPr lang="en-US" sz="2400" dirty="0">
                <a:solidFill>
                  <a:srgbClr val="222222"/>
                </a:solidFill>
                <a:ea typeface="Times New Roman"/>
              </a:rPr>
              <a:t> </a:t>
            </a:r>
            <a:r>
              <a:rPr lang="en-US" sz="2800" dirty="0"/>
              <a:t>Art (</a:t>
            </a:r>
            <a:r>
              <a:rPr lang="en-US" sz="2800" dirty="0" err="1"/>
              <a:t>Adj</a:t>
            </a:r>
            <a:r>
              <a:rPr lang="en-US" sz="2800" dirty="0"/>
              <a:t>) </a:t>
            </a:r>
            <a:r>
              <a:rPr lang="en-US" sz="2800" dirty="0" smtClean="0"/>
              <a:t>N		EX: the tall boy</a:t>
            </a:r>
            <a:endParaRPr lang="en-US" sz="2800" dirty="0"/>
          </a:p>
          <a:p>
            <a:pPr algn="l"/>
            <a:r>
              <a:rPr lang="en-US" sz="2800" dirty="0"/>
              <a:t>NP </a:t>
            </a:r>
            <a:r>
              <a:rPr lang="en-US" sz="2800" dirty="0">
                <a:solidFill>
                  <a:srgbClr val="222222"/>
                </a:solidFill>
                <a:ea typeface="Times New Roman"/>
              </a:rPr>
              <a:t>→ </a:t>
            </a:r>
            <a:r>
              <a:rPr lang="en-US" sz="2800" dirty="0" smtClean="0"/>
              <a:t>Pro		EX: he</a:t>
            </a:r>
            <a:endParaRPr lang="en-US" sz="2800" dirty="0"/>
          </a:p>
          <a:p>
            <a:pPr algn="l"/>
            <a:r>
              <a:rPr lang="en-US" sz="2800" dirty="0"/>
              <a:t>NP </a:t>
            </a:r>
            <a:r>
              <a:rPr lang="en-US" sz="2800" dirty="0">
                <a:solidFill>
                  <a:srgbClr val="222222"/>
                </a:solidFill>
                <a:ea typeface="Times New Roman"/>
              </a:rPr>
              <a:t>→ </a:t>
            </a:r>
            <a:r>
              <a:rPr lang="en-US" sz="2800" dirty="0" smtClean="0"/>
              <a:t>PN		EX: John</a:t>
            </a:r>
          </a:p>
          <a:p>
            <a:pPr algn="l"/>
            <a:endParaRPr lang="en-US" sz="2800" dirty="0"/>
          </a:p>
          <a:p>
            <a:pPr marL="0" indent="0" algn="l"/>
            <a:r>
              <a:rPr lang="en-US" sz="2800" dirty="0" smtClean="0"/>
              <a:t>- We </a:t>
            </a:r>
            <a:r>
              <a:rPr lang="en-US" sz="2800" dirty="0"/>
              <a:t>can write these four single rules in one rule as follows</a:t>
            </a:r>
            <a:r>
              <a:rPr lang="en-US" sz="2800" dirty="0" smtClean="0"/>
              <a:t>:</a:t>
            </a:r>
            <a:endParaRPr lang="en-US" sz="2800" dirty="0"/>
          </a:p>
          <a:p>
            <a:pPr marL="0" indent="0" algn="l"/>
            <a:r>
              <a:rPr lang="en-US" sz="2800" dirty="0">
                <a:solidFill>
                  <a:srgbClr val="222222"/>
                </a:solidFill>
                <a:ea typeface="Times New Roman"/>
              </a:rPr>
              <a:t>	</a:t>
            </a:r>
            <a:r>
              <a:rPr lang="en-US" sz="2800" dirty="0" smtClean="0">
                <a:solidFill>
                  <a:srgbClr val="222222"/>
                </a:solidFill>
                <a:ea typeface="Times New Roman"/>
              </a:rPr>
              <a:t>	</a:t>
            </a:r>
            <a:r>
              <a:rPr lang="en-US" sz="2800" dirty="0" smtClean="0"/>
              <a:t>NP</a:t>
            </a:r>
            <a:r>
              <a:rPr lang="en-US" sz="2800" dirty="0" smtClean="0">
                <a:solidFill>
                  <a:srgbClr val="222222"/>
                </a:solidFill>
                <a:ea typeface="Times New Roman"/>
              </a:rPr>
              <a:t> → </a:t>
            </a:r>
            <a:r>
              <a:rPr lang="en-US" sz="2800" dirty="0"/>
              <a:t>{Art (</a:t>
            </a:r>
            <a:r>
              <a:rPr lang="en-US" sz="2800" dirty="0" err="1"/>
              <a:t>Adj</a:t>
            </a:r>
            <a:r>
              <a:rPr lang="en-US" sz="2800" dirty="0"/>
              <a:t>) N, Pro, or PN</a:t>
            </a:r>
            <a:r>
              <a:rPr lang="en-US" sz="2800" dirty="0" smtClean="0"/>
              <a:t>}</a:t>
            </a:r>
          </a:p>
          <a:p>
            <a:pPr marL="0" indent="0" algn="l"/>
            <a:endParaRPr lang="en-US" sz="2800" dirty="0"/>
          </a:p>
          <a:p>
            <a:pPr algn="l"/>
            <a:r>
              <a:rPr lang="en-US" sz="2800" dirty="0" smtClean="0"/>
              <a:t>- Remember that the curly bracket means ‘only one constituent can be selected’; whereas the round bracket means ‘optional constituents’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38878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/>
            <a:r>
              <a:rPr lang="en-US" sz="2800" b="1" u="sng" dirty="0"/>
              <a:t>A list of Phrase structure rules: </a:t>
            </a:r>
            <a:r>
              <a:rPr lang="en-US" sz="2800" u="sng" dirty="0" smtClean="0"/>
              <a:t>:</a:t>
            </a:r>
          </a:p>
          <a:p>
            <a:pPr marL="0" indent="0" algn="l"/>
            <a:endParaRPr lang="en-US" sz="2800" u="sng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VP</a:t>
            </a:r>
            <a:r>
              <a:rPr lang="en-US" sz="2800" dirty="0" smtClean="0">
                <a:solidFill>
                  <a:srgbClr val="222222"/>
                </a:solidFill>
                <a:latin typeface="Times New Roman"/>
                <a:ea typeface="Times New Roman"/>
              </a:rPr>
              <a:t> → </a:t>
            </a:r>
            <a:r>
              <a:rPr lang="en-US" sz="2800" dirty="0"/>
              <a:t>V </a:t>
            </a:r>
            <a:r>
              <a:rPr lang="en-US" sz="2800" dirty="0" smtClean="0"/>
              <a:t> NP </a:t>
            </a:r>
            <a:r>
              <a:rPr lang="en-US" sz="2800" dirty="0"/>
              <a:t>(PP) (</a:t>
            </a:r>
            <a:r>
              <a:rPr lang="en-US" sz="2800" dirty="0" err="1"/>
              <a:t>Adv</a:t>
            </a:r>
            <a:r>
              <a:rPr lang="en-US" sz="2800" dirty="0"/>
              <a:t>)</a:t>
            </a:r>
          </a:p>
          <a:p>
            <a:pPr marL="0" indent="0" algn="l"/>
            <a:endParaRPr lang="en-US" sz="2800" dirty="0" smtClean="0">
              <a:solidFill>
                <a:srgbClr val="222222"/>
              </a:solidFill>
              <a:latin typeface="Times New Roman"/>
              <a:ea typeface="Times New Roman"/>
            </a:endParaRPr>
          </a:p>
          <a:p>
            <a:pPr marL="457200" indent="-457200" algn="l">
              <a:buFontTx/>
              <a:buChar char="-"/>
            </a:pPr>
            <a:r>
              <a:rPr lang="en-US" sz="2800" dirty="0"/>
              <a:t>NP</a:t>
            </a:r>
            <a:r>
              <a:rPr lang="en-US" sz="2800" dirty="0">
                <a:solidFill>
                  <a:srgbClr val="222222"/>
                </a:solidFill>
                <a:latin typeface="Times New Roman"/>
                <a:ea typeface="Times New Roman"/>
              </a:rPr>
              <a:t> → </a:t>
            </a:r>
            <a:r>
              <a:rPr lang="en-US" sz="2800" dirty="0"/>
              <a:t>{Art (</a:t>
            </a:r>
            <a:r>
              <a:rPr lang="en-US" sz="2800" dirty="0" err="1"/>
              <a:t>Adj</a:t>
            </a:r>
            <a:r>
              <a:rPr lang="en-US" sz="2800" dirty="0"/>
              <a:t>) N, Pro, or PN}</a:t>
            </a:r>
          </a:p>
          <a:p>
            <a:pPr marL="0" indent="0" algn="l"/>
            <a:endParaRPr lang="en-US" sz="2800" dirty="0" smtClean="0">
              <a:solidFill>
                <a:srgbClr val="222222"/>
              </a:solidFill>
              <a:latin typeface="Times New Roman"/>
              <a:ea typeface="Times New Roman"/>
            </a:endParaRPr>
          </a:p>
          <a:p>
            <a:pPr marL="457200" indent="-457200" algn="l">
              <a:buFontTx/>
              <a:buChar char="-"/>
            </a:pPr>
            <a:r>
              <a:rPr lang="en-US" sz="2800" dirty="0"/>
              <a:t>PP</a:t>
            </a:r>
            <a:r>
              <a:rPr lang="en-US" sz="2800" dirty="0" smtClean="0">
                <a:solidFill>
                  <a:srgbClr val="222222"/>
                </a:solidFill>
                <a:latin typeface="Times New Roman"/>
              </a:rPr>
              <a:t> </a:t>
            </a:r>
            <a:r>
              <a:rPr lang="en-US" sz="2800" dirty="0" smtClean="0">
                <a:solidFill>
                  <a:srgbClr val="222222"/>
                </a:solidFill>
                <a:latin typeface="Times New Roman"/>
                <a:ea typeface="Times New Roman"/>
              </a:rPr>
              <a:t>→ </a:t>
            </a:r>
            <a:r>
              <a:rPr lang="en-US" sz="2800" dirty="0" smtClean="0"/>
              <a:t>Prep  </a:t>
            </a:r>
            <a:r>
              <a:rPr lang="en-US" sz="2800" dirty="0"/>
              <a:t>NP</a:t>
            </a:r>
          </a:p>
          <a:p>
            <a:pPr marL="0" indent="0" algn="l"/>
            <a:endParaRPr lang="en-US" sz="2800" dirty="0" smtClean="0">
              <a:solidFill>
                <a:srgbClr val="222222"/>
              </a:solidFill>
              <a:latin typeface="Times New Roman"/>
              <a:ea typeface="Times New Roman"/>
            </a:endParaRPr>
          </a:p>
          <a:p>
            <a:pPr marL="457200" indent="-457200" algn="l">
              <a:buFontTx/>
              <a:buChar char="-"/>
            </a:pPr>
            <a:r>
              <a:rPr lang="en-US" sz="2800" dirty="0"/>
              <a:t>S </a:t>
            </a:r>
            <a:r>
              <a:rPr lang="en-US" sz="2800" dirty="0" smtClean="0"/>
              <a:t>  </a:t>
            </a:r>
            <a:r>
              <a:rPr lang="en-US" sz="2800" dirty="0" smtClean="0">
                <a:solidFill>
                  <a:srgbClr val="222222"/>
                </a:solidFill>
                <a:latin typeface="Times New Roman"/>
                <a:ea typeface="Times New Roman"/>
              </a:rPr>
              <a:t>→  </a:t>
            </a:r>
            <a:r>
              <a:rPr lang="en-US" sz="2800" dirty="0" smtClean="0"/>
              <a:t>NP  </a:t>
            </a:r>
            <a:r>
              <a:rPr lang="en-US" sz="2800" dirty="0"/>
              <a:t>VP</a:t>
            </a:r>
          </a:p>
          <a:p>
            <a:pPr marL="0" indent="0" algn="l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41764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Tree diagram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/>
            <a:r>
              <a:rPr lang="en-US" sz="2800" dirty="0" smtClean="0"/>
              <a:t>We can represent the previous rules using tree diagrams:</a:t>
            </a:r>
          </a:p>
          <a:p>
            <a:pPr marL="0" indent="0" algn="l"/>
            <a:r>
              <a:rPr lang="en-US" sz="2800" dirty="0"/>
              <a:t>	</a:t>
            </a:r>
            <a:r>
              <a:rPr lang="en-US" sz="2800" dirty="0" smtClean="0"/>
              <a:t>	</a:t>
            </a:r>
            <a:r>
              <a:rPr lang="en-US" sz="2800" b="1" dirty="0" smtClean="0">
                <a:solidFill>
                  <a:srgbClr val="00B0F0"/>
                </a:solidFill>
              </a:rPr>
              <a:t>NP</a:t>
            </a:r>
            <a:r>
              <a:rPr lang="en-US" sz="2800" dirty="0" smtClean="0">
                <a:solidFill>
                  <a:srgbClr val="00B0F0"/>
                </a:solidFill>
              </a:rPr>
              <a:t>				</a:t>
            </a:r>
            <a:r>
              <a:rPr lang="en-US" sz="2800" b="1" dirty="0" smtClean="0">
                <a:solidFill>
                  <a:srgbClr val="FF0000"/>
                </a:solidFill>
              </a:rPr>
              <a:t>VP</a:t>
            </a:r>
          </a:p>
          <a:p>
            <a:pPr marL="0" indent="0" algn="l"/>
            <a:r>
              <a:rPr lang="en-US" sz="2800" dirty="0">
                <a:solidFill>
                  <a:srgbClr val="00B0F0"/>
                </a:solidFill>
              </a:rPr>
              <a:t>	</a:t>
            </a:r>
            <a:r>
              <a:rPr lang="en-US" sz="2800" dirty="0" smtClean="0">
                <a:solidFill>
                  <a:srgbClr val="00B0F0"/>
                </a:solidFill>
              </a:rPr>
              <a:t>Art		N</a:t>
            </a:r>
            <a:r>
              <a:rPr lang="en-US" sz="2800" dirty="0" smtClean="0"/>
              <a:t>		</a:t>
            </a:r>
            <a:r>
              <a:rPr lang="en-US" sz="2800" dirty="0" smtClean="0">
                <a:solidFill>
                  <a:srgbClr val="FF0000"/>
                </a:solidFill>
              </a:rPr>
              <a:t>V		NP		</a:t>
            </a:r>
          </a:p>
          <a:p>
            <a:pPr marL="0" indent="0" algn="l"/>
            <a:r>
              <a:rPr lang="en-US" sz="2800" dirty="0">
                <a:solidFill>
                  <a:srgbClr val="FF0000"/>
                </a:solidFill>
              </a:rPr>
              <a:t>	</a:t>
            </a:r>
            <a:r>
              <a:rPr lang="en-US" sz="2800" dirty="0" smtClean="0">
                <a:solidFill>
                  <a:srgbClr val="FF0000"/>
                </a:solidFill>
              </a:rPr>
              <a:t>					Art		N</a:t>
            </a:r>
          </a:p>
          <a:p>
            <a:pPr marL="0" indent="0" algn="l"/>
            <a:r>
              <a:rPr lang="en-US" sz="2800" dirty="0"/>
              <a:t>	</a:t>
            </a:r>
            <a:r>
              <a:rPr lang="en-US" sz="2800" dirty="0" smtClean="0"/>
              <a:t>	</a:t>
            </a:r>
            <a:r>
              <a:rPr lang="en-US" sz="2800" b="1" dirty="0" smtClean="0">
                <a:solidFill>
                  <a:srgbClr val="00B050"/>
                </a:solidFill>
              </a:rPr>
              <a:t>PP</a:t>
            </a:r>
            <a:r>
              <a:rPr lang="en-US" sz="2800" dirty="0" smtClean="0">
                <a:solidFill>
                  <a:srgbClr val="00B050"/>
                </a:solidFill>
              </a:rPr>
              <a:t>				 	    </a:t>
            </a:r>
            <a:r>
              <a:rPr lang="en-US" sz="2800" b="1" dirty="0" smtClean="0"/>
              <a:t>S</a:t>
            </a:r>
          </a:p>
          <a:p>
            <a:pPr marL="0" indent="0" algn="l"/>
            <a:r>
              <a:rPr lang="en-US" sz="2800" dirty="0" smtClean="0">
                <a:solidFill>
                  <a:srgbClr val="00B050"/>
                </a:solidFill>
              </a:rPr>
              <a:t>	Prep		NP			</a:t>
            </a:r>
            <a:r>
              <a:rPr lang="en-US" sz="2800" dirty="0" smtClean="0"/>
              <a:t>NP</a:t>
            </a:r>
            <a:r>
              <a:rPr lang="en-US" sz="2800" dirty="0" smtClean="0">
                <a:solidFill>
                  <a:srgbClr val="00B050"/>
                </a:solidFill>
              </a:rPr>
              <a:t>		      </a:t>
            </a:r>
            <a:r>
              <a:rPr lang="en-US" sz="2800" dirty="0" smtClean="0"/>
              <a:t>VP</a:t>
            </a:r>
            <a:r>
              <a:rPr lang="en-US" sz="2800" dirty="0" smtClean="0">
                <a:solidFill>
                  <a:srgbClr val="00B050"/>
                </a:solidFill>
              </a:rPr>
              <a:t>	</a:t>
            </a:r>
          </a:p>
          <a:p>
            <a:pPr marL="0" indent="0" algn="l"/>
            <a:r>
              <a:rPr lang="en-US" sz="2800" dirty="0" smtClean="0">
                <a:solidFill>
                  <a:srgbClr val="00B050"/>
                </a:solidFill>
              </a:rPr>
              <a:t>		Art		N</a:t>
            </a:r>
            <a:r>
              <a:rPr lang="en-US" sz="2800" dirty="0" smtClean="0"/>
              <a:t>	Art		N	V	NP</a:t>
            </a:r>
          </a:p>
          <a:p>
            <a:pPr marL="0" indent="0" algn="l"/>
            <a:r>
              <a:rPr lang="en-US" sz="2800" dirty="0"/>
              <a:t>	</a:t>
            </a:r>
            <a:r>
              <a:rPr lang="en-US" sz="2800" dirty="0" smtClean="0"/>
              <a:t>							        Art N    </a:t>
            </a:r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1933575" y="2466975"/>
            <a:ext cx="6096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2543175" y="2466975"/>
            <a:ext cx="838200" cy="2952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6248400" y="2466975"/>
            <a:ext cx="914400" cy="2952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>
            <a:off x="5334000" y="2466975"/>
            <a:ext cx="914400" cy="2952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H="1">
            <a:off x="6477000" y="2971800"/>
            <a:ext cx="6096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7162800" y="2971800"/>
            <a:ext cx="8382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H="1">
            <a:off x="2819400" y="4495800"/>
            <a:ext cx="6858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3505200" y="4495800"/>
            <a:ext cx="7620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1933575" y="4038600"/>
            <a:ext cx="6096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2543175" y="4038600"/>
            <a:ext cx="83820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6324600" y="4038600"/>
            <a:ext cx="9906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7315200" y="4038600"/>
            <a:ext cx="114300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H="1">
            <a:off x="5562600" y="4495800"/>
            <a:ext cx="6096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6248400" y="4495800"/>
            <a:ext cx="8382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H="1">
            <a:off x="8077200" y="4495800"/>
            <a:ext cx="4572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8534400" y="4495800"/>
            <a:ext cx="4572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H="1">
            <a:off x="8763000" y="5105400"/>
            <a:ext cx="22860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991600" y="5105400"/>
            <a:ext cx="22860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4343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Tree diagram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l"/>
            <a:r>
              <a:rPr lang="en-US" sz="2800" dirty="0" smtClean="0"/>
              <a:t>Let us apply the tree diagram to sentences and phrases:</a:t>
            </a:r>
          </a:p>
          <a:p>
            <a:pPr marL="0" lvl="0" indent="0" algn="just">
              <a:spcAft>
                <a:spcPts val="1000"/>
              </a:spcAft>
            </a:pPr>
            <a:r>
              <a:rPr lang="en-US" sz="2800" b="1" dirty="0" smtClean="0">
                <a:ea typeface="Calibri"/>
                <a:cs typeface="Arial"/>
              </a:rPr>
              <a:t>- Draw </a:t>
            </a:r>
            <a:r>
              <a:rPr lang="en-US" sz="2800" b="1" dirty="0">
                <a:ea typeface="Calibri"/>
                <a:cs typeface="Arial"/>
              </a:rPr>
              <a:t>a tree diagram for the following sentences and </a:t>
            </a:r>
            <a:r>
              <a:rPr lang="en-US" sz="2800" b="1" dirty="0" smtClean="0">
                <a:ea typeface="Calibri"/>
                <a:cs typeface="Arial"/>
              </a:rPr>
              <a:t>phrases:</a:t>
            </a:r>
            <a:endParaRPr lang="en-US" sz="2800" dirty="0">
              <a:ea typeface="Calibri"/>
              <a:cs typeface="Arial"/>
            </a:endParaRPr>
          </a:p>
          <a:p>
            <a:pPr marL="0" lvl="0" indent="0" algn="l">
              <a:spcAft>
                <a:spcPts val="1000"/>
              </a:spcAft>
            </a:pPr>
            <a:r>
              <a:rPr lang="en-US" sz="2800" dirty="0" smtClean="0">
                <a:ea typeface="Calibri"/>
                <a:cs typeface="Arial"/>
              </a:rPr>
              <a:t>1- A girl	</a:t>
            </a:r>
          </a:p>
          <a:p>
            <a:pPr marL="0" lvl="0" indent="0" algn="l">
              <a:spcAft>
                <a:spcPts val="1000"/>
              </a:spcAft>
            </a:pPr>
            <a:r>
              <a:rPr lang="en-US" sz="2800" dirty="0" smtClean="0">
                <a:ea typeface="Calibri"/>
                <a:cs typeface="Arial"/>
              </a:rPr>
              <a:t>2- The car	</a:t>
            </a:r>
          </a:p>
          <a:p>
            <a:pPr marL="0" lvl="0" indent="0" algn="l">
              <a:spcAft>
                <a:spcPts val="1000"/>
              </a:spcAft>
            </a:pPr>
            <a:r>
              <a:rPr lang="en-US" sz="2800" dirty="0" smtClean="0">
                <a:ea typeface="Calibri"/>
                <a:cs typeface="Arial"/>
              </a:rPr>
              <a:t>3- An egg       </a:t>
            </a:r>
          </a:p>
          <a:p>
            <a:pPr marL="0" lvl="0" indent="0" algn="l">
              <a:spcAft>
                <a:spcPts val="1000"/>
              </a:spcAft>
            </a:pPr>
            <a:r>
              <a:rPr lang="en-US" sz="2800" dirty="0" smtClean="0">
                <a:ea typeface="Calibri"/>
                <a:cs typeface="Arial"/>
              </a:rPr>
              <a:t>4- The </a:t>
            </a:r>
            <a:r>
              <a:rPr lang="en-US" sz="2800" dirty="0">
                <a:ea typeface="Calibri"/>
                <a:cs typeface="Arial"/>
              </a:rPr>
              <a:t>wonderful trip</a:t>
            </a:r>
          </a:p>
          <a:p>
            <a:pPr marL="0" lvl="0" indent="0" algn="l">
              <a:spcAft>
                <a:spcPts val="1000"/>
              </a:spcAft>
            </a:pPr>
            <a:r>
              <a:rPr lang="en-US" sz="2800" dirty="0" smtClean="0">
                <a:ea typeface="Calibri"/>
                <a:cs typeface="Arial"/>
              </a:rPr>
              <a:t>5- In </a:t>
            </a:r>
            <a:r>
              <a:rPr lang="en-US" sz="2800" dirty="0">
                <a:ea typeface="Calibri"/>
                <a:cs typeface="Arial"/>
              </a:rPr>
              <a:t>the </a:t>
            </a:r>
            <a:r>
              <a:rPr lang="en-US" sz="2800" dirty="0" smtClean="0">
                <a:ea typeface="Calibri"/>
                <a:cs typeface="Arial"/>
              </a:rPr>
              <a:t>Kitchen                </a:t>
            </a:r>
          </a:p>
          <a:p>
            <a:pPr marL="0" lvl="0" indent="0" algn="l">
              <a:spcAft>
                <a:spcPts val="1000"/>
              </a:spcAft>
            </a:pPr>
            <a:r>
              <a:rPr lang="en-US" sz="2800" dirty="0" smtClean="0">
                <a:ea typeface="Calibri"/>
                <a:cs typeface="Arial"/>
              </a:rPr>
              <a:t> 6- met </a:t>
            </a:r>
            <a:r>
              <a:rPr lang="en-US" sz="2800" dirty="0">
                <a:ea typeface="Calibri"/>
                <a:cs typeface="Arial"/>
              </a:rPr>
              <a:t>A</a:t>
            </a:r>
            <a:r>
              <a:rPr lang="en-US" sz="2800" dirty="0" smtClean="0">
                <a:ea typeface="Calibri"/>
                <a:cs typeface="Arial"/>
              </a:rPr>
              <a:t>hmed	</a:t>
            </a:r>
            <a:endParaRPr lang="en-US" sz="2800" dirty="0">
              <a:ea typeface="Calibri"/>
              <a:cs typeface="Arial"/>
            </a:endParaRPr>
          </a:p>
          <a:p>
            <a:pPr marL="0" lvl="0" indent="0" algn="l">
              <a:spcAft>
                <a:spcPts val="1000"/>
              </a:spcAft>
            </a:pPr>
            <a:r>
              <a:rPr lang="en-US" sz="2800" dirty="0" smtClean="0">
                <a:ea typeface="Calibri"/>
                <a:cs typeface="Arial"/>
              </a:rPr>
              <a:t>7- She </a:t>
            </a:r>
            <a:r>
              <a:rPr lang="en-US" sz="2800" dirty="0">
                <a:ea typeface="Calibri"/>
                <a:cs typeface="Arial"/>
              </a:rPr>
              <a:t>bought a new car</a:t>
            </a:r>
          </a:p>
          <a:p>
            <a:pPr marL="0" lvl="0" indent="0" algn="l">
              <a:spcAft>
                <a:spcPts val="1000"/>
              </a:spcAft>
            </a:pPr>
            <a:r>
              <a:rPr lang="en-US" sz="2800" dirty="0">
                <a:ea typeface="Calibri"/>
                <a:cs typeface="Arial"/>
              </a:rPr>
              <a:t>8</a:t>
            </a:r>
            <a:r>
              <a:rPr lang="en-US" sz="2800" dirty="0" smtClean="0">
                <a:ea typeface="Calibri"/>
                <a:cs typeface="Arial"/>
              </a:rPr>
              <a:t>- Martina helped John yesterday</a:t>
            </a:r>
            <a:endParaRPr lang="en-US" sz="2800" dirty="0">
              <a:ea typeface="Calibri"/>
              <a:cs typeface="Arial"/>
            </a:endParaRPr>
          </a:p>
          <a:p>
            <a:pPr marL="0" indent="0" algn="l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1133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Tree diagram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0"/>
            <a:ext cx="8877300" cy="4525963"/>
          </a:xfrm>
        </p:spPr>
        <p:txBody>
          <a:bodyPr/>
          <a:lstStyle/>
          <a:p>
            <a:pPr marL="0" indent="0" algn="l"/>
            <a:r>
              <a:rPr lang="en-US" sz="2800" b="1" u="sng" dirty="0" smtClean="0"/>
              <a:t>Steps to draw a correct tree for sentences and phrases:</a:t>
            </a:r>
          </a:p>
          <a:p>
            <a:pPr marL="0" indent="0" algn="l"/>
            <a:r>
              <a:rPr lang="en-US" sz="2800" dirty="0" smtClean="0"/>
              <a:t>1- first, decide whether what you have is a sentence or a phrase.</a:t>
            </a:r>
          </a:p>
          <a:p>
            <a:pPr marL="0" indent="0" algn="l"/>
            <a:r>
              <a:rPr lang="en-US" sz="2800" dirty="0" smtClean="0"/>
              <a:t>2- If it a sentence, write a big  S  in the middle and draw lines from it downward to formulate the tree.</a:t>
            </a:r>
          </a:p>
          <a:p>
            <a:pPr marL="0" indent="0" algn="l"/>
            <a:r>
              <a:rPr lang="en-US" sz="2800" dirty="0" smtClean="0"/>
              <a:t>3- If it is a phrase, you should decide the type of phrase (NP, or VP, or PP) and write it in the middle and start drawing lines from it downward to create the tree.</a:t>
            </a:r>
          </a:p>
          <a:p>
            <a:pPr marL="0" indent="0" algn="l"/>
            <a:r>
              <a:rPr lang="en-US" sz="2800" dirty="0" smtClean="0"/>
              <a:t>- Let us apply this to the previous sentences and phrases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31268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Tree diagram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l">
              <a:spcAft>
                <a:spcPts val="1000"/>
              </a:spcAft>
            </a:pPr>
            <a:r>
              <a:rPr lang="en-US" sz="2800" u="sng" dirty="0">
                <a:solidFill>
                  <a:srgbClr val="FF0000"/>
                </a:solidFill>
                <a:ea typeface="Calibri"/>
                <a:cs typeface="Arial"/>
              </a:rPr>
              <a:t>1- </a:t>
            </a:r>
            <a:r>
              <a:rPr lang="en-US" sz="2800" u="sng" dirty="0" smtClean="0">
                <a:solidFill>
                  <a:srgbClr val="FF0000"/>
                </a:solidFill>
                <a:ea typeface="Calibri"/>
                <a:cs typeface="Arial"/>
              </a:rPr>
              <a:t>A girl: </a:t>
            </a:r>
            <a:r>
              <a:rPr lang="en-US" sz="2800" dirty="0" smtClean="0">
                <a:ea typeface="Calibri"/>
                <a:cs typeface="Arial"/>
              </a:rPr>
              <a:t>	NP	          </a:t>
            </a:r>
            <a:r>
              <a:rPr lang="en-US" sz="2800" u="sng" dirty="0" smtClean="0">
                <a:solidFill>
                  <a:srgbClr val="FF0000"/>
                </a:solidFill>
                <a:ea typeface="Calibri"/>
                <a:cs typeface="Arial"/>
              </a:rPr>
              <a:t>2- The car:</a:t>
            </a:r>
            <a:r>
              <a:rPr lang="en-US" sz="2800" dirty="0" smtClean="0">
                <a:solidFill>
                  <a:srgbClr val="FF0000"/>
                </a:solidFill>
                <a:ea typeface="Calibri"/>
                <a:cs typeface="Arial"/>
              </a:rPr>
              <a:t> </a:t>
            </a:r>
            <a:r>
              <a:rPr lang="en-US" sz="2800" dirty="0" smtClean="0">
                <a:ea typeface="Calibri"/>
                <a:cs typeface="Arial"/>
              </a:rPr>
              <a:t>                NP</a:t>
            </a:r>
          </a:p>
          <a:p>
            <a:pPr marL="0" lvl="0" indent="0" algn="l">
              <a:spcAft>
                <a:spcPts val="1000"/>
              </a:spcAft>
            </a:pPr>
            <a:r>
              <a:rPr lang="en-US" sz="2800" dirty="0" smtClean="0">
                <a:ea typeface="Calibri"/>
                <a:cs typeface="Arial"/>
              </a:rPr>
              <a:t>	   Art	       N				      Art        N</a:t>
            </a:r>
          </a:p>
          <a:p>
            <a:pPr marL="0" lvl="0" indent="0" algn="l">
              <a:spcAft>
                <a:spcPts val="1000"/>
              </a:spcAft>
            </a:pPr>
            <a:r>
              <a:rPr lang="en-US" sz="2800" dirty="0" smtClean="0">
                <a:ea typeface="Calibri"/>
                <a:cs typeface="Arial"/>
              </a:rPr>
              <a:t>	    A	     girl			     </a:t>
            </a:r>
            <a:r>
              <a:rPr lang="en-US" sz="2800" dirty="0" smtClean="0">
                <a:ea typeface="Calibri"/>
                <a:cs typeface="Arial"/>
              </a:rPr>
              <a:t>	      </a:t>
            </a:r>
            <a:r>
              <a:rPr lang="en-US" sz="2800" dirty="0" smtClean="0">
                <a:ea typeface="Calibri"/>
                <a:cs typeface="Arial"/>
              </a:rPr>
              <a:t>The      car</a:t>
            </a:r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2057400" y="1981200"/>
            <a:ext cx="53340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590800" y="1981200"/>
            <a:ext cx="45720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905000" y="26670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048000" y="26670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6858000" y="1981200"/>
            <a:ext cx="30480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162800" y="1981200"/>
            <a:ext cx="60960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781800" y="26670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0" y="26670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4311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Tree diagram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l">
              <a:spcAft>
                <a:spcPts val="1000"/>
              </a:spcAft>
            </a:pPr>
            <a:r>
              <a:rPr lang="en-US" sz="2800" u="sng" dirty="0" smtClean="0">
                <a:solidFill>
                  <a:srgbClr val="FF0000"/>
                </a:solidFill>
                <a:ea typeface="Calibri"/>
                <a:cs typeface="Arial"/>
              </a:rPr>
              <a:t>3- An egg:</a:t>
            </a:r>
            <a:r>
              <a:rPr lang="en-US" sz="2800" dirty="0" smtClean="0">
                <a:solidFill>
                  <a:srgbClr val="FF0000"/>
                </a:solidFill>
                <a:ea typeface="Calibri"/>
                <a:cs typeface="Arial"/>
              </a:rPr>
              <a:t>     			</a:t>
            </a:r>
            <a:r>
              <a:rPr lang="en-US" sz="2800" dirty="0" smtClean="0">
                <a:ea typeface="Calibri"/>
                <a:cs typeface="Arial"/>
              </a:rPr>
              <a:t>NP	</a:t>
            </a:r>
          </a:p>
          <a:p>
            <a:pPr marL="0" indent="0" algn="l"/>
            <a:r>
              <a:rPr lang="en-US" sz="2800" dirty="0" smtClean="0"/>
              <a:t>	   			 Art	      N				</a:t>
            </a:r>
          </a:p>
          <a:p>
            <a:pPr marL="0" indent="0" algn="l"/>
            <a:r>
              <a:rPr lang="en-US" sz="2800" dirty="0"/>
              <a:t>	</a:t>
            </a:r>
            <a:r>
              <a:rPr lang="en-US" sz="2800" dirty="0" smtClean="0"/>
              <a:t>   			 An	     egg</a:t>
            </a:r>
          </a:p>
          <a:p>
            <a:pPr marL="0" indent="0" algn="l"/>
            <a:r>
              <a:rPr lang="en-US" sz="2800" dirty="0" smtClean="0"/>
              <a:t>		</a:t>
            </a:r>
            <a:endParaRPr lang="en-US" sz="2800" dirty="0"/>
          </a:p>
          <a:p>
            <a:pPr marL="0" lvl="0" indent="0" algn="l">
              <a:spcAft>
                <a:spcPts val="1000"/>
              </a:spcAft>
            </a:pPr>
            <a:r>
              <a:rPr lang="en-US" sz="2800" u="sng" dirty="0">
                <a:solidFill>
                  <a:srgbClr val="FF0000"/>
                </a:solidFill>
                <a:ea typeface="Calibri"/>
                <a:cs typeface="Arial"/>
              </a:rPr>
              <a:t>4- The wonderful trip:</a:t>
            </a:r>
            <a:r>
              <a:rPr lang="en-US" sz="2800" dirty="0">
                <a:solidFill>
                  <a:srgbClr val="FF0000"/>
                </a:solidFill>
                <a:ea typeface="Calibri"/>
                <a:cs typeface="Arial"/>
              </a:rPr>
              <a:t>   </a:t>
            </a:r>
            <a:r>
              <a:rPr lang="en-US" sz="2800" dirty="0" smtClean="0">
                <a:solidFill>
                  <a:srgbClr val="FF0000"/>
                </a:solidFill>
                <a:ea typeface="Calibri"/>
                <a:cs typeface="Arial"/>
              </a:rPr>
              <a:t>		</a:t>
            </a:r>
            <a:r>
              <a:rPr lang="en-US" sz="2800" dirty="0">
                <a:solidFill>
                  <a:srgbClr val="FF0000"/>
                </a:solidFill>
                <a:ea typeface="Calibri"/>
                <a:cs typeface="Arial"/>
              </a:rPr>
              <a:t> </a:t>
            </a:r>
            <a:r>
              <a:rPr lang="en-US" sz="2800" dirty="0" smtClean="0">
                <a:solidFill>
                  <a:srgbClr val="FF0000"/>
                </a:solidFill>
                <a:ea typeface="Calibri"/>
                <a:cs typeface="Arial"/>
              </a:rPr>
              <a:t>    </a:t>
            </a:r>
            <a:r>
              <a:rPr lang="en-US" sz="2800" dirty="0" smtClean="0">
                <a:solidFill>
                  <a:prstClr val="black"/>
                </a:solidFill>
                <a:ea typeface="Calibri"/>
                <a:cs typeface="Arial"/>
              </a:rPr>
              <a:t>NP</a:t>
            </a:r>
            <a:endParaRPr lang="en-US" sz="2800" dirty="0">
              <a:solidFill>
                <a:prstClr val="black"/>
              </a:solidFill>
              <a:ea typeface="Calibri"/>
              <a:cs typeface="Arial"/>
            </a:endParaRPr>
          </a:p>
          <a:p>
            <a:pPr marL="0" lvl="0" indent="0" algn="l"/>
            <a:r>
              <a:rPr lang="en-US" sz="2800" dirty="0">
                <a:solidFill>
                  <a:prstClr val="black"/>
                </a:solidFill>
              </a:rPr>
              <a:t>				</a:t>
            </a:r>
            <a:r>
              <a:rPr lang="en-US" sz="2800" dirty="0" smtClean="0">
                <a:solidFill>
                  <a:prstClr val="black"/>
                </a:solidFill>
              </a:rPr>
              <a:t>Art         (</a:t>
            </a:r>
            <a:r>
              <a:rPr lang="en-US" sz="2800" dirty="0" err="1">
                <a:solidFill>
                  <a:prstClr val="black"/>
                </a:solidFill>
              </a:rPr>
              <a:t>Adj</a:t>
            </a:r>
            <a:r>
              <a:rPr lang="en-US" sz="2800" dirty="0">
                <a:solidFill>
                  <a:prstClr val="black"/>
                </a:solidFill>
              </a:rPr>
              <a:t>)        </a:t>
            </a:r>
            <a:r>
              <a:rPr lang="en-US" sz="2800" dirty="0" smtClean="0">
                <a:solidFill>
                  <a:prstClr val="black"/>
                </a:solidFill>
              </a:rPr>
              <a:t>     </a:t>
            </a:r>
            <a:r>
              <a:rPr lang="en-US" sz="2800" dirty="0">
                <a:solidFill>
                  <a:prstClr val="black"/>
                </a:solidFill>
              </a:rPr>
              <a:t>N </a:t>
            </a:r>
          </a:p>
          <a:p>
            <a:pPr marL="0" lvl="0" indent="0" algn="l"/>
            <a:r>
              <a:rPr lang="en-US" sz="2800" dirty="0">
                <a:solidFill>
                  <a:prstClr val="black"/>
                </a:solidFill>
              </a:rPr>
              <a:t>	    		         </a:t>
            </a:r>
            <a:r>
              <a:rPr lang="en-US" sz="2800" dirty="0" smtClean="0">
                <a:solidFill>
                  <a:prstClr val="black"/>
                </a:solidFill>
              </a:rPr>
              <a:t> The    Wonderful    Trip</a:t>
            </a:r>
            <a:endParaRPr lang="en-US" sz="2800" dirty="0">
              <a:solidFill>
                <a:prstClr val="black"/>
              </a:solidFill>
            </a:endParaRPr>
          </a:p>
          <a:p>
            <a:pPr marL="0" indent="0" algn="l"/>
            <a:endParaRPr lang="en-US" sz="2800" dirty="0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4572000" y="1981200"/>
            <a:ext cx="76200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334000" y="1981200"/>
            <a:ext cx="38100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572000" y="2667000"/>
            <a:ext cx="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715000" y="2590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4572000" y="4114800"/>
            <a:ext cx="114300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715000" y="4114800"/>
            <a:ext cx="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715000" y="4114800"/>
            <a:ext cx="160020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8526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>
                <a:solidFill>
                  <a:srgbClr val="FF0000"/>
                </a:solidFill>
                <a:ea typeface="Calibri"/>
                <a:cs typeface="Arial"/>
              </a:rPr>
              <a:t>5- In the Kitchen </a:t>
            </a:r>
            <a:r>
              <a:rPr lang="en-US" dirty="0" smtClean="0">
                <a:ea typeface="Calibri"/>
                <a:cs typeface="Arial"/>
              </a:rPr>
              <a:t>	   PP</a:t>
            </a:r>
          </a:p>
          <a:p>
            <a:pPr algn="l"/>
            <a:r>
              <a:rPr lang="en-US" dirty="0" smtClean="0">
                <a:ea typeface="Calibri"/>
                <a:cs typeface="Arial"/>
              </a:rPr>
              <a:t>                	             Prep	   NP    		</a:t>
            </a:r>
          </a:p>
          <a:p>
            <a:pPr algn="l"/>
            <a:r>
              <a:rPr lang="en-US" dirty="0" smtClean="0">
                <a:ea typeface="Calibri"/>
                <a:cs typeface="Arial"/>
              </a:rPr>
              <a:t>					     Art	 N</a:t>
            </a:r>
          </a:p>
          <a:p>
            <a:pPr algn="l"/>
            <a:r>
              <a:rPr lang="en-US" dirty="0">
                <a:ea typeface="Calibri"/>
                <a:cs typeface="Arial"/>
              </a:rPr>
              <a:t>	</a:t>
            </a:r>
            <a:r>
              <a:rPr lang="en-US" dirty="0" smtClean="0">
                <a:ea typeface="Calibri"/>
                <a:cs typeface="Arial"/>
              </a:rPr>
              <a:t>			     In	     the</a:t>
            </a:r>
            <a:r>
              <a:rPr lang="en-US" dirty="0">
                <a:ea typeface="Calibri"/>
                <a:cs typeface="Arial"/>
              </a:rPr>
              <a:t> </a:t>
            </a:r>
            <a:r>
              <a:rPr lang="en-US" dirty="0" smtClean="0">
                <a:ea typeface="Calibri"/>
                <a:cs typeface="Arial"/>
              </a:rPr>
              <a:t>     Kitchen</a:t>
            </a:r>
          </a:p>
          <a:p>
            <a:pPr algn="l"/>
            <a:r>
              <a:rPr lang="en-US" dirty="0" smtClean="0">
                <a:solidFill>
                  <a:srgbClr val="FF0000"/>
                </a:solidFill>
                <a:ea typeface="Calibri"/>
                <a:cs typeface="Arial"/>
              </a:rPr>
              <a:t>6- Met Ahmed</a:t>
            </a:r>
            <a:r>
              <a:rPr lang="en-US" dirty="0" smtClean="0">
                <a:ea typeface="Calibri"/>
                <a:cs typeface="Arial"/>
              </a:rPr>
              <a:t>		   VP</a:t>
            </a:r>
          </a:p>
          <a:p>
            <a:pPr algn="l"/>
            <a:r>
              <a:rPr lang="en-US" dirty="0">
                <a:cs typeface="Arial"/>
              </a:rPr>
              <a:t>	</a:t>
            </a:r>
            <a:r>
              <a:rPr lang="en-US" dirty="0" smtClean="0">
                <a:cs typeface="Arial"/>
              </a:rPr>
              <a:t>			      V	            NP</a:t>
            </a:r>
          </a:p>
          <a:p>
            <a:pPr algn="l"/>
            <a:r>
              <a:rPr lang="en-US" dirty="0">
                <a:cs typeface="Arial"/>
              </a:rPr>
              <a:t>	</a:t>
            </a:r>
            <a:r>
              <a:rPr lang="en-US" dirty="0" smtClean="0">
                <a:cs typeface="Arial"/>
              </a:rPr>
              <a:t>					  PN</a:t>
            </a:r>
          </a:p>
          <a:p>
            <a:pPr algn="l"/>
            <a:r>
              <a:rPr lang="en-US" dirty="0">
                <a:cs typeface="Arial"/>
              </a:rPr>
              <a:t>	</a:t>
            </a:r>
            <a:r>
              <a:rPr lang="en-US" dirty="0" smtClean="0">
                <a:cs typeface="Arial"/>
              </a:rPr>
              <a:t>			    Met	 Ahmed				</a:t>
            </a:r>
            <a:endParaRPr lang="ar-EG" dirty="0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4114800" y="2057400"/>
            <a:ext cx="5334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48200" y="2057400"/>
            <a:ext cx="9144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5105400" y="2590800"/>
            <a:ext cx="4572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638800" y="2590800"/>
            <a:ext cx="6096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962400" y="2590800"/>
            <a:ext cx="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953000" y="32004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248400" y="320040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248400" y="32004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4114800" y="4343400"/>
            <a:ext cx="5334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648200" y="4343400"/>
            <a:ext cx="7620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3962400" y="4953000"/>
            <a:ext cx="0" cy="838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562600" y="49530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562600" y="5562600"/>
            <a:ext cx="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1955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l">
              <a:spcAft>
                <a:spcPts val="1000"/>
              </a:spcAft>
            </a:pPr>
            <a:r>
              <a:rPr lang="en-US" dirty="0">
                <a:solidFill>
                  <a:srgbClr val="FF0000"/>
                </a:solidFill>
                <a:ea typeface="Calibri"/>
                <a:cs typeface="Arial"/>
              </a:rPr>
              <a:t>7- She bought a new </a:t>
            </a:r>
            <a:r>
              <a:rPr lang="en-US" dirty="0" smtClean="0">
                <a:solidFill>
                  <a:srgbClr val="FF0000"/>
                </a:solidFill>
                <a:ea typeface="Calibri"/>
                <a:cs typeface="Arial"/>
              </a:rPr>
              <a:t>car	</a:t>
            </a:r>
          </a:p>
          <a:p>
            <a:pPr marL="0" lvl="0" indent="0" algn="l">
              <a:spcAft>
                <a:spcPts val="1000"/>
              </a:spcAft>
            </a:pPr>
            <a:r>
              <a:rPr lang="en-US" dirty="0">
                <a:solidFill>
                  <a:srgbClr val="FF0000"/>
                </a:solidFill>
                <a:ea typeface="Calibri"/>
                <a:cs typeface="Arial"/>
              </a:rPr>
              <a:t>	</a:t>
            </a:r>
            <a:r>
              <a:rPr lang="en-US" dirty="0" smtClean="0">
                <a:solidFill>
                  <a:srgbClr val="FF0000"/>
                </a:solidFill>
                <a:ea typeface="Calibri"/>
                <a:cs typeface="Arial"/>
              </a:rPr>
              <a:t>		        </a:t>
            </a:r>
            <a:r>
              <a:rPr lang="en-US" dirty="0" smtClean="0">
                <a:ea typeface="Calibri"/>
                <a:cs typeface="Arial"/>
              </a:rPr>
              <a:t>S</a:t>
            </a:r>
          </a:p>
          <a:p>
            <a:pPr marL="0" lvl="0" indent="0" algn="l">
              <a:spcAft>
                <a:spcPts val="1000"/>
              </a:spcAft>
            </a:pPr>
            <a:r>
              <a:rPr lang="en-US" dirty="0">
                <a:ea typeface="Calibri"/>
                <a:cs typeface="Arial"/>
              </a:rPr>
              <a:t>		</a:t>
            </a:r>
            <a:r>
              <a:rPr lang="en-US" dirty="0" smtClean="0">
                <a:ea typeface="Calibri"/>
                <a:cs typeface="Arial"/>
              </a:rPr>
              <a:t>NP			    VP</a:t>
            </a:r>
          </a:p>
          <a:p>
            <a:pPr marL="0" lvl="0" indent="0" algn="l">
              <a:spcAft>
                <a:spcPts val="1000"/>
              </a:spcAft>
            </a:pPr>
            <a:r>
              <a:rPr lang="en-US" dirty="0" smtClean="0">
                <a:ea typeface="Calibri"/>
                <a:cs typeface="Arial"/>
              </a:rPr>
              <a:t>		Pro		V		        NP</a:t>
            </a:r>
            <a:endParaRPr lang="en-US" dirty="0">
              <a:ea typeface="Calibri"/>
              <a:cs typeface="Arial"/>
            </a:endParaRPr>
          </a:p>
          <a:p>
            <a:pPr marL="0" lvl="0" indent="0" algn="l">
              <a:spcAft>
                <a:spcPts val="1000"/>
              </a:spcAft>
            </a:pPr>
            <a:r>
              <a:rPr lang="en-US" dirty="0" smtClean="0">
                <a:ea typeface="Calibri"/>
                <a:cs typeface="Arial"/>
              </a:rPr>
              <a:t>					        Art     (</a:t>
            </a:r>
            <a:r>
              <a:rPr lang="en-US" dirty="0" err="1" smtClean="0">
                <a:ea typeface="Calibri"/>
                <a:cs typeface="Arial"/>
              </a:rPr>
              <a:t>Adj</a:t>
            </a:r>
            <a:r>
              <a:rPr lang="en-US" dirty="0" smtClean="0">
                <a:ea typeface="Calibri"/>
                <a:cs typeface="Arial"/>
              </a:rPr>
              <a:t>)	     N</a:t>
            </a:r>
          </a:p>
          <a:p>
            <a:pPr marL="0" lvl="0" indent="0" algn="l">
              <a:spcAft>
                <a:spcPts val="1000"/>
              </a:spcAft>
            </a:pPr>
            <a:r>
              <a:rPr lang="en-US" dirty="0">
                <a:ea typeface="Calibri"/>
                <a:cs typeface="Arial"/>
              </a:rPr>
              <a:t>	 </a:t>
            </a:r>
            <a:r>
              <a:rPr lang="en-US" dirty="0" smtClean="0">
                <a:ea typeface="Calibri"/>
                <a:cs typeface="Arial"/>
              </a:rPr>
              <a:t>        She	      Bought	          a       new       car</a:t>
            </a:r>
            <a:endParaRPr lang="en-US" dirty="0">
              <a:ea typeface="Calibri"/>
              <a:cs typeface="Arial"/>
            </a:endParaRPr>
          </a:p>
          <a:p>
            <a:endParaRPr lang="ar-EG" dirty="0"/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2743200" y="2743200"/>
            <a:ext cx="144780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191000" y="2743200"/>
            <a:ext cx="144780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667000" y="3429000"/>
            <a:ext cx="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4419600" y="3429000"/>
            <a:ext cx="137160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791200" y="3429000"/>
            <a:ext cx="114300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6172200" y="4114800"/>
            <a:ext cx="762000" cy="533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934200" y="4114800"/>
            <a:ext cx="22860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934200" y="4114800"/>
            <a:ext cx="152400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2667000" y="4191000"/>
            <a:ext cx="0" cy="1143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343400" y="4191000"/>
            <a:ext cx="0" cy="1143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172200" y="4876800"/>
            <a:ext cx="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7239000" y="4876800"/>
            <a:ext cx="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8458200" y="4876800"/>
            <a:ext cx="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3654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/>
            <a:r>
              <a:rPr lang="en-US" dirty="0">
                <a:solidFill>
                  <a:srgbClr val="FF0000"/>
                </a:solidFill>
                <a:ea typeface="Calibri"/>
                <a:cs typeface="Arial"/>
              </a:rPr>
              <a:t>8- </a:t>
            </a:r>
            <a:r>
              <a:rPr lang="en-US" dirty="0" smtClean="0">
                <a:solidFill>
                  <a:srgbClr val="FF0000"/>
                </a:solidFill>
                <a:ea typeface="Calibri"/>
                <a:cs typeface="Arial"/>
              </a:rPr>
              <a:t>Martina helped John yesterday</a:t>
            </a:r>
            <a:endParaRPr lang="en-US" dirty="0">
              <a:solidFill>
                <a:srgbClr val="FF0000"/>
              </a:solidFill>
              <a:ea typeface="Calibri"/>
              <a:cs typeface="Arial"/>
            </a:endParaRPr>
          </a:p>
          <a:p>
            <a:pPr algn="l"/>
            <a:r>
              <a:rPr lang="en-US" dirty="0" smtClean="0"/>
              <a:t>				            S</a:t>
            </a:r>
          </a:p>
          <a:p>
            <a:pPr algn="l"/>
            <a:r>
              <a:rPr lang="en-US" dirty="0" smtClean="0"/>
              <a:t>			NP		                  VP</a:t>
            </a:r>
          </a:p>
          <a:p>
            <a:pPr algn="l"/>
            <a:r>
              <a:rPr lang="en-US" dirty="0"/>
              <a:t>	</a:t>
            </a:r>
            <a:r>
              <a:rPr lang="en-US" dirty="0" smtClean="0"/>
              <a:t>		PN	    	  V	        NP	      </a:t>
            </a:r>
            <a:r>
              <a:rPr lang="en-US" dirty="0" err="1" smtClean="0"/>
              <a:t>Adv</a:t>
            </a:r>
            <a:endParaRPr lang="en-US" dirty="0" smtClean="0"/>
          </a:p>
          <a:p>
            <a:pPr algn="l"/>
            <a:r>
              <a:rPr lang="en-US" dirty="0"/>
              <a:t>	</a:t>
            </a:r>
            <a:r>
              <a:rPr lang="en-US" dirty="0" smtClean="0"/>
              <a:t>					        PN</a:t>
            </a:r>
          </a:p>
          <a:p>
            <a:pPr algn="l"/>
            <a:r>
              <a:rPr lang="en-US" dirty="0"/>
              <a:t>	</a:t>
            </a:r>
            <a:r>
              <a:rPr lang="en-US" dirty="0" smtClean="0"/>
              <a:t>	      Martina      helped	      John	   yesterday</a:t>
            </a:r>
            <a:endParaRPr lang="ar-EG" dirty="0"/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2819400" y="2590800"/>
            <a:ext cx="16764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495800" y="2590800"/>
            <a:ext cx="15240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667000" y="3200400"/>
            <a:ext cx="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4572000" y="3200400"/>
            <a:ext cx="14478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019800" y="32004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019800" y="3200400"/>
            <a:ext cx="17526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667000" y="3733800"/>
            <a:ext cx="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572000" y="3733800"/>
            <a:ext cx="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096000" y="3733800"/>
            <a:ext cx="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848600" y="3810000"/>
            <a:ext cx="0" cy="838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6096000" y="43434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8350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exercises on tree diagram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lvl="0" indent="-457200" algn="l">
              <a:buFontTx/>
              <a:buChar char="-"/>
            </a:pPr>
            <a:r>
              <a:rPr lang="en-US" sz="2800" b="1" dirty="0" smtClean="0">
                <a:ea typeface="Calibri"/>
                <a:cs typeface="Arial"/>
              </a:rPr>
              <a:t>Draw </a:t>
            </a:r>
            <a:r>
              <a:rPr lang="en-US" sz="2800" b="1" dirty="0">
                <a:ea typeface="Calibri"/>
                <a:cs typeface="Arial"/>
              </a:rPr>
              <a:t>a tree diagram for the following sentences and phrases</a:t>
            </a:r>
            <a:r>
              <a:rPr lang="en-US" sz="2800" b="1" dirty="0" smtClean="0">
                <a:ea typeface="Calibri"/>
                <a:cs typeface="Arial"/>
              </a:rPr>
              <a:t>:</a:t>
            </a:r>
          </a:p>
          <a:p>
            <a:pPr algn="l"/>
            <a:r>
              <a:rPr lang="en-US" sz="2800" dirty="0" smtClean="0">
                <a:ea typeface="Calibri"/>
                <a:cs typeface="Arial"/>
              </a:rPr>
              <a:t>- The </a:t>
            </a:r>
            <a:r>
              <a:rPr lang="en-US" sz="2800" dirty="0">
                <a:ea typeface="Calibri"/>
                <a:cs typeface="Arial"/>
              </a:rPr>
              <a:t>guy met the researcher.</a:t>
            </a:r>
          </a:p>
          <a:p>
            <a:pPr algn="l"/>
            <a:r>
              <a:rPr lang="en-US" sz="2800" dirty="0" smtClean="0">
                <a:ea typeface="Calibri"/>
                <a:cs typeface="Arial"/>
              </a:rPr>
              <a:t>- The </a:t>
            </a:r>
            <a:r>
              <a:rPr lang="en-US" sz="2800" dirty="0">
                <a:ea typeface="Calibri"/>
                <a:cs typeface="Arial"/>
              </a:rPr>
              <a:t>smart guy met the researcher.</a:t>
            </a:r>
          </a:p>
          <a:p>
            <a:pPr algn="l"/>
            <a:r>
              <a:rPr lang="en-US" sz="2800" dirty="0" smtClean="0">
                <a:ea typeface="Calibri"/>
                <a:cs typeface="Arial"/>
              </a:rPr>
              <a:t>- The </a:t>
            </a:r>
            <a:r>
              <a:rPr lang="en-US" sz="2800" dirty="0">
                <a:ea typeface="Calibri"/>
                <a:cs typeface="Arial"/>
              </a:rPr>
              <a:t>smart guy met the famous researcher.</a:t>
            </a:r>
          </a:p>
          <a:p>
            <a:pPr marL="0" lvl="0" indent="0" algn="l"/>
            <a:r>
              <a:rPr lang="en-US" sz="2800" dirty="0" smtClean="0">
                <a:ea typeface="Calibri"/>
                <a:cs typeface="Arial"/>
              </a:rPr>
              <a:t>- The old man saw the cat with Sam recently.</a:t>
            </a:r>
          </a:p>
          <a:p>
            <a:pPr marL="0" lvl="0" indent="0" algn="l"/>
            <a:r>
              <a:rPr lang="en-US" sz="2800" dirty="0" smtClean="0">
                <a:ea typeface="Calibri"/>
                <a:cs typeface="Arial"/>
              </a:rPr>
              <a:t>- A big dog followed George</a:t>
            </a:r>
          </a:p>
          <a:p>
            <a:pPr marL="0" lvl="0" indent="0" algn="l"/>
            <a:r>
              <a:rPr lang="en-US" sz="2800" dirty="0" smtClean="0">
                <a:ea typeface="Calibri"/>
                <a:cs typeface="Arial"/>
              </a:rPr>
              <a:t>- I met the teacher in the café.</a:t>
            </a:r>
          </a:p>
          <a:p>
            <a:pPr marL="0" lvl="0" indent="0" algn="l"/>
            <a:r>
              <a:rPr lang="en-US" sz="2800" dirty="0" smtClean="0">
                <a:ea typeface="Calibri"/>
                <a:cs typeface="Arial"/>
              </a:rPr>
              <a:t>- They saw an elephant in the zoo.</a:t>
            </a:r>
          </a:p>
          <a:p>
            <a:pPr marL="0" lvl="0" indent="0" algn="l"/>
            <a:r>
              <a:rPr lang="en-US" sz="2800" dirty="0" smtClean="0">
                <a:ea typeface="Calibri"/>
                <a:cs typeface="Arial"/>
              </a:rPr>
              <a:t>- England is a big country.</a:t>
            </a:r>
            <a:endParaRPr lang="en-US" sz="2800" dirty="0">
              <a:ea typeface="Calibri"/>
              <a:cs typeface="Arial"/>
            </a:endParaRPr>
          </a:p>
          <a:p>
            <a:pPr algn="l"/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4006578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troductory lectur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Introductory lecture</Template>
  <TotalTime>1629</TotalTime>
  <Words>668</Words>
  <Application>Microsoft Office PowerPoint</Application>
  <PresentationFormat>A4 Paper (210x297 mm)</PresentationFormat>
  <Paragraphs>135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ae_AlMateen</vt:lpstr>
      <vt:lpstr>Arial</vt:lpstr>
      <vt:lpstr>Calibri</vt:lpstr>
      <vt:lpstr>Times New Roman</vt:lpstr>
      <vt:lpstr>Introductory lecture</vt:lpstr>
      <vt:lpstr>PowerPoint Presentation</vt:lpstr>
      <vt:lpstr>Lecture 14</vt:lpstr>
      <vt:lpstr>PowerPoint Presentation</vt:lpstr>
      <vt:lpstr>Immediate constituent analysis</vt:lpstr>
      <vt:lpstr>PowerPoint Presentation</vt:lpstr>
      <vt:lpstr>Labeled tree diagram</vt:lpstr>
      <vt:lpstr>PowerPoint Presentation</vt:lpstr>
      <vt:lpstr>Phrase structure rules:</vt:lpstr>
      <vt:lpstr>PowerPoint Presentation</vt:lpstr>
      <vt:lpstr>Tree diagram</vt:lpstr>
      <vt:lpstr>Tree diagram</vt:lpstr>
      <vt:lpstr>Tree diagram</vt:lpstr>
      <vt:lpstr>Tree diagram</vt:lpstr>
      <vt:lpstr>Tree diagram</vt:lpstr>
      <vt:lpstr>PowerPoint Presentation</vt:lpstr>
      <vt:lpstr>PowerPoint Presentation</vt:lpstr>
      <vt:lpstr>PowerPoint Presentation</vt:lpstr>
      <vt:lpstr>More exercises on tree diagram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Bassim Ali Yoseif Alsabbgh</cp:lastModifiedBy>
  <cp:revision>177</cp:revision>
  <dcterms:created xsi:type="dcterms:W3CDTF">2011-09-28T13:10:49Z</dcterms:created>
  <dcterms:modified xsi:type="dcterms:W3CDTF">2014-11-13T06:10:26Z</dcterms:modified>
</cp:coreProperties>
</file>