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lvl1pPr>
      <a:defRPr>
        <a:latin typeface="+mn-lt"/>
        <a:ea typeface="+mn-ea"/>
        <a:cs typeface="+mn-cs"/>
        <a:sym typeface="Calibri"/>
      </a:defRPr>
    </a:lvl1pPr>
    <a:lvl2pPr indent="457200">
      <a:defRPr>
        <a:latin typeface="+mn-lt"/>
        <a:ea typeface="+mn-ea"/>
        <a:cs typeface="+mn-cs"/>
        <a:sym typeface="Calibri"/>
      </a:defRPr>
    </a:lvl2pPr>
    <a:lvl3pPr indent="914400">
      <a:defRPr>
        <a:latin typeface="+mn-lt"/>
        <a:ea typeface="+mn-ea"/>
        <a:cs typeface="+mn-cs"/>
        <a:sym typeface="Calibri"/>
      </a:defRPr>
    </a:lvl3pPr>
    <a:lvl4pPr indent="1371600">
      <a:defRPr>
        <a:latin typeface="+mn-lt"/>
        <a:ea typeface="+mn-ea"/>
        <a:cs typeface="+mn-cs"/>
        <a:sym typeface="Calibri"/>
      </a:defRPr>
    </a:lvl4pPr>
    <a:lvl5pPr indent="1828800">
      <a:defRPr>
        <a:latin typeface="+mn-lt"/>
        <a:ea typeface="+mn-ea"/>
        <a:cs typeface="+mn-cs"/>
        <a:sym typeface="Calibri"/>
      </a:defRPr>
    </a:lvl5pPr>
    <a:lvl6pPr indent="2286000">
      <a:defRPr>
        <a:latin typeface="+mn-lt"/>
        <a:ea typeface="+mn-ea"/>
        <a:cs typeface="+mn-cs"/>
        <a:sym typeface="Calibri"/>
      </a:defRPr>
    </a:lvl6pPr>
    <a:lvl7pPr indent="2743200">
      <a:defRPr>
        <a:latin typeface="+mn-lt"/>
        <a:ea typeface="+mn-ea"/>
        <a:cs typeface="+mn-cs"/>
        <a:sym typeface="Calibri"/>
      </a:defRPr>
    </a:lvl7pPr>
    <a:lvl8pPr indent="3200400">
      <a:defRPr>
        <a:latin typeface="+mn-lt"/>
        <a:ea typeface="+mn-ea"/>
        <a:cs typeface="+mn-cs"/>
        <a:sym typeface="Calibri"/>
      </a:defRPr>
    </a:lvl8pPr>
    <a:lvl9pPr indent="3657600">
      <a:defRPr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0D5"/>
          </a:solidFill>
        </a:fill>
      </a:tcStyle>
    </a:wholeTbl>
    <a:band2H>
      <a:tcTxStyle/>
      <a:tcStyle>
        <a:tcBdr/>
        <a:fill>
          <a:solidFill>
            <a:srgbClr val="EBF0EB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A37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03367662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7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8"/>
            <a:ext cx="7772400" cy="204152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8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114300">
              <a:buSzTx/>
              <a:buFontTx/>
              <a:buNone/>
            </a:lvl2pPr>
            <a:lvl3pPr marL="342900" indent="571500">
              <a:buSzTx/>
              <a:buFontTx/>
              <a:buNone/>
            </a:lvl3pPr>
            <a:lvl4pPr marL="342900" indent="1028700">
              <a:buSzTx/>
              <a:buFontTx/>
              <a:buNone/>
            </a:lvl4pPr>
            <a:lvl5pPr marL="342900" indent="148590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09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5" cy="1090613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0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5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6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171450">
              <a:spcBef>
                <a:spcPts val="600"/>
              </a:spcBef>
              <a:buSzTx/>
              <a:buFontTx/>
              <a:buNone/>
              <a:defRPr sz="2800"/>
            </a:lvl2pPr>
            <a:lvl3pPr marL="1234439" indent="-320039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FontTx/>
              <a:buChar char="»"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1" cy="6584949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69726" y="312539"/>
            <a:ext cx="7804548" cy="1518047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algn="ctr" defTabSz="584200">
              <a:defRPr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669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96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algn="l" defTabSz="584200">
              <a:spcBef>
                <a:spcPts val="42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5" cy="914400"/>
            <a:chOff x="0" y="0"/>
            <a:chExt cx="868973" cy="914400"/>
          </a:xfrm>
        </p:grpSpPr>
        <p:sp>
          <p:nvSpPr>
            <p:cNvPr id="3" name="Shape 3"/>
            <p:cNvSpPr/>
            <p:nvPr/>
          </p:nvSpPr>
          <p:spPr>
            <a:xfrm>
              <a:off x="32238" y="22225"/>
              <a:ext cx="807429" cy="86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68974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2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281353" y="5791201"/>
            <a:ext cx="773724" cy="9382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5"/>
            <a:ext cx="300844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2" y="6291264"/>
            <a:ext cx="33591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4pPr>
              <a:buChar char="–"/>
            </a:lvl4pPr>
            <a:lvl5pPr>
              <a:buChar char="»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39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1pPr>
      <a:lvl2pPr indent="228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2pPr>
      <a:lvl3pPr indent="457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3pPr>
      <a:lvl4pPr indent="685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4pPr>
      <a:lvl5pPr indent="9144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5pPr>
      <a:lvl6pPr indent="11430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6pPr>
      <a:lvl7pPr indent="13716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7pPr>
      <a:lvl8pPr indent="16002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8pPr>
      <a:lvl9pPr indent="1828800" algn="r">
        <a:defRPr sz="4400">
          <a:solidFill>
            <a:srgbClr val="376092"/>
          </a:solidFill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+mn-lt"/>
          <a:ea typeface="+mn-ea"/>
          <a:cs typeface="+mn-cs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228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685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9144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11430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13716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1600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18288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3" name="Shape 7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788025" y="4581128"/>
            <a:ext cx="43559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5994889" y="1981200"/>
            <a:ext cx="2400301" cy="2524126"/>
            <a:chOff x="0" y="0"/>
            <a:chExt cx="2400300" cy="2524125"/>
          </a:xfrm>
        </p:grpSpPr>
        <p:sp>
          <p:nvSpPr>
            <p:cNvPr id="76" name="Shape 76"/>
            <p:cNvSpPr/>
            <p:nvPr/>
          </p:nvSpPr>
          <p:spPr>
            <a:xfrm>
              <a:off x="89388" y="61913"/>
              <a:ext cx="2231783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0" y="2667000"/>
            <a:ext cx="5622681" cy="144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lnTo>
                  <a:pt x="21600" y="10800"/>
                </a:ln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22031" y="3059430"/>
            <a:ext cx="4706816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Helvetica"/>
                <a:ea typeface="Helvetica"/>
                <a:cs typeface="Helvetica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81" name="Shape 81"/>
          <p:cNvSpPr/>
          <p:nvPr/>
        </p:nvSpPr>
        <p:spPr>
          <a:xfrm>
            <a:off x="351692" y="6453506"/>
            <a:ext cx="21336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85800" y="2130426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Lecture 8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8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Media &amp; communication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Media is at the </a:t>
            </a:r>
            <a:r>
              <a:rPr sz="3200" dirty="0" smtClean="0"/>
              <a:t>heart </a:t>
            </a:r>
            <a:r>
              <a:rPr sz="3200" dirty="0"/>
              <a:t>of human life. </a:t>
            </a:r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We are bombarded with information every single day.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Critical Discourse Analysis (</a:t>
            </a:r>
            <a:r>
              <a:rPr sz="4400" dirty="0" smtClean="0">
                <a:solidFill>
                  <a:srgbClr val="527E56"/>
                </a:solidFill>
              </a:rPr>
              <a:t>CDA</a:t>
            </a:r>
            <a:r>
              <a:rPr lang="en-US" sz="4400" dirty="0" smtClean="0">
                <a:solidFill>
                  <a:srgbClr val="527E56"/>
                </a:solidFill>
              </a:rPr>
              <a:t>)</a:t>
            </a:r>
            <a:endParaRPr sz="4400" dirty="0">
              <a:solidFill>
                <a:srgbClr val="527E56"/>
              </a:solidFill>
            </a:endParaRP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- There is of course, in any communication an inevitable selection and omission of information. </a:t>
            </a:r>
          </a:p>
          <a:p>
            <a:pPr lvl="0" algn="l">
              <a:defRPr sz="1800"/>
            </a:pPr>
            <a:r>
              <a:rPr sz="3200" dirty="0"/>
              <a:t>- media editors must choose which events to cover, how much space to devote to each, and which facts to </a:t>
            </a:r>
            <a:r>
              <a:rPr sz="3200" dirty="0" smtClean="0"/>
              <a:t>emphasize </a:t>
            </a:r>
            <a:r>
              <a:rPr sz="3200" dirty="0"/>
              <a:t>or omit. </a:t>
            </a:r>
          </a:p>
          <a:p>
            <a:pPr lvl="0" algn="l">
              <a:defRPr sz="1800"/>
            </a:pPr>
            <a:r>
              <a:rPr sz="3200" dirty="0"/>
              <a:t>- This in itself not wrong.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- But the selection and omission reflect the values of the writer and the view of the world he or she wishes to encourage in their reader.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What is interesting to ALs is the presentation of the same facts in ways which, while not altering the truth of what is said, influence the reader’s attitudes about something.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The classic example of the glass (half full / half empty) will give you different impressions. Another example is when food is described as ’90% fat-free or 10% fat’.  </a:t>
            </a:r>
          </a:p>
          <a:p>
            <a:pPr lvl="0" algn="l">
              <a:defRPr sz="1800"/>
            </a:pPr>
            <a:r>
              <a:rPr sz="3200"/>
              <a:t>Both are equally true but someone on diet might find ’90% fat-free’ more attractive.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For this reason, AL attempts to </a:t>
            </a:r>
            <a:r>
              <a:rPr sz="3200" dirty="0" err="1"/>
              <a:t>analyse</a:t>
            </a:r>
            <a:r>
              <a:rPr sz="3200" dirty="0"/>
              <a:t> language and raise people’s awareness about these manipulations. </a:t>
            </a:r>
          </a:p>
          <a:p>
            <a:pPr lvl="0" algn="l">
              <a:defRPr sz="1800"/>
            </a:pPr>
            <a:r>
              <a:rPr sz="3200" dirty="0"/>
              <a:t>- The analysis of such language and its effects is known as critical linguistics.</a:t>
            </a:r>
          </a:p>
          <a:p>
            <a:pPr lvl="0" algn="l">
              <a:defRPr sz="1800"/>
            </a:pPr>
            <a:r>
              <a:rPr sz="3200" dirty="0"/>
              <a:t>- If it is placed in larger social context and seen in part of a process of social change, it is known as Critical Discourse Analysis (</a:t>
            </a:r>
            <a:r>
              <a:rPr sz="3200" dirty="0" smtClean="0"/>
              <a:t>CDA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527E56"/>
                </a:solidFill>
              </a:rPr>
              <a:t>CDA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Definition : Functional description of the linguistic choices that a person / organisation makes to construct a text.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It is also interested in discovering how X is represented in Y source.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What do we mean by choices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 smtClean="0"/>
              <a:t>1</a:t>
            </a:r>
            <a:r>
              <a:rPr lang="en-US" sz="3200" dirty="0" smtClean="0"/>
              <a:t> </a:t>
            </a:r>
            <a:r>
              <a:rPr sz="3200" dirty="0" smtClean="0"/>
              <a:t>-</a:t>
            </a:r>
            <a:r>
              <a:rPr sz="3200" dirty="0"/>
              <a:t>Vocabulary of </a:t>
            </a:r>
            <a:r>
              <a:rPr sz="3200" dirty="0" smtClean="0"/>
              <a:t>judgment:</a:t>
            </a:r>
            <a:endParaRPr sz="3200" dirty="0"/>
          </a:p>
          <a:p>
            <a:pPr lvl="0" algn="l">
              <a:defRPr sz="1800"/>
            </a:pPr>
            <a:r>
              <a:rPr sz="3200" dirty="0"/>
              <a:t>	- ‘regime’ for ‘government’ or ‘murder’ for ‘killing’.</a:t>
            </a:r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 smtClean="0"/>
              <a:t>2</a:t>
            </a:r>
            <a:r>
              <a:rPr lang="en-US" sz="3200" dirty="0" smtClean="0"/>
              <a:t> </a:t>
            </a:r>
            <a:r>
              <a:rPr sz="3200" dirty="0" smtClean="0"/>
              <a:t>- </a:t>
            </a:r>
            <a:r>
              <a:rPr sz="3200" dirty="0"/>
              <a:t>Referring to a country by name or by its inhabitants.</a:t>
            </a:r>
          </a:p>
          <a:p>
            <a:pPr lvl="0" algn="l">
              <a:defRPr sz="1800"/>
            </a:pPr>
            <a:r>
              <a:rPr sz="3200" dirty="0"/>
              <a:t>	- Spain complained to Russia/ the Russians</a:t>
            </a:r>
          </a:p>
          <a:p>
            <a:pPr lvl="0" algn="l">
              <a:defRPr sz="1800"/>
            </a:pPr>
            <a:r>
              <a:rPr sz="3200" dirty="0"/>
              <a:t>	- People of X country/ we OR our.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3- Grammatical choices (e.g. </a:t>
            </a:r>
            <a:r>
              <a:rPr sz="3200" dirty="0" err="1"/>
              <a:t>passivisation</a:t>
            </a:r>
            <a:r>
              <a:rPr sz="3200" dirty="0"/>
              <a:t> and </a:t>
            </a:r>
            <a:r>
              <a:rPr sz="3200" dirty="0" err="1"/>
              <a:t>nominalisation</a:t>
            </a:r>
            <a:r>
              <a:rPr sz="3200" dirty="0"/>
              <a:t>) are less apparent without linguistic analysis.</a:t>
            </a:r>
          </a:p>
          <a:p>
            <a:pPr lvl="0" algn="l">
              <a:defRPr sz="1800"/>
            </a:pPr>
            <a:r>
              <a:rPr sz="3200" dirty="0"/>
              <a:t>	</a:t>
            </a:r>
          </a:p>
          <a:p>
            <a:pPr lvl="0" algn="l">
              <a:defRPr sz="1800"/>
            </a:pPr>
            <a:r>
              <a:rPr sz="3200" dirty="0"/>
              <a:t>	a- </a:t>
            </a:r>
            <a:r>
              <a:rPr sz="3200" dirty="0" err="1"/>
              <a:t>Passivisation</a:t>
            </a:r>
            <a:r>
              <a:rPr sz="3200" dirty="0"/>
              <a:t>: the </a:t>
            </a:r>
            <a:r>
              <a:rPr sz="3200" dirty="0" smtClean="0"/>
              <a:t>favoring </a:t>
            </a:r>
            <a:r>
              <a:rPr sz="3200" dirty="0"/>
              <a:t>of passive sentences over active ones. (e.g. Five children were killed in the air attack vs. the pilot killed five </a:t>
            </a:r>
            <a:r>
              <a:rPr sz="3200" dirty="0" smtClean="0"/>
              <a:t>children</a:t>
            </a:r>
            <a:r>
              <a:rPr lang="en-US" sz="3200" dirty="0" smtClean="0"/>
              <a:t>)</a:t>
            </a:r>
            <a:r>
              <a:rPr sz="3200" dirty="0" smtClean="0"/>
              <a:t>.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 dirty="0"/>
              <a:t>	b- </a:t>
            </a:r>
            <a:r>
              <a:rPr sz="3200" dirty="0" err="1"/>
              <a:t>Nominalisation</a:t>
            </a:r>
            <a:r>
              <a:rPr sz="3200" dirty="0"/>
              <a:t>: when actions are referred to  by nouns as if they, rather than the people doing them, were the doers (</a:t>
            </a:r>
            <a:r>
              <a:rPr sz="3200" dirty="0" smtClean="0"/>
              <a:t>subjects</a:t>
            </a:r>
            <a:r>
              <a:rPr lang="en-US" sz="3200" dirty="0" smtClean="0"/>
              <a:t>)</a:t>
            </a:r>
            <a:r>
              <a:rPr sz="3200" dirty="0" smtClean="0"/>
              <a:t>. </a:t>
            </a:r>
            <a:endParaRPr sz="3200" dirty="0"/>
          </a:p>
          <a:p>
            <a:pPr lvl="0" algn="l">
              <a:defRPr sz="1800"/>
            </a:pPr>
            <a:endParaRPr sz="3200" dirty="0"/>
          </a:p>
          <a:p>
            <a:pPr lvl="0" algn="l">
              <a:defRPr sz="1800"/>
            </a:pPr>
            <a:r>
              <a:rPr sz="3200" dirty="0"/>
              <a:t>	For example, saying ‘Genetic modification is a powerful/ dangerous technique’ instead of ‘Researchers who modify genes have a great deal of power’.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Is CDA confined to politics ? No</a:t>
            </a:r>
          </a:p>
        </p:txBody>
      </p:sp>
      <p:sp>
        <p:nvSpPr>
          <p:cNvPr id="115" name="Shape 11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3200"/>
              <a:t>- It affects many aspects of our lives. 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There is a pressing need to develop awareness of how language is used in the presentation of technical information. This is an applied linguistic issue in which CDA has a particularly important role to play.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Problems ?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/>
            </a:pPr>
            <a:r>
              <a:rPr sz="3200"/>
              <a:t>There is a risk of attributing too much intentionality to the writer and too much passivity to the reader.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Thank you !</a:t>
            </a:r>
          </a:p>
        </p:txBody>
      </p:sp>
      <p:sp>
        <p:nvSpPr>
          <p:cNvPr id="121" name="Shape 1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l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6" name="Group 126"/>
          <p:cNvGrpSpPr/>
          <p:nvPr/>
        </p:nvGrpSpPr>
        <p:grpSpPr>
          <a:xfrm>
            <a:off x="5969977" y="1981200"/>
            <a:ext cx="2400301" cy="2524126"/>
            <a:chOff x="0" y="0"/>
            <a:chExt cx="2400300" cy="2524125"/>
          </a:xfrm>
        </p:grpSpPr>
        <p:sp>
          <p:nvSpPr>
            <p:cNvPr id="124" name="Shape 124"/>
            <p:cNvSpPr/>
            <p:nvPr/>
          </p:nvSpPr>
          <p:spPr>
            <a:xfrm>
              <a:off x="89389" y="61913"/>
              <a:ext cx="2231780" cy="239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5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0" cy="2524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7" name="Shape 127"/>
          <p:cNvSpPr/>
          <p:nvPr/>
        </p:nvSpPr>
        <p:spPr>
          <a:xfrm>
            <a:off x="3165231" y="3352800"/>
            <a:ext cx="2602524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28" name="Shape 128"/>
          <p:cNvSpPr/>
          <p:nvPr/>
        </p:nvSpPr>
        <p:spPr>
          <a:xfrm>
            <a:off x="3165231" y="2209800"/>
            <a:ext cx="2482363" cy="1236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9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2A376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2A376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422</Words>
  <Application>Microsoft Office PowerPoint</Application>
  <PresentationFormat>عرض على الشاشة (3:4)‏</PresentationFormat>
  <Paragraphs>53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White</vt:lpstr>
      <vt:lpstr>عرض تقديمي في PowerPoint</vt:lpstr>
      <vt:lpstr>Lecture 8</vt:lpstr>
      <vt:lpstr>Media &amp; communication</vt:lpstr>
      <vt:lpstr>Critical Discourse Analysis (CDA)</vt:lpstr>
      <vt:lpstr>عرض تقديمي في PowerPoint</vt:lpstr>
      <vt:lpstr>عرض تقديمي في PowerPoint</vt:lpstr>
      <vt:lpstr>عرض تقديمي في PowerPoint</vt:lpstr>
      <vt:lpstr>CDA</vt:lpstr>
      <vt:lpstr>عرض تقديمي في PowerPoint</vt:lpstr>
      <vt:lpstr>عرض تقديمي في PowerPoint</vt:lpstr>
      <vt:lpstr>عرض تقديمي في PowerPoint</vt:lpstr>
      <vt:lpstr>Is CDA confined to politics ? No</vt:lpstr>
      <vt:lpstr>Problems ?</vt:lpstr>
      <vt:lpstr>Thank you !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1</cp:revision>
  <dcterms:modified xsi:type="dcterms:W3CDTF">2014-11-17T09:47:36Z</dcterms:modified>
</cp:coreProperties>
</file>