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76" r:id="rId4"/>
    <p:sldId id="260" r:id="rId5"/>
    <p:sldId id="258" r:id="rId6"/>
    <p:sldId id="259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6858000" type="screen4x3"/>
  <p:notesSz cx="6858000" cy="9144000"/>
  <p:defaultTextStyle>
    <a:lvl1pPr>
      <a:defRPr>
        <a:latin typeface="+mn-lt"/>
        <a:ea typeface="+mn-ea"/>
        <a:cs typeface="+mn-cs"/>
        <a:sym typeface="Calibri"/>
      </a:defRPr>
    </a:lvl1pPr>
    <a:lvl2pPr indent="457200">
      <a:defRPr>
        <a:latin typeface="+mn-lt"/>
        <a:ea typeface="+mn-ea"/>
        <a:cs typeface="+mn-cs"/>
        <a:sym typeface="Calibri"/>
      </a:defRPr>
    </a:lvl2pPr>
    <a:lvl3pPr indent="914400">
      <a:defRPr>
        <a:latin typeface="+mn-lt"/>
        <a:ea typeface="+mn-ea"/>
        <a:cs typeface="+mn-cs"/>
        <a:sym typeface="Calibri"/>
      </a:defRPr>
    </a:lvl3pPr>
    <a:lvl4pPr indent="1371600">
      <a:defRPr>
        <a:latin typeface="+mn-lt"/>
        <a:ea typeface="+mn-ea"/>
        <a:cs typeface="+mn-cs"/>
        <a:sym typeface="Calibri"/>
      </a:defRPr>
    </a:lvl4pPr>
    <a:lvl5pPr indent="1828800">
      <a:defRPr>
        <a:latin typeface="+mn-lt"/>
        <a:ea typeface="+mn-ea"/>
        <a:cs typeface="+mn-cs"/>
        <a:sym typeface="Calibri"/>
      </a:defRPr>
    </a:lvl5pPr>
    <a:lvl6pPr indent="2286000">
      <a:defRPr>
        <a:latin typeface="+mn-lt"/>
        <a:ea typeface="+mn-ea"/>
        <a:cs typeface="+mn-cs"/>
        <a:sym typeface="Calibri"/>
      </a:defRPr>
    </a:lvl6pPr>
    <a:lvl7pPr indent="2743200">
      <a:defRPr>
        <a:latin typeface="+mn-lt"/>
        <a:ea typeface="+mn-ea"/>
        <a:cs typeface="+mn-cs"/>
        <a:sym typeface="Calibri"/>
      </a:defRPr>
    </a:lvl7pPr>
    <a:lvl8pPr indent="3200400">
      <a:defRPr>
        <a:latin typeface="+mn-lt"/>
        <a:ea typeface="+mn-ea"/>
        <a:cs typeface="+mn-cs"/>
        <a:sym typeface="Calibri"/>
      </a:defRPr>
    </a:lvl8pPr>
    <a:lvl9pPr indent="3657600">
      <a:defRPr>
        <a:latin typeface="+mn-lt"/>
        <a:ea typeface="+mn-ea"/>
        <a:cs typeface="+mn-cs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8F44A2F1-9E1F-4B54-A3A2-5F16C0AD49E2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4E0D5"/>
          </a:solidFill>
        </a:fill>
      </a:tcStyle>
    </a:wholeTbl>
    <a:band2H>
      <a:tcTxStyle/>
      <a:tcStyle>
        <a:tcBdr/>
        <a:fill>
          <a:solidFill>
            <a:srgbClr val="EBF0EB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381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2A376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2A376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2A376"/>
          </a:solidFill>
        </a:fill>
      </a:tcStyle>
    </a:firstRow>
  </a:tblStyle>
  <a:tblStyle styleId="{C7B018BB-80A7-4F77-B60F-C8B233D01FF8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23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68" name="Shape 6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27993228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/>
          <p:nvPr/>
        </p:nvSpPr>
        <p:spPr>
          <a:xfrm>
            <a:off x="4501662" y="6367464"/>
            <a:ext cx="596266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[        ]</a:t>
            </a:r>
          </a:p>
        </p:txBody>
      </p:sp>
      <p:sp>
        <p:nvSpPr>
          <p:cNvPr id="16" name="Shape 16"/>
          <p:cNvSpPr/>
          <p:nvPr/>
        </p:nvSpPr>
        <p:spPr>
          <a:xfrm>
            <a:off x="-1" y="2133600"/>
            <a:ext cx="2461848" cy="1447800"/>
          </a:xfrm>
          <a:prstGeom prst="rect">
            <a:avLst/>
          </a:prstGeom>
          <a:solidFill>
            <a:srgbClr val="527E5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Shape 17"/>
          <p:cNvSpPr/>
          <p:nvPr/>
        </p:nvSpPr>
        <p:spPr>
          <a:xfrm>
            <a:off x="6682154" y="2133600"/>
            <a:ext cx="2461847" cy="1447800"/>
          </a:xfrm>
          <a:prstGeom prst="rect">
            <a:avLst/>
          </a:prstGeom>
          <a:solidFill>
            <a:srgbClr val="527E5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xfrm>
            <a:off x="685800" y="1844678"/>
            <a:ext cx="7772400" cy="2041522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527E56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Title Text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xfrm>
            <a:off x="1371600" y="3886200"/>
            <a:ext cx="6400800" cy="29718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Body Level Five</a:t>
            </a:r>
          </a:p>
        </p:txBody>
      </p:sp>
      <p:sp>
        <p:nvSpPr>
          <p:cNvPr id="20" name="Shape 20"/>
          <p:cNvSpPr>
            <a:spLocks noGrp="1"/>
          </p:cNvSpPr>
          <p:nvPr>
            <p:ph type="sldNum" sz="quarter" idx="2"/>
          </p:nvPr>
        </p:nvSpPr>
        <p:spPr>
          <a:xfrm>
            <a:off x="4548554" y="6269673"/>
            <a:ext cx="445478" cy="269241"/>
          </a:xfrm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/>
          <p:nvPr/>
        </p:nvSpPr>
        <p:spPr>
          <a:xfrm>
            <a:off x="8699989" y="280988"/>
            <a:ext cx="281355" cy="1090613"/>
          </a:xfrm>
          <a:prstGeom prst="rect">
            <a:avLst/>
          </a:prstGeom>
          <a:solidFill>
            <a:srgbClr val="72A37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" name="Shape 23"/>
          <p:cNvSpPr/>
          <p:nvPr/>
        </p:nvSpPr>
        <p:spPr>
          <a:xfrm>
            <a:off x="383931" y="1365249"/>
            <a:ext cx="8581292" cy="6350"/>
          </a:xfrm>
          <a:prstGeom prst="line">
            <a:avLst/>
          </a:prstGeom>
          <a:ln>
            <a:solidFill>
              <a:srgbClr val="6EA072"/>
            </a:solidFill>
          </a:ln>
        </p:spPr>
        <p:txBody>
          <a:bodyPr lIns="0" tIns="0" rIns="0" bIns="0"/>
          <a:lstStyle/>
          <a:p>
            <a:pPr lvl="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4" name="Shape 24"/>
          <p:cNvSpPr/>
          <p:nvPr/>
        </p:nvSpPr>
        <p:spPr>
          <a:xfrm>
            <a:off x="8699989" y="1"/>
            <a:ext cx="281355" cy="301626"/>
          </a:xfrm>
          <a:prstGeom prst="rect">
            <a:avLst/>
          </a:prstGeom>
          <a:solidFill>
            <a:srgbClr val="E8B7B7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" name="Shape 25"/>
          <p:cNvSpPr/>
          <p:nvPr/>
        </p:nvSpPr>
        <p:spPr>
          <a:xfrm>
            <a:off x="4501662" y="6367462"/>
            <a:ext cx="835184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[   ‹#›     ]</a:t>
            </a:r>
          </a:p>
        </p:txBody>
      </p:sp>
      <p:sp>
        <p:nvSpPr>
          <p:cNvPr id="26" name="Shape 2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27E56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Title Text</a:t>
            </a:r>
          </a:p>
        </p:txBody>
      </p:sp>
      <p:sp>
        <p:nvSpPr>
          <p:cNvPr id="27" name="Shape 2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SzTx/>
              <a:buFontTx/>
              <a:buNone/>
            </a:lvl1pPr>
            <a:lvl2pPr marL="342900" indent="114300">
              <a:buSzTx/>
              <a:buFontTx/>
              <a:buNone/>
            </a:lvl2pPr>
            <a:lvl3pPr marL="342900" indent="571500">
              <a:buSzTx/>
              <a:buFontTx/>
              <a:buNone/>
            </a:lvl3pPr>
            <a:lvl4pPr marL="342900" indent="1028700">
              <a:buSzTx/>
              <a:buFontTx/>
              <a:buNone/>
            </a:lvl4pPr>
            <a:lvl5pPr marL="342900" indent="1485900">
              <a:buSzTx/>
              <a:buFontTx/>
              <a:buNone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/>
        </p:nvSpPr>
        <p:spPr>
          <a:xfrm>
            <a:off x="4501662" y="6367464"/>
            <a:ext cx="596266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[        ]</a:t>
            </a:r>
          </a:p>
        </p:txBody>
      </p:sp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722312" y="4406901"/>
            <a:ext cx="7772401" cy="2451099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sz="1800" b="0" cap="none">
                <a:solidFill>
                  <a:srgbClr val="000000"/>
                </a:solidFill>
              </a:defRPr>
            </a:pPr>
            <a:r>
              <a:rPr sz="4000" b="1" cap="all">
                <a:solidFill>
                  <a:srgbClr val="376092"/>
                </a:solidFill>
              </a:rPr>
              <a:t>Title Text</a:t>
            </a:r>
          </a:p>
        </p:txBody>
      </p:sp>
      <p:sp>
        <p:nvSpPr>
          <p:cNvPr id="31" name="Shape 31"/>
          <p:cNvSpPr>
            <a:spLocks noGrp="1"/>
          </p:cNvSpPr>
          <p:nvPr>
            <p:ph type="body" idx="1"/>
          </p:nvPr>
        </p:nvSpPr>
        <p:spPr>
          <a:xfrm>
            <a:off x="722312" y="1192213"/>
            <a:ext cx="7772401" cy="32146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/>
          <p:nvPr/>
        </p:nvSpPr>
        <p:spPr>
          <a:xfrm>
            <a:off x="8699989" y="280988"/>
            <a:ext cx="281355" cy="1090613"/>
          </a:xfrm>
          <a:prstGeom prst="rect">
            <a:avLst/>
          </a:prstGeom>
          <a:solidFill>
            <a:srgbClr val="72A37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" name="Shape 34"/>
          <p:cNvSpPr/>
          <p:nvPr/>
        </p:nvSpPr>
        <p:spPr>
          <a:xfrm>
            <a:off x="383931" y="1365249"/>
            <a:ext cx="8581292" cy="6350"/>
          </a:xfrm>
          <a:prstGeom prst="line">
            <a:avLst/>
          </a:prstGeom>
          <a:ln>
            <a:solidFill>
              <a:srgbClr val="6EA072"/>
            </a:solidFill>
          </a:ln>
        </p:spPr>
        <p:txBody>
          <a:bodyPr lIns="0" tIns="0" rIns="0" bIns="0"/>
          <a:lstStyle/>
          <a:p>
            <a:pPr lvl="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5" name="Shape 35"/>
          <p:cNvSpPr/>
          <p:nvPr/>
        </p:nvSpPr>
        <p:spPr>
          <a:xfrm>
            <a:off x="8699989" y="1"/>
            <a:ext cx="281355" cy="301626"/>
          </a:xfrm>
          <a:prstGeom prst="rect">
            <a:avLst/>
          </a:prstGeom>
          <a:solidFill>
            <a:srgbClr val="E8B7B7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Shape 36"/>
          <p:cNvSpPr/>
          <p:nvPr/>
        </p:nvSpPr>
        <p:spPr>
          <a:xfrm>
            <a:off x="4501662" y="6367464"/>
            <a:ext cx="596266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[        ]</a:t>
            </a:r>
          </a:p>
        </p:txBody>
      </p:sp>
      <p:sp>
        <p:nvSpPr>
          <p:cNvPr id="37" name="Shape 37"/>
          <p:cNvSpPr>
            <a:spLocks noGrp="1"/>
          </p:cNvSpPr>
          <p:nvPr>
            <p:ph type="title"/>
          </p:nvPr>
        </p:nvSpPr>
        <p:spPr>
          <a:xfrm>
            <a:off x="457200" y="92073"/>
            <a:ext cx="8229600" cy="150813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27E56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Title Text</a:t>
            </a:r>
          </a:p>
        </p:txBody>
      </p:sp>
      <p:sp>
        <p:nvSpPr>
          <p:cNvPr id="38" name="Shape 38"/>
          <p:cNvSpPr>
            <a:spLocks noGrp="1"/>
          </p:cNvSpPr>
          <p:nvPr>
            <p:ph type="body" idx="1"/>
          </p:nvPr>
        </p:nvSpPr>
        <p:spPr>
          <a:xfrm>
            <a:off x="4638685" y="1600202"/>
            <a:ext cx="4051496" cy="5257799"/>
          </a:xfrm>
          <a:prstGeom prst="rect">
            <a:avLst/>
          </a:prstGeom>
        </p:spPr>
        <p:txBody>
          <a:bodyPr/>
          <a:lstStyle>
            <a:lvl1pPr marL="285750" indent="-285750">
              <a:spcBef>
                <a:spcPts val="600"/>
              </a:spcBef>
              <a:buSzTx/>
              <a:buFontTx/>
              <a:buNone/>
              <a:defRPr sz="2800"/>
            </a:lvl1pPr>
            <a:lvl2pPr marL="285750" indent="171450">
              <a:spcBef>
                <a:spcPts val="600"/>
              </a:spcBef>
              <a:buSzTx/>
              <a:buFontTx/>
              <a:buNone/>
              <a:defRPr sz="2800"/>
            </a:lvl2pPr>
            <a:lvl3pPr marL="1234439" indent="-320039">
              <a:spcBef>
                <a:spcPts val="600"/>
              </a:spcBef>
              <a:buFontTx/>
              <a:defRPr sz="2800"/>
            </a:lvl3pPr>
            <a:lvl4pPr marL="1727200" indent="-355600">
              <a:spcBef>
                <a:spcPts val="600"/>
              </a:spcBef>
              <a:buFontTx/>
              <a:buChar char="–"/>
              <a:defRPr sz="2800"/>
            </a:lvl4pPr>
            <a:lvl5pPr marL="2184400" indent="-355600">
              <a:spcBef>
                <a:spcPts val="600"/>
              </a:spcBef>
              <a:buFontTx/>
              <a:buChar char="»"/>
              <a:defRPr sz="2800"/>
            </a:lvl5pPr>
          </a:lstStyle>
          <a:p>
            <a:pPr lvl="0">
              <a:defRPr sz="1800"/>
            </a:pPr>
            <a:r>
              <a:rPr sz="2800"/>
              <a:t>Body Level One</a:t>
            </a:r>
          </a:p>
          <a:p>
            <a:pPr lvl="1">
              <a:defRPr sz="1800"/>
            </a:pPr>
            <a:r>
              <a:rPr sz="2800"/>
              <a:t>Body Level Two</a:t>
            </a:r>
          </a:p>
          <a:p>
            <a:pPr lvl="2">
              <a:defRPr sz="1800"/>
            </a:pPr>
            <a:r>
              <a:rPr sz="2800"/>
              <a:t>Body Level Three</a:t>
            </a:r>
          </a:p>
          <a:p>
            <a:pPr lvl="3">
              <a:defRPr sz="1800"/>
            </a:pPr>
            <a:r>
              <a:rPr sz="2800"/>
              <a:t>Body Level Four</a:t>
            </a:r>
          </a:p>
          <a:p>
            <a:pPr lvl="4">
              <a:defRPr sz="1800"/>
            </a:pPr>
            <a:r>
              <a:rPr sz="28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/>
          <p:nvPr/>
        </p:nvSpPr>
        <p:spPr>
          <a:xfrm>
            <a:off x="4501662" y="6367464"/>
            <a:ext cx="596266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[        ]</a:t>
            </a:r>
          </a:p>
        </p:txBody>
      </p:sp>
      <p:sp>
        <p:nvSpPr>
          <p:cNvPr id="41" name="Shape 41"/>
          <p:cNvSpPr>
            <a:spLocks noGrp="1"/>
          </p:cNvSpPr>
          <p:nvPr>
            <p:ph type="title"/>
          </p:nvPr>
        </p:nvSpPr>
        <p:spPr>
          <a:xfrm>
            <a:off x="457200" y="256810"/>
            <a:ext cx="8229600" cy="1178656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376092"/>
                </a:solidFill>
              </a:rPr>
              <a:t>Title Text</a:t>
            </a:r>
          </a:p>
        </p:txBody>
      </p:sp>
      <p:sp>
        <p:nvSpPr>
          <p:cNvPr id="42" name="Shape 42"/>
          <p:cNvSpPr>
            <a:spLocks noGrp="1"/>
          </p:cNvSpPr>
          <p:nvPr>
            <p:ph type="body" idx="1"/>
          </p:nvPr>
        </p:nvSpPr>
        <p:spPr>
          <a:xfrm>
            <a:off x="457200" y="1435465"/>
            <a:ext cx="4040188" cy="739411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45720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91440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137160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182880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pPr lvl="0">
              <a:defRPr sz="1800" b="0"/>
            </a:pPr>
            <a:r>
              <a:rPr sz="2400" b="1"/>
              <a:t>Body Level One</a:t>
            </a:r>
          </a:p>
          <a:p>
            <a:pPr lvl="1">
              <a:defRPr sz="1800" b="0"/>
            </a:pPr>
            <a:r>
              <a:rPr sz="2400" b="1"/>
              <a:t>Body Level Two</a:t>
            </a:r>
          </a:p>
          <a:p>
            <a:pPr lvl="2">
              <a:defRPr sz="1800" b="0"/>
            </a:pPr>
            <a:r>
              <a:rPr sz="2400" b="1"/>
              <a:t>Body Level Three</a:t>
            </a:r>
          </a:p>
          <a:p>
            <a:pPr lvl="3">
              <a:defRPr sz="1800" b="0"/>
            </a:pPr>
            <a:r>
              <a:rPr sz="2400" b="1"/>
              <a:t>Body Level Four</a:t>
            </a:r>
          </a:p>
          <a:p>
            <a:pPr lvl="4">
              <a:defRPr sz="1800" b="0"/>
            </a:pPr>
            <a:r>
              <a:rPr sz="2400" b="1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/>
          <p:nvPr/>
        </p:nvSpPr>
        <p:spPr>
          <a:xfrm>
            <a:off x="4501662" y="6367464"/>
            <a:ext cx="596266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[        ]</a:t>
            </a:r>
          </a:p>
        </p:txBody>
      </p:sp>
      <p:sp>
        <p:nvSpPr>
          <p:cNvPr id="45" name="Shape 45"/>
          <p:cNvSpPr>
            <a:spLocks noGrp="1"/>
          </p:cNvSpPr>
          <p:nvPr>
            <p:ph type="title"/>
          </p:nvPr>
        </p:nvSpPr>
        <p:spPr>
          <a:xfrm>
            <a:off x="457200" y="92076"/>
            <a:ext cx="8229600" cy="1508125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376092"/>
                </a:solidFill>
              </a:rP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/>
          <p:nvPr/>
        </p:nvSpPr>
        <p:spPr>
          <a:xfrm>
            <a:off x="4501662" y="6367464"/>
            <a:ext cx="596266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[        ]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>
            <a:spLocks noGrp="1"/>
          </p:cNvSpPr>
          <p:nvPr>
            <p:ph type="title"/>
          </p:nvPr>
        </p:nvSpPr>
        <p:spPr>
          <a:xfrm>
            <a:off x="457200" y="0"/>
            <a:ext cx="3008314" cy="143510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2000" b="1">
                <a:solidFill>
                  <a:srgbClr val="376092"/>
                </a:solidFill>
              </a:rPr>
              <a:t>Title Text</a:t>
            </a:r>
          </a:p>
        </p:txBody>
      </p:sp>
      <p:sp>
        <p:nvSpPr>
          <p:cNvPr id="50" name="Shape 50"/>
          <p:cNvSpPr>
            <a:spLocks noGrp="1"/>
          </p:cNvSpPr>
          <p:nvPr>
            <p:ph type="body" idx="1"/>
          </p:nvPr>
        </p:nvSpPr>
        <p:spPr>
          <a:xfrm>
            <a:off x="3575051" y="273052"/>
            <a:ext cx="5111751" cy="6584949"/>
          </a:xfrm>
          <a:prstGeom prst="rect">
            <a:avLst/>
          </a:prstGeom>
        </p:spPr>
        <p:txBody>
          <a:bodyPr/>
          <a:lstStyle>
            <a:lvl2pPr>
              <a:buChar char="–"/>
            </a:lvl2pPr>
            <a:lvl4pPr>
              <a:buChar char="–"/>
            </a:lvl4pPr>
            <a:lvl5pPr>
              <a:buChar char="»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  <p:sp>
        <p:nvSpPr>
          <p:cNvPr id="51" name="Shape 5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2000" b="1">
                <a:solidFill>
                  <a:srgbClr val="376092"/>
                </a:solidFill>
              </a:rPr>
              <a:t>Title Text</a:t>
            </a:r>
          </a:p>
        </p:txBody>
      </p:sp>
      <p:sp>
        <p:nvSpPr>
          <p:cNvPr id="54" name="Shape 54"/>
          <p:cNvSpPr>
            <a:spLocks noGrp="1"/>
          </p:cNvSpPr>
          <p:nvPr>
            <p:ph type="body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pPr lvl="0">
              <a:defRPr sz="1800"/>
            </a:pPr>
            <a:r>
              <a:rPr sz="1400"/>
              <a:t>Body Level One</a:t>
            </a:r>
          </a:p>
          <a:p>
            <a:pPr lvl="1">
              <a:defRPr sz="1800"/>
            </a:pPr>
            <a:r>
              <a:rPr sz="1400"/>
              <a:t>Body Level Two</a:t>
            </a:r>
          </a:p>
          <a:p>
            <a:pPr lvl="2">
              <a:defRPr sz="1800"/>
            </a:pPr>
            <a:r>
              <a:rPr sz="1400"/>
              <a:t>Body Level Three</a:t>
            </a:r>
          </a:p>
          <a:p>
            <a:pPr lvl="3">
              <a:defRPr sz="1800"/>
            </a:pPr>
            <a:r>
              <a:rPr sz="1400"/>
              <a:t>Body Level Four</a:t>
            </a:r>
          </a:p>
          <a:p>
            <a:pPr lvl="4">
              <a:defRPr sz="1800"/>
            </a:pPr>
            <a:r>
              <a:rPr sz="1400"/>
              <a:t>Body Level Five</a:t>
            </a:r>
          </a:p>
        </p:txBody>
      </p:sp>
      <p:sp>
        <p:nvSpPr>
          <p:cNvPr id="55" name="Shape 5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376092"/>
                </a:solidFill>
              </a:rPr>
              <a:t>Title Text</a:t>
            </a:r>
          </a:p>
        </p:txBody>
      </p:sp>
      <p:sp>
        <p:nvSpPr>
          <p:cNvPr id="58" name="Shape 5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2pPr>
              <a:buChar char="–"/>
            </a:lvl2pPr>
            <a:lvl4pPr>
              <a:buChar char="–"/>
            </a:lvl4pPr>
            <a:lvl5pPr>
              <a:buChar char="»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  <p:sp>
        <p:nvSpPr>
          <p:cNvPr id="59" name="Shape 5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>
            <a:spLocks noGrp="1"/>
          </p:cNvSpPr>
          <p:nvPr>
            <p:ph type="title"/>
          </p:nvPr>
        </p:nvSpPr>
        <p:spPr>
          <a:xfrm>
            <a:off x="7181850" y="0"/>
            <a:ext cx="2228850" cy="6400806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376092"/>
                </a:solidFill>
              </a:rPr>
              <a:t>Title Text</a:t>
            </a:r>
          </a:p>
        </p:txBody>
      </p:sp>
      <p:sp>
        <p:nvSpPr>
          <p:cNvPr id="62" name="Shape 62"/>
          <p:cNvSpPr>
            <a:spLocks noGrp="1"/>
          </p:cNvSpPr>
          <p:nvPr>
            <p:ph type="body" idx="1"/>
          </p:nvPr>
        </p:nvSpPr>
        <p:spPr>
          <a:xfrm>
            <a:off x="495301" y="274639"/>
            <a:ext cx="6534151" cy="6583362"/>
          </a:xfrm>
          <a:prstGeom prst="rect">
            <a:avLst/>
          </a:prstGeom>
        </p:spPr>
        <p:txBody>
          <a:bodyPr/>
          <a:lstStyle>
            <a:lvl2pPr>
              <a:buChar char="–"/>
            </a:lvl2pPr>
            <a:lvl4pPr>
              <a:buChar char="–"/>
            </a:lvl4pPr>
            <a:lvl5pPr>
              <a:buChar char="»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  <p:sp>
        <p:nvSpPr>
          <p:cNvPr id="63" name="Shape 6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title"/>
          </p:nvPr>
        </p:nvSpPr>
        <p:spPr>
          <a:xfrm>
            <a:off x="669726" y="312539"/>
            <a:ext cx="7804548" cy="1518047"/>
          </a:xfrm>
          <a:prstGeom prst="rect">
            <a:avLst/>
          </a:prstGeom>
        </p:spPr>
        <p:txBody>
          <a:bodyPr lIns="35718" tIns="35718" rIns="35718" bIns="35718">
            <a:normAutofit/>
          </a:bodyPr>
          <a:lstStyle>
            <a:lvl1pPr algn="ctr" defTabSz="584200">
              <a:defRPr sz="56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 lvl="0">
              <a:defRPr sz="1800"/>
            </a:pPr>
            <a:r>
              <a:rPr sz="5600"/>
              <a:t>Title Text</a:t>
            </a:r>
          </a:p>
        </p:txBody>
      </p:sp>
      <p:sp>
        <p:nvSpPr>
          <p:cNvPr id="66" name="Shape 66"/>
          <p:cNvSpPr>
            <a:spLocks noGrp="1"/>
          </p:cNvSpPr>
          <p:nvPr>
            <p:ph type="body" idx="1"/>
          </p:nvPr>
        </p:nvSpPr>
        <p:spPr>
          <a:xfrm>
            <a:off x="669726" y="1830585"/>
            <a:ext cx="7804548" cy="4420197"/>
          </a:xfrm>
          <a:prstGeom prst="rect">
            <a:avLst/>
          </a:prstGeom>
        </p:spPr>
        <p:txBody>
          <a:bodyPr lIns="35718" tIns="35718" rIns="35718" bIns="35718" anchor="ctr">
            <a:normAutofit/>
          </a:bodyPr>
          <a:lstStyle>
            <a:lvl1pPr marL="296333" indent="-296333" algn="l" defTabSz="584200">
              <a:spcBef>
                <a:spcPts val="4200"/>
              </a:spcBef>
              <a:buSzPct val="75000"/>
              <a:buFontTx/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740833" indent="-296333" algn="l" defTabSz="584200">
              <a:spcBef>
                <a:spcPts val="4200"/>
              </a:spcBef>
              <a:buSzPct val="75000"/>
              <a:buFontTx/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1185333" indent="-296333" algn="l" defTabSz="584200">
              <a:spcBef>
                <a:spcPts val="4200"/>
              </a:spcBef>
              <a:buSzPct val="75000"/>
              <a:buFontTx/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1629833" indent="-296333" algn="l" defTabSz="584200">
              <a:spcBef>
                <a:spcPts val="4200"/>
              </a:spcBef>
              <a:buSzPct val="75000"/>
              <a:buFontTx/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2074333" indent="-296333" algn="l" defTabSz="584200">
              <a:spcBef>
                <a:spcPts val="4200"/>
              </a:spcBef>
              <a:buSzPct val="75000"/>
              <a:buFontTx/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pPr lvl="0">
              <a:defRPr sz="1800"/>
            </a:pPr>
            <a:r>
              <a:rPr sz="2400"/>
              <a:t>Body Level One</a:t>
            </a:r>
          </a:p>
          <a:p>
            <a:pPr lvl="1">
              <a:defRPr sz="1800"/>
            </a:pPr>
            <a:r>
              <a:rPr sz="2400"/>
              <a:t>Body Level Two</a:t>
            </a:r>
          </a:p>
          <a:p>
            <a:pPr lvl="2">
              <a:defRPr sz="1800"/>
            </a:pPr>
            <a:r>
              <a:rPr sz="2400"/>
              <a:t>Body Level Three</a:t>
            </a:r>
          </a:p>
          <a:p>
            <a:pPr lvl="3">
              <a:defRPr sz="1800"/>
            </a:pPr>
            <a:r>
              <a:rPr sz="2400"/>
              <a:t>Body Level Four</a:t>
            </a:r>
          </a:p>
          <a:p>
            <a:pPr lvl="4">
              <a:defRPr sz="1800"/>
            </a:pPr>
            <a:r>
              <a:rPr sz="2400"/>
              <a:t>Body Level Five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rgbClr val="527E5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5" name="Group 5"/>
          <p:cNvGrpSpPr/>
          <p:nvPr/>
        </p:nvGrpSpPr>
        <p:grpSpPr>
          <a:xfrm>
            <a:off x="7948245" y="5791200"/>
            <a:ext cx="868975" cy="914400"/>
            <a:chOff x="0" y="0"/>
            <a:chExt cx="868973" cy="914400"/>
          </a:xfrm>
        </p:grpSpPr>
        <p:sp>
          <p:nvSpPr>
            <p:cNvPr id="3" name="Shape 3"/>
            <p:cNvSpPr/>
            <p:nvPr/>
          </p:nvSpPr>
          <p:spPr>
            <a:xfrm>
              <a:off x="32238" y="22225"/>
              <a:ext cx="807429" cy="8683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4" name="image1.png"/>
            <p:cNvPicPr/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0" y="0"/>
              <a:ext cx="868974" cy="9144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6" name="Shape 6"/>
          <p:cNvSpPr/>
          <p:nvPr/>
        </p:nvSpPr>
        <p:spPr>
          <a:xfrm>
            <a:off x="6260122" y="6519864"/>
            <a:ext cx="1834120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King Faisal University</a:t>
            </a:r>
          </a:p>
        </p:txBody>
      </p:sp>
      <p:sp>
        <p:nvSpPr>
          <p:cNvPr id="7" name="Shape 7"/>
          <p:cNvSpPr/>
          <p:nvPr/>
        </p:nvSpPr>
        <p:spPr>
          <a:xfrm>
            <a:off x="6507773" y="6291264"/>
            <a:ext cx="1634216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1600" b="1">
                <a:solidFill>
                  <a:srgbClr val="FFFFFF"/>
                </a:solidFill>
              </a:rPr>
              <a:t>جامعة الملك فيصل</a:t>
            </a:r>
          </a:p>
        </p:txBody>
      </p:sp>
      <p:pic>
        <p:nvPicPr>
          <p:cNvPr id="8" name="image2.png"/>
          <p:cNvPicPr/>
          <p:nvPr/>
        </p:nvPicPr>
        <p:blipFill>
          <a:blip r:embed="rId15">
            <a:extLst/>
          </a:blip>
          <a:stretch>
            <a:fillRect/>
          </a:stretch>
        </p:blipFill>
        <p:spPr>
          <a:xfrm>
            <a:off x="281353" y="5791201"/>
            <a:ext cx="773724" cy="938214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Shape 9"/>
          <p:cNvSpPr/>
          <p:nvPr/>
        </p:nvSpPr>
        <p:spPr>
          <a:xfrm>
            <a:off x="844062" y="6581775"/>
            <a:ext cx="3008447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2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200">
                <a:solidFill>
                  <a:srgbClr val="FFFFFF"/>
                </a:solidFill>
              </a:rPr>
              <a:t>Deanship of E-Learning and Distance Education</a:t>
            </a:r>
          </a:p>
        </p:txBody>
      </p:sp>
      <p:sp>
        <p:nvSpPr>
          <p:cNvPr id="10" name="Shape 10"/>
          <p:cNvSpPr/>
          <p:nvPr/>
        </p:nvSpPr>
        <p:spPr>
          <a:xfrm>
            <a:off x="1091712" y="6291264"/>
            <a:ext cx="3359182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1600" b="1">
                <a:solidFill>
                  <a:srgbClr val="FFFFFF"/>
                </a:solidFill>
              </a:rPr>
              <a:t>عمادة التعلم الإلكتروني والتعليم عن بعد</a:t>
            </a:r>
          </a:p>
        </p:txBody>
      </p:sp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457200" y="92075"/>
            <a:ext cx="82296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376092"/>
                </a:solidFill>
              </a:rPr>
              <a:t>Title Text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/>
          <a:lstStyle>
            <a:lvl2pPr>
              <a:buChar char="–"/>
            </a:lvl2pPr>
            <a:lvl4pPr>
              <a:buChar char="–"/>
            </a:lvl4pPr>
            <a:lvl5pPr>
              <a:buChar char="»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xfrm>
            <a:off x="1943100" y="6290311"/>
            <a:ext cx="527539" cy="269241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FFFFFF"/>
                </a:solidFill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1pPr>
      <a:lvl2pPr indent="228600"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2pPr>
      <a:lvl3pPr indent="457200"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3pPr>
      <a:lvl4pPr indent="685800"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4pPr>
      <a:lvl5pPr indent="914400"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5pPr>
      <a:lvl6pPr indent="1143000"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6pPr>
      <a:lvl7pPr indent="1371600"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7pPr>
      <a:lvl8pPr indent="1600200"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8pPr>
      <a:lvl9pPr indent="1828800"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9pPr>
    </p:titleStyle>
    <p:bodyStyle>
      <a:lvl1pPr marL="342900" indent="-342900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1pPr>
      <a:lvl2pPr marL="783771" indent="-326571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2pPr>
      <a:lvl3pPr marL="1219200" indent="-304800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3pPr>
      <a:lvl4pPr marL="1737360" indent="-365760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4pPr>
      <a:lvl5pPr marL="2194560" indent="-365760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5pPr>
      <a:lvl6pPr marL="2651760" indent="-365760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6pPr>
      <a:lvl7pPr marL="3108960" indent="-365760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7pPr>
      <a:lvl8pPr marL="3566159" indent="-365759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8pPr>
      <a:lvl9pPr marL="4023359" indent="-365759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9pPr>
    </p:bodyStyle>
    <p:otherStyle>
      <a:lvl1pPr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1pPr>
      <a:lvl2pPr indent="2286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2pPr>
      <a:lvl3pPr indent="4572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3pPr>
      <a:lvl4pPr indent="6858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4pPr>
      <a:lvl5pPr indent="9144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5pPr>
      <a:lvl6pPr indent="11430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6pPr>
      <a:lvl7pPr indent="13716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7pPr>
      <a:lvl8pPr indent="16002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8pPr>
      <a:lvl9pPr indent="18288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>
            <a:spLocks noGrp="1"/>
          </p:cNvSpPr>
          <p:nvPr>
            <p:ph type="title"/>
          </p:nvPr>
        </p:nvSpPr>
        <p:spPr>
          <a:xfrm>
            <a:off x="685800" y="2130425"/>
            <a:ext cx="7772400" cy="1470026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>
              <a:defRPr>
                <a:solidFill>
                  <a:srgbClr val="376092"/>
                </a:solidFill>
              </a:defRPr>
            </a:pPr>
            <a:endParaRPr/>
          </a:p>
        </p:txBody>
      </p:sp>
      <p:sp>
        <p:nvSpPr>
          <p:cNvPr id="71" name="Shape 71"/>
          <p:cNvSpPr>
            <a:spLocks noGrp="1"/>
          </p:cNvSpPr>
          <p:nvPr>
            <p:ph type="body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endParaRPr/>
          </a:p>
        </p:txBody>
      </p:sp>
      <p:sp>
        <p:nvSpPr>
          <p:cNvPr id="72" name="Shape 72"/>
          <p:cNvSpPr>
            <a:spLocks noGrp="1"/>
          </p:cNvSpPr>
          <p:nvPr>
            <p:ph type="sldNum" sz="quarter" idx="2"/>
          </p:nvPr>
        </p:nvSpPr>
        <p:spPr>
          <a:xfrm>
            <a:off x="4548554" y="6354764"/>
            <a:ext cx="445478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FFFFFF"/>
                </a:solidFill>
              </a:rPr>
              <a:t>1</a:t>
            </a:fld>
            <a:endParaRPr sz="1200">
              <a:solidFill>
                <a:srgbClr val="FFFFFF"/>
              </a:solidFill>
            </a:endParaRPr>
          </a:p>
        </p:txBody>
      </p:sp>
      <p:sp>
        <p:nvSpPr>
          <p:cNvPr id="73" name="Shape 7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4" name="Shape 74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70925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5" name="Shape 75"/>
          <p:cNvSpPr/>
          <p:nvPr/>
        </p:nvSpPr>
        <p:spPr>
          <a:xfrm>
            <a:off x="4788025" y="4581128"/>
            <a:ext cx="4355977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lvl="0" algn="ctr">
              <a:spcBef>
                <a:spcPts val="500"/>
              </a:spcBef>
            </a:pPr>
            <a:r>
              <a:rPr sz="2400">
                <a:solidFill>
                  <a:srgbClr val="4D4F40"/>
                </a:solidFill>
                <a:latin typeface="Arial Bold"/>
                <a:ea typeface="Arial Bold"/>
                <a:cs typeface="Arial Bold"/>
                <a:sym typeface="Arial Bold"/>
              </a:rPr>
              <a:t>جامعة الملك فيصل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500"/>
              </a:spcBef>
            </a:pPr>
            <a:r>
              <a:rPr sz="2400">
                <a:solidFill>
                  <a:srgbClr val="4D4F40"/>
                </a:solidFill>
                <a:latin typeface="Arial Bold"/>
                <a:ea typeface="Arial Bold"/>
                <a:cs typeface="Arial Bold"/>
                <a:sym typeface="Arial Bold"/>
              </a:rPr>
              <a:t>عمادة التعلم الإلكتروني والتعليم عن بعد</a:t>
            </a:r>
            <a:endParaRPr sz="2400" b="1">
              <a:solidFill>
                <a:srgbClr val="4D4F40"/>
              </a:solidFill>
            </a:endParaRPr>
          </a:p>
          <a:p>
            <a:pPr lvl="0" algn="ctr">
              <a:spcBef>
                <a:spcPts val="500"/>
              </a:spcBef>
            </a:pPr>
            <a:r>
              <a:rPr sz="2400">
                <a:solidFill>
                  <a:srgbClr val="4D4F40"/>
                </a:solidFill>
              </a:rPr>
              <a:t>	</a:t>
            </a:r>
          </a:p>
        </p:txBody>
      </p:sp>
      <p:grpSp>
        <p:nvGrpSpPr>
          <p:cNvPr id="78" name="Group 78"/>
          <p:cNvGrpSpPr/>
          <p:nvPr/>
        </p:nvGrpSpPr>
        <p:grpSpPr>
          <a:xfrm>
            <a:off x="5994889" y="1981200"/>
            <a:ext cx="2400301" cy="2524126"/>
            <a:chOff x="0" y="0"/>
            <a:chExt cx="2400300" cy="2524125"/>
          </a:xfrm>
        </p:grpSpPr>
        <p:sp>
          <p:nvSpPr>
            <p:cNvPr id="76" name="Shape 76"/>
            <p:cNvSpPr/>
            <p:nvPr/>
          </p:nvSpPr>
          <p:spPr>
            <a:xfrm>
              <a:off x="89388" y="61913"/>
              <a:ext cx="2231783" cy="2397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77" name="image3.png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2400300" cy="252412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79" name="Shape 79"/>
          <p:cNvSpPr/>
          <p:nvPr/>
        </p:nvSpPr>
        <p:spPr>
          <a:xfrm>
            <a:off x="0" y="2667000"/>
            <a:ext cx="5622681" cy="1447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9033" y="0"/>
                </a:lnTo>
                <a:cubicBezTo>
                  <a:pt x="19714" y="0"/>
                  <a:pt x="20367" y="1138"/>
                  <a:pt x="20848" y="3163"/>
                </a:cubicBezTo>
                <a:cubicBezTo>
                  <a:pt x="21330" y="5189"/>
                  <a:pt x="21600" y="7936"/>
                  <a:pt x="21600" y="10800"/>
                </a:cubicBezTo>
                <a:lnTo>
                  <a:pt x="21600" y="10800"/>
                </a:lnTo>
                <a:cubicBezTo>
                  <a:pt x="21600" y="13664"/>
                  <a:pt x="21330" y="16411"/>
                  <a:pt x="20848" y="18437"/>
                </a:cubicBezTo>
                <a:cubicBezTo>
                  <a:pt x="20367" y="20462"/>
                  <a:pt x="19714" y="21600"/>
                  <a:pt x="19033" y="21600"/>
                </a:cubicBezTo>
                <a:lnTo>
                  <a:pt x="0" y="21600"/>
                </a:ln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0" name="Shape 80"/>
          <p:cNvSpPr/>
          <p:nvPr/>
        </p:nvSpPr>
        <p:spPr>
          <a:xfrm>
            <a:off x="422031" y="3059430"/>
            <a:ext cx="4706816" cy="1501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/>
          <a:p>
            <a:pPr lvl="0" algn="ctr"/>
            <a:r>
              <a:rPr sz="3700" b="1">
                <a:solidFill>
                  <a:srgbClr val="375439"/>
                </a:solidFill>
                <a:latin typeface="Helvetica"/>
                <a:ea typeface="Helvetica"/>
                <a:cs typeface="Helvetica"/>
                <a:sym typeface="Helvetica"/>
              </a:rPr>
              <a:t>Applied linguistics</a:t>
            </a:r>
          </a:p>
          <a:p>
            <a:pPr lvl="0" algn="ctr"/>
            <a:r>
              <a:rPr sz="2800" b="1">
                <a:solidFill>
                  <a:srgbClr val="7F7F7F"/>
                </a:solidFill>
              </a:rPr>
              <a:t> </a:t>
            </a:r>
          </a:p>
          <a:p>
            <a:pPr lvl="0"/>
            <a:r>
              <a:rPr sz="2600" b="1">
                <a:solidFill>
                  <a:srgbClr val="7F7F7F"/>
                </a:solidFill>
              </a:rPr>
              <a:t>Dr. Abdulaziz Alturki</a:t>
            </a:r>
          </a:p>
        </p:txBody>
      </p:sp>
      <p:sp>
        <p:nvSpPr>
          <p:cNvPr id="81" name="Shape 81"/>
          <p:cNvSpPr/>
          <p:nvPr/>
        </p:nvSpPr>
        <p:spPr>
          <a:xfrm>
            <a:off x="351692" y="6453506"/>
            <a:ext cx="21336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200">
                <a:solidFill>
                  <a:srgbClr val="FFFFFF"/>
                </a:solidFill>
              </a:rPr>
              <a:t>1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title"/>
          </p:nvPr>
        </p:nvSpPr>
        <p:spPr>
          <a:xfrm>
            <a:off x="685800" y="2130426"/>
            <a:ext cx="7772400" cy="147002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b="1" spc="-200">
                <a:solidFill>
                  <a:srgbClr val="376092"/>
                </a:solidFill>
                <a:latin typeface="ae_AlMateen Bold"/>
                <a:ea typeface="ae_AlMateen Bold"/>
                <a:cs typeface="ae_AlMateen Bold"/>
                <a:sym typeface="ae_AlMateen Bold"/>
              </a:defRPr>
            </a:lvl1pPr>
          </a:lstStyle>
          <a:p>
            <a:pPr lvl="0">
              <a:defRPr sz="1800" b="0" spc="0">
                <a:solidFill>
                  <a:srgbClr val="000000"/>
                </a:solidFill>
              </a:defRPr>
            </a:pPr>
            <a:r>
              <a:rPr sz="4400" b="1" spc="-200" dirty="0" smtClean="0">
                <a:solidFill>
                  <a:srgbClr val="376092"/>
                </a:solidFill>
              </a:rPr>
              <a:t>Lecture</a:t>
            </a:r>
            <a:r>
              <a:rPr lang="en-US" sz="4400" b="1" spc="-200" dirty="0" smtClean="0">
                <a:solidFill>
                  <a:srgbClr val="376092"/>
                </a:solidFill>
              </a:rPr>
              <a:t> </a:t>
            </a:r>
            <a:r>
              <a:rPr lang="en-US" sz="4000" b="0" spc="0" dirty="0" smtClean="0">
                <a:solidFill>
                  <a:schemeClr val="accent1">
                    <a:lumMod val="50000"/>
                  </a:schemeClr>
                </a:solidFill>
              </a:rPr>
              <a:t>9 </a:t>
            </a:r>
            <a:endParaRPr sz="4000" b="1" spc="-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4" name="Shape 84"/>
          <p:cNvSpPr>
            <a:spLocks noGrp="1"/>
          </p:cNvSpPr>
          <p:nvPr>
            <p:ph type="body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b="1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3200" b="1">
                <a:solidFill>
                  <a:srgbClr val="888888"/>
                </a:solidFill>
              </a:rPr>
              <a:t>Applied linguistics</a:t>
            </a:r>
          </a:p>
        </p:txBody>
      </p:sp>
      <p:sp>
        <p:nvSpPr>
          <p:cNvPr id="85" name="Shape 85"/>
          <p:cNvSpPr>
            <a:spLocks noGrp="1"/>
          </p:cNvSpPr>
          <p:nvPr>
            <p:ph type="sldNum" sz="quarter" idx="2"/>
          </p:nvPr>
        </p:nvSpPr>
        <p:spPr>
          <a:xfrm>
            <a:off x="4698682" y="6354764"/>
            <a:ext cx="445478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FFFFFF"/>
                </a:solidFill>
              </a:rPr>
              <a:t>2</a:t>
            </a:fld>
            <a:endParaRPr sz="12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endParaRPr lang="ar-S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dirty="0" smtClean="0"/>
              <a:t>Sometimes you may wish to do a detailed analysis of a huge language sample.</a:t>
            </a:r>
          </a:p>
          <a:p>
            <a:pPr algn="l"/>
            <a:r>
              <a:rPr lang="en-US" dirty="0" smtClean="0"/>
              <a:t>For instance, to find out the most frequent words in a language sample.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58331521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Pre/post computer era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3200"/>
              <a:t>Edward Thorndike 1921</a:t>
            </a:r>
          </a:p>
          <a:p>
            <a:pPr lvl="0" algn="l">
              <a:defRPr sz="1800"/>
            </a:pPr>
            <a:r>
              <a:rPr sz="3200"/>
              <a:t>4.5 million words corpus</a:t>
            </a:r>
          </a:p>
          <a:p>
            <a:pPr lvl="0" algn="l">
              <a:defRPr sz="1800"/>
            </a:pPr>
            <a:r>
              <a:rPr sz="3200"/>
              <a:t>most frequent 30000 words</a:t>
            </a:r>
          </a:p>
          <a:p>
            <a:pPr lvl="0" algn="l">
              <a:defRPr sz="1800"/>
            </a:pPr>
            <a:r>
              <a:rPr sz="3200"/>
              <a:t> </a:t>
            </a:r>
          </a:p>
        </p:txBody>
      </p:sp>
      <p:pic>
        <p:nvPicPr>
          <p:cNvPr id="95" name="440px-PSM_V80_D211_Edward_Lee_Thorndik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94579" y="1594060"/>
            <a:ext cx="3008512" cy="397944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Corpus linguistics</a:t>
            </a:r>
          </a:p>
        </p:txBody>
      </p:sp>
      <p:sp>
        <p:nvSpPr>
          <p:cNvPr id="88" name="Shape 8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/>
            </a:pPr>
            <a:r>
              <a:rPr sz="3200"/>
              <a:t>Definition 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91" name="Shape 9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3200"/>
              <a:t>CL is “the study of language based on examples of ‘real life’ language use” …… McEnry &amp; Wilson (2001)</a:t>
            </a:r>
          </a:p>
          <a:p>
            <a:pPr lvl="0" algn="l">
              <a:defRPr sz="1800"/>
            </a:pPr>
            <a:r>
              <a:rPr sz="3200"/>
              <a:t>1 Corpus, 2 corpora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98" name="Shape 9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pic>
        <p:nvPicPr>
          <p:cNvPr id="99" name="bookkeepinghell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90682" y="2082102"/>
            <a:ext cx="6562636" cy="357962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02" name="Shape 10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pic>
        <p:nvPicPr>
          <p:cNvPr id="103" name="corpus-2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20082" y="564958"/>
            <a:ext cx="8198344" cy="383738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Corpora</a:t>
            </a:r>
          </a:p>
        </p:txBody>
      </p:sp>
      <p:sp>
        <p:nvSpPr>
          <p:cNvPr id="106" name="Shape 106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3200"/>
              <a:t>The British national corpus (BNC)</a:t>
            </a:r>
          </a:p>
          <a:p>
            <a:pPr lvl="0" algn="l">
              <a:defRPr sz="1800"/>
            </a:pPr>
            <a:r>
              <a:rPr sz="3200"/>
              <a:t>The Corpus of Contemporary American English (COCA)</a:t>
            </a:r>
          </a:p>
          <a:p>
            <a:pPr lvl="0" algn="l">
              <a:defRPr sz="1800"/>
            </a:pPr>
            <a:r>
              <a:rPr sz="3200"/>
              <a:t>The Longman learners’ corpus (learner language)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Categories</a:t>
            </a:r>
          </a:p>
        </p:txBody>
      </p:sp>
      <p:sp>
        <p:nvSpPr>
          <p:cNvPr id="109" name="Shape 10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graphicFrame>
        <p:nvGraphicFramePr>
          <p:cNvPr id="110" name="Table 110"/>
          <p:cNvGraphicFramePr/>
          <p:nvPr/>
        </p:nvGraphicFramePr>
        <p:xfrm>
          <a:off x="2606353" y="1713069"/>
          <a:ext cx="3750468" cy="4475491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1875234"/>
                <a:gridCol w="1875234"/>
              </a:tblGrid>
              <a:tr h="574051">
                <a:tc>
                  <a:txBody>
                    <a:bodyPr/>
                    <a:lstStyle/>
                    <a:p>
                      <a:pPr lvl="0" algn="ctr">
                        <a:defRPr sz="1800"/>
                      </a:pPr>
                      <a:r>
                        <a:rPr>
                          <a:sym typeface="Helvetica Light"/>
                        </a:rPr>
                        <a:t>Criteria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lvl="0" algn="ctr">
                        <a:defRPr sz="1800"/>
                      </a:pPr>
                      <a:r>
                        <a:rPr>
                          <a:sym typeface="Helvetica Light"/>
                        </a:rPr>
                        <a:t>Type</a:t>
                      </a:r>
                    </a:p>
                  </a:txBody>
                  <a:tcPr marL="50800" marR="50800" marT="50800" marB="50800" anchor="ctr" horzOverflow="overflow"/>
                </a:tc>
              </a:tr>
              <a:tr h="574051">
                <a:tc>
                  <a:txBody>
                    <a:bodyPr/>
                    <a:lstStyle/>
                    <a:p>
                      <a:pPr lvl="0" algn="ctr">
                        <a:defRPr sz="1800"/>
                      </a:pPr>
                      <a:r>
                        <a:rPr>
                          <a:sym typeface="Helvetica Light"/>
                        </a:rPr>
                        <a:t>User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lvl="0" algn="ctr">
                        <a:defRPr sz="1800"/>
                      </a:pPr>
                      <a:r>
                        <a:rPr>
                          <a:sym typeface="Helvetica Light"/>
                        </a:rPr>
                        <a:t>Native vs. learner</a:t>
                      </a:r>
                    </a:p>
                  </a:txBody>
                  <a:tcPr marL="50800" marR="50800" marT="50800" marB="50800" anchor="ctr" horzOverflow="overflow"/>
                </a:tc>
              </a:tr>
              <a:tr h="574051">
                <a:tc>
                  <a:txBody>
                    <a:bodyPr/>
                    <a:lstStyle/>
                    <a:p>
                      <a:pPr lvl="0" algn="ctr">
                        <a:defRPr sz="1800"/>
                      </a:pPr>
                      <a:r>
                        <a:rPr>
                          <a:sym typeface="Helvetica Light"/>
                        </a:rPr>
                        <a:t>Content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lvl="0" algn="ctr">
                        <a:defRPr sz="1800"/>
                      </a:pPr>
                      <a:r>
                        <a:rPr>
                          <a:sym typeface="Helvetica Light"/>
                        </a:rPr>
                        <a:t>monitor vs. sample</a:t>
                      </a:r>
                    </a:p>
                  </a:txBody>
                  <a:tcPr marL="50800" marR="50800" marT="50800" marB="50800" anchor="ctr" horzOverflow="overflow"/>
                </a:tc>
              </a:tr>
              <a:tr h="574051">
                <a:tc>
                  <a:txBody>
                    <a:bodyPr/>
                    <a:lstStyle/>
                    <a:p>
                      <a:pPr lvl="0" algn="ctr">
                        <a:defRPr sz="1800"/>
                      </a:pPr>
                      <a:r>
                        <a:rPr>
                          <a:sym typeface="Helvetica Light"/>
                        </a:rPr>
                        <a:t>Language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lvl="0" algn="ctr">
                        <a:defRPr sz="1800"/>
                      </a:pPr>
                      <a:r>
                        <a:rPr>
                          <a:sym typeface="Helvetica Light"/>
                        </a:rPr>
                        <a:t>mono vs. mulitlingual</a:t>
                      </a:r>
                    </a:p>
                  </a:txBody>
                  <a:tcPr marL="50800" marR="50800" marT="50800" marB="50800" anchor="ctr" horzOverflow="overflow"/>
                </a:tc>
              </a:tr>
              <a:tr h="574051">
                <a:tc>
                  <a:txBody>
                    <a:bodyPr/>
                    <a:lstStyle/>
                    <a:p>
                      <a:pPr lvl="0" algn="ctr">
                        <a:defRPr sz="1800"/>
                      </a:pPr>
                      <a:r>
                        <a:rPr>
                          <a:sym typeface="Helvetica Light"/>
                        </a:rPr>
                        <a:t>Source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lvl="0" algn="ctr">
                        <a:defRPr sz="1800"/>
                      </a:pPr>
                      <a:r>
                        <a:rPr>
                          <a:sym typeface="Helvetica Light"/>
                        </a:rPr>
                        <a:t>original vs. translation</a:t>
                      </a:r>
                    </a:p>
                  </a:txBody>
                  <a:tcPr marL="50800" marR="50800" marT="50800" marB="50800" anchor="ctr" horzOverflow="overflow"/>
                </a:tc>
              </a:tr>
              <a:tr h="574051">
                <a:tc>
                  <a:txBody>
                    <a:bodyPr/>
                    <a:lstStyle/>
                    <a:p>
                      <a:pPr lvl="0" algn="ctr">
                        <a:defRPr sz="1800"/>
                      </a:pPr>
                      <a:r>
                        <a:rPr>
                          <a:sym typeface="Helvetica Light"/>
                        </a:rPr>
                        <a:t>Time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lvl="0" algn="ctr">
                        <a:defRPr sz="1800"/>
                      </a:pPr>
                      <a:r>
                        <a:rPr>
                          <a:sym typeface="Helvetica Light"/>
                        </a:rPr>
                        <a:t>synchronic vs. diachronic</a:t>
                      </a:r>
                    </a:p>
                  </a:txBody>
                  <a:tcPr marL="50800" marR="50800" marT="50800" marB="50800" anchor="ctr" horzOverflow="overflow"/>
                </a:tc>
              </a:tr>
              <a:tr h="574051">
                <a:tc>
                  <a:txBody>
                    <a:bodyPr/>
                    <a:lstStyle/>
                    <a:p>
                      <a:pPr lvl="0" algn="ctr">
                        <a:defRPr sz="1800"/>
                      </a:pPr>
                      <a:r>
                        <a:rPr>
                          <a:sym typeface="Helvetica Light"/>
                        </a:rPr>
                        <a:t>Remark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lvl="0" algn="ctr">
                        <a:defRPr sz="1800"/>
                      </a:pPr>
                      <a:r>
                        <a:rPr>
                          <a:sym typeface="Helvetica Light"/>
                        </a:rPr>
                        <a:t>plain vs. annotated</a:t>
                      </a:r>
                    </a:p>
                  </a:txBody>
                  <a:tcPr marL="50800" marR="50800" marT="50800" marB="50800" anchor="ctr" horzOverflow="overflow"/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Uses &amp; functions</a:t>
            </a:r>
          </a:p>
        </p:txBody>
      </p:sp>
      <p:sp>
        <p:nvSpPr>
          <p:cNvPr id="113" name="Shape 11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3200"/>
              <a:t>1- Computing: e.g. natural language processing</a:t>
            </a:r>
          </a:p>
          <a:p>
            <a:pPr lvl="0" algn="l">
              <a:defRPr sz="1800"/>
            </a:pPr>
            <a:r>
              <a:rPr sz="3200"/>
              <a:t>2- Linguistics: e.g. the study of linguistic competence or performance as revealed in naturally occurring data (descriptive grammar or Critical Discourse Analysis).</a:t>
            </a:r>
          </a:p>
          <a:p>
            <a:pPr lvl="0" algn="l">
              <a:defRPr sz="1800"/>
            </a:pPr>
            <a:r>
              <a:rPr sz="3200"/>
              <a:t>3- Language teaching: e.g. ESP.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CL and CDA</a:t>
            </a:r>
          </a:p>
        </p:txBody>
      </p:sp>
      <p:sp>
        <p:nvSpPr>
          <p:cNvPr id="116" name="Shape 116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3200"/>
              <a:t>CDA = How is X represented in Y source ?</a:t>
            </a:r>
          </a:p>
          <a:p>
            <a:pPr lvl="1" algn="l">
              <a:defRPr sz="1800"/>
            </a:pPr>
            <a:r>
              <a:rPr sz="3200"/>
              <a:t>(e.g. Saudi Women in Fox news)</a:t>
            </a:r>
          </a:p>
          <a:p>
            <a:pPr lvl="1" algn="l">
              <a:defRPr sz="1800"/>
            </a:pPr>
            <a:r>
              <a:rPr sz="3200"/>
              <a:t>Agent vs. theme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marL="342900" indent="-342900" algn="l">
              <a:spcBef>
                <a:spcPts val="700"/>
              </a:spcBef>
              <a:defRPr sz="3200">
                <a:solidFill>
                  <a:srgbClr val="000000"/>
                </a:solidFill>
              </a:defRPr>
            </a:lvl1pPr>
          </a:lstStyle>
          <a:p>
            <a:pPr lvl="0">
              <a:defRPr sz="1800"/>
            </a:pPr>
            <a:r>
              <a:rPr sz="3200" dirty="0"/>
              <a:t> Uses </a:t>
            </a:r>
            <a:r>
              <a:rPr lang="en-US" sz="3600" dirty="0" smtClean="0"/>
              <a:t>of</a:t>
            </a:r>
            <a:r>
              <a:rPr lang="en-US" dirty="0" smtClean="0"/>
              <a:t> </a:t>
            </a:r>
            <a:r>
              <a:rPr sz="3200" dirty="0" smtClean="0"/>
              <a:t>CL </a:t>
            </a:r>
            <a:r>
              <a:rPr sz="3200" dirty="0"/>
              <a:t>in CDA ?</a:t>
            </a:r>
          </a:p>
        </p:txBody>
      </p:sp>
      <p:sp>
        <p:nvSpPr>
          <p:cNvPr id="119" name="Shape 11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1" algn="l">
              <a:defRPr sz="1800"/>
            </a:pPr>
            <a:r>
              <a:rPr sz="3200"/>
              <a:t>1- Collocations (e.g. look for collocations of Saudi/muslim/women…etc)</a:t>
            </a:r>
          </a:p>
          <a:p>
            <a:pPr lvl="1" algn="l">
              <a:defRPr sz="1800"/>
            </a:pPr>
            <a:r>
              <a:rPr sz="3200"/>
              <a:t>2- Concordance patterns: a list of all of the occurrences of a particular search term in a corpus, presented within the context that they occur in.</a:t>
            </a:r>
          </a:p>
          <a:p>
            <a:pPr lvl="1" algn="l">
              <a:defRPr sz="1800"/>
            </a:pPr>
            <a:r>
              <a:rPr sz="3200"/>
              <a:t>3- Keywords patterns: lexical items that show marked frequency in one text compared to another.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Collocations of ‘ISLAM’ in COCA</a:t>
            </a:r>
          </a:p>
        </p:txBody>
      </p:sp>
      <p:sp>
        <p:nvSpPr>
          <p:cNvPr id="122" name="Shape 12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pic>
        <p:nvPicPr>
          <p:cNvPr id="123" name="Screen Shot 2014-04-27 at 06.28.43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51420" y="1760640"/>
            <a:ext cx="12983576" cy="456008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Concordance lines of ‘Radical Islam’</a:t>
            </a:r>
          </a:p>
        </p:txBody>
      </p:sp>
      <p:sp>
        <p:nvSpPr>
          <p:cNvPr id="126" name="Shape 126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pic>
        <p:nvPicPr>
          <p:cNvPr id="127" name="Screen Shot 2014-04-27 at 06.30.03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1050" y="1718843"/>
            <a:ext cx="11844043" cy="43061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4400" dirty="0">
                <a:solidFill>
                  <a:srgbClr val="527E56"/>
                </a:solidFill>
              </a:rPr>
              <a:t>Keywords of ‘Saudi women’</a:t>
            </a:r>
          </a:p>
        </p:txBody>
      </p:sp>
      <p:sp>
        <p:nvSpPr>
          <p:cNvPr id="130" name="Shape 13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pic>
        <p:nvPicPr>
          <p:cNvPr id="131" name="Screen Shot 2014-04-27 at 06.32.05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444508"/>
            <a:ext cx="11384097" cy="454441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34" name="Shape 134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pic>
        <p:nvPicPr>
          <p:cNvPr id="135" name="Screen Shot 2014-04-27 at 06.31.28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268140"/>
            <a:ext cx="9144000" cy="33293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CL &amp; ELT</a:t>
            </a:r>
          </a:p>
        </p:txBody>
      </p:sp>
      <p:sp>
        <p:nvSpPr>
          <p:cNvPr id="138" name="Shape 13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3200"/>
              <a:t>Barlow (2002) says there are many uses of CL in in ELT:</a:t>
            </a:r>
          </a:p>
          <a:p>
            <a:pPr lvl="1" algn="l">
              <a:defRPr sz="1800"/>
            </a:pPr>
            <a:r>
              <a:rPr sz="3200"/>
              <a:t>-Syllabus design</a:t>
            </a:r>
          </a:p>
          <a:p>
            <a:pPr lvl="1" algn="l">
              <a:defRPr sz="1800"/>
            </a:pPr>
            <a:r>
              <a:rPr sz="3200"/>
              <a:t>-Materials development</a:t>
            </a:r>
          </a:p>
          <a:p>
            <a:pPr lvl="1" algn="l">
              <a:defRPr sz="1800"/>
            </a:pPr>
            <a:r>
              <a:rPr sz="3200"/>
              <a:t>-Classroom activities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Uses of CL in language learning</a:t>
            </a:r>
          </a:p>
        </p:txBody>
      </p:sp>
      <p:sp>
        <p:nvSpPr>
          <p:cNvPr id="141" name="Shape 14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3200"/>
              <a:t>L2 learners and central/typical uses of a word.</a:t>
            </a:r>
          </a:p>
          <a:p>
            <a:pPr lvl="0" algn="l">
              <a:defRPr sz="1800"/>
            </a:pPr>
            <a:r>
              <a:rPr sz="3200"/>
              <a:t>CL &amp; grammar/spelling checkers</a:t>
            </a:r>
          </a:p>
          <a:p>
            <a:pPr lvl="0" algn="l">
              <a:defRPr sz="1800"/>
            </a:pPr>
            <a:r>
              <a:rPr sz="3200"/>
              <a:t>Collocation checking</a:t>
            </a:r>
          </a:p>
          <a:p>
            <a:pPr lvl="0" algn="l">
              <a:defRPr sz="1800"/>
            </a:pPr>
            <a:r>
              <a:rPr sz="3200"/>
              <a:t>phrase finding - writing classes</a:t>
            </a:r>
          </a:p>
          <a:p>
            <a:pPr lvl="0" algn="l">
              <a:defRPr sz="1800"/>
            </a:pPr>
            <a:r>
              <a:rPr sz="3200"/>
              <a:t>Covers different topics</a:t>
            </a:r>
          </a:p>
          <a:p>
            <a:pPr lvl="0" algn="l">
              <a:defRPr sz="1800"/>
            </a:pPr>
            <a:r>
              <a:rPr sz="3200"/>
              <a:t>Dictionaries vs. corpora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Thank you !</a:t>
            </a:r>
          </a:p>
        </p:txBody>
      </p:sp>
      <p:sp>
        <p:nvSpPr>
          <p:cNvPr id="144" name="Shape 144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72A37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49" name="Group 149"/>
          <p:cNvGrpSpPr/>
          <p:nvPr/>
        </p:nvGrpSpPr>
        <p:grpSpPr>
          <a:xfrm>
            <a:off x="5969977" y="1981200"/>
            <a:ext cx="2400301" cy="2524126"/>
            <a:chOff x="0" y="0"/>
            <a:chExt cx="2400300" cy="2524125"/>
          </a:xfrm>
        </p:grpSpPr>
        <p:sp>
          <p:nvSpPr>
            <p:cNvPr id="147" name="Shape 147"/>
            <p:cNvSpPr/>
            <p:nvPr/>
          </p:nvSpPr>
          <p:spPr>
            <a:xfrm>
              <a:off x="89389" y="61913"/>
              <a:ext cx="2231780" cy="2397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148" name="image3.png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2400300" cy="252412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50" name="Shape 150"/>
          <p:cNvSpPr/>
          <p:nvPr/>
        </p:nvSpPr>
        <p:spPr>
          <a:xfrm>
            <a:off x="3165231" y="3352800"/>
            <a:ext cx="2602524" cy="214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defRPr sz="7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FFFFFF"/>
                </a:solidFill>
              </a:rPr>
              <a:t>بحمد الله</a:t>
            </a:r>
          </a:p>
        </p:txBody>
      </p:sp>
      <p:sp>
        <p:nvSpPr>
          <p:cNvPr id="151" name="Shape 151"/>
          <p:cNvSpPr/>
          <p:nvPr/>
        </p:nvSpPr>
        <p:spPr>
          <a:xfrm>
            <a:off x="3165231" y="2209800"/>
            <a:ext cx="2482363" cy="12366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592" y="2062"/>
                </a:moveTo>
                <a:lnTo>
                  <a:pt x="16747" y="3930"/>
                </a:lnTo>
                <a:lnTo>
                  <a:pt x="15979" y="2230"/>
                </a:lnTo>
                <a:lnTo>
                  <a:pt x="15070" y="4236"/>
                </a:lnTo>
                <a:lnTo>
                  <a:pt x="14084" y="2090"/>
                </a:lnTo>
                <a:lnTo>
                  <a:pt x="14968" y="223"/>
                </a:lnTo>
                <a:lnTo>
                  <a:pt x="15736" y="1895"/>
                </a:lnTo>
                <a:lnTo>
                  <a:pt x="16619" y="0"/>
                </a:lnTo>
                <a:lnTo>
                  <a:pt x="17592" y="2062"/>
                </a:lnTo>
                <a:close/>
                <a:moveTo>
                  <a:pt x="21600" y="17057"/>
                </a:moveTo>
                <a:lnTo>
                  <a:pt x="21587" y="17698"/>
                </a:lnTo>
                <a:lnTo>
                  <a:pt x="21549" y="18311"/>
                </a:lnTo>
                <a:lnTo>
                  <a:pt x="21472" y="18897"/>
                </a:lnTo>
                <a:lnTo>
                  <a:pt x="21370" y="19454"/>
                </a:lnTo>
                <a:lnTo>
                  <a:pt x="21203" y="20151"/>
                </a:lnTo>
                <a:lnTo>
                  <a:pt x="21113" y="20374"/>
                </a:lnTo>
                <a:lnTo>
                  <a:pt x="21011" y="20597"/>
                </a:lnTo>
                <a:lnTo>
                  <a:pt x="20909" y="20764"/>
                </a:lnTo>
                <a:lnTo>
                  <a:pt x="20781" y="20903"/>
                </a:lnTo>
                <a:lnTo>
                  <a:pt x="20524" y="20987"/>
                </a:lnTo>
                <a:lnTo>
                  <a:pt x="20268" y="20931"/>
                </a:lnTo>
                <a:lnTo>
                  <a:pt x="19987" y="20708"/>
                </a:lnTo>
                <a:lnTo>
                  <a:pt x="19743" y="20374"/>
                </a:lnTo>
                <a:lnTo>
                  <a:pt x="19500" y="19928"/>
                </a:lnTo>
                <a:lnTo>
                  <a:pt x="19257" y="19370"/>
                </a:lnTo>
                <a:lnTo>
                  <a:pt x="19052" y="18729"/>
                </a:lnTo>
                <a:lnTo>
                  <a:pt x="18873" y="18005"/>
                </a:lnTo>
                <a:lnTo>
                  <a:pt x="18719" y="17252"/>
                </a:lnTo>
                <a:lnTo>
                  <a:pt x="18245" y="17837"/>
                </a:lnTo>
                <a:lnTo>
                  <a:pt x="17759" y="18395"/>
                </a:lnTo>
                <a:lnTo>
                  <a:pt x="17234" y="18897"/>
                </a:lnTo>
                <a:lnTo>
                  <a:pt x="16709" y="19342"/>
                </a:lnTo>
                <a:lnTo>
                  <a:pt x="16018" y="19788"/>
                </a:lnTo>
                <a:lnTo>
                  <a:pt x="15339" y="20123"/>
                </a:lnTo>
                <a:lnTo>
                  <a:pt x="14673" y="20318"/>
                </a:lnTo>
                <a:lnTo>
                  <a:pt x="14020" y="20374"/>
                </a:lnTo>
                <a:lnTo>
                  <a:pt x="13572" y="20290"/>
                </a:lnTo>
                <a:lnTo>
                  <a:pt x="13124" y="20039"/>
                </a:lnTo>
                <a:lnTo>
                  <a:pt x="12906" y="19816"/>
                </a:lnTo>
                <a:lnTo>
                  <a:pt x="12689" y="19565"/>
                </a:lnTo>
                <a:lnTo>
                  <a:pt x="12471" y="19259"/>
                </a:lnTo>
                <a:lnTo>
                  <a:pt x="12253" y="18897"/>
                </a:lnTo>
                <a:lnTo>
                  <a:pt x="11895" y="18200"/>
                </a:lnTo>
                <a:lnTo>
                  <a:pt x="11626" y="17475"/>
                </a:lnTo>
                <a:lnTo>
                  <a:pt x="11523" y="17141"/>
                </a:lnTo>
                <a:lnTo>
                  <a:pt x="11459" y="16806"/>
                </a:lnTo>
                <a:lnTo>
                  <a:pt x="11383" y="16082"/>
                </a:lnTo>
                <a:lnTo>
                  <a:pt x="9987" y="17503"/>
                </a:lnTo>
                <a:lnTo>
                  <a:pt x="8438" y="19036"/>
                </a:lnTo>
                <a:lnTo>
                  <a:pt x="7721" y="19677"/>
                </a:lnTo>
                <a:lnTo>
                  <a:pt x="7068" y="20179"/>
                </a:lnTo>
                <a:lnTo>
                  <a:pt x="6159" y="20792"/>
                </a:lnTo>
                <a:lnTo>
                  <a:pt x="5314" y="21238"/>
                </a:lnTo>
                <a:lnTo>
                  <a:pt x="4545" y="21516"/>
                </a:lnTo>
                <a:lnTo>
                  <a:pt x="3867" y="21600"/>
                </a:lnTo>
                <a:lnTo>
                  <a:pt x="3431" y="21572"/>
                </a:lnTo>
                <a:lnTo>
                  <a:pt x="3022" y="21516"/>
                </a:lnTo>
                <a:lnTo>
                  <a:pt x="2638" y="21433"/>
                </a:lnTo>
                <a:lnTo>
                  <a:pt x="2279" y="21293"/>
                </a:lnTo>
                <a:lnTo>
                  <a:pt x="1959" y="21126"/>
                </a:lnTo>
                <a:lnTo>
                  <a:pt x="1652" y="20931"/>
                </a:lnTo>
                <a:lnTo>
                  <a:pt x="1370" y="20652"/>
                </a:lnTo>
                <a:lnTo>
                  <a:pt x="1127" y="20374"/>
                </a:lnTo>
                <a:lnTo>
                  <a:pt x="871" y="19983"/>
                </a:lnTo>
                <a:lnTo>
                  <a:pt x="640" y="19538"/>
                </a:lnTo>
                <a:lnTo>
                  <a:pt x="448" y="18980"/>
                </a:lnTo>
                <a:lnTo>
                  <a:pt x="282" y="18423"/>
                </a:lnTo>
                <a:lnTo>
                  <a:pt x="154" y="17810"/>
                </a:lnTo>
                <a:lnTo>
                  <a:pt x="102" y="17447"/>
                </a:lnTo>
                <a:lnTo>
                  <a:pt x="64" y="17085"/>
                </a:lnTo>
                <a:lnTo>
                  <a:pt x="13" y="16360"/>
                </a:lnTo>
                <a:lnTo>
                  <a:pt x="0" y="15552"/>
                </a:lnTo>
                <a:lnTo>
                  <a:pt x="26" y="14577"/>
                </a:lnTo>
                <a:lnTo>
                  <a:pt x="77" y="13685"/>
                </a:lnTo>
                <a:lnTo>
                  <a:pt x="166" y="12793"/>
                </a:lnTo>
                <a:lnTo>
                  <a:pt x="294" y="11929"/>
                </a:lnTo>
                <a:lnTo>
                  <a:pt x="435" y="11343"/>
                </a:lnTo>
                <a:lnTo>
                  <a:pt x="615" y="10619"/>
                </a:lnTo>
                <a:lnTo>
                  <a:pt x="845" y="10563"/>
                </a:lnTo>
                <a:lnTo>
                  <a:pt x="666" y="11455"/>
                </a:lnTo>
                <a:lnTo>
                  <a:pt x="576" y="12040"/>
                </a:lnTo>
                <a:lnTo>
                  <a:pt x="525" y="12681"/>
                </a:lnTo>
                <a:lnTo>
                  <a:pt x="487" y="13322"/>
                </a:lnTo>
                <a:lnTo>
                  <a:pt x="474" y="13991"/>
                </a:lnTo>
                <a:lnTo>
                  <a:pt x="487" y="14549"/>
                </a:lnTo>
                <a:lnTo>
                  <a:pt x="538" y="15050"/>
                </a:lnTo>
                <a:lnTo>
                  <a:pt x="602" y="15524"/>
                </a:lnTo>
                <a:lnTo>
                  <a:pt x="704" y="15970"/>
                </a:lnTo>
                <a:lnTo>
                  <a:pt x="845" y="16388"/>
                </a:lnTo>
                <a:lnTo>
                  <a:pt x="999" y="16806"/>
                </a:lnTo>
                <a:lnTo>
                  <a:pt x="1191" y="17169"/>
                </a:lnTo>
                <a:lnTo>
                  <a:pt x="1408" y="17531"/>
                </a:lnTo>
                <a:lnTo>
                  <a:pt x="1639" y="17865"/>
                </a:lnTo>
                <a:lnTo>
                  <a:pt x="1908" y="18116"/>
                </a:lnTo>
                <a:lnTo>
                  <a:pt x="2189" y="18367"/>
                </a:lnTo>
                <a:lnTo>
                  <a:pt x="2343" y="18451"/>
                </a:lnTo>
                <a:lnTo>
                  <a:pt x="2484" y="18534"/>
                </a:lnTo>
                <a:lnTo>
                  <a:pt x="2817" y="18701"/>
                </a:lnTo>
                <a:lnTo>
                  <a:pt x="3137" y="18813"/>
                </a:lnTo>
                <a:lnTo>
                  <a:pt x="3508" y="18869"/>
                </a:lnTo>
                <a:lnTo>
                  <a:pt x="3892" y="18897"/>
                </a:lnTo>
                <a:lnTo>
                  <a:pt x="4507" y="18841"/>
                </a:lnTo>
                <a:lnTo>
                  <a:pt x="4853" y="18757"/>
                </a:lnTo>
                <a:lnTo>
                  <a:pt x="5186" y="18646"/>
                </a:lnTo>
                <a:lnTo>
                  <a:pt x="5915" y="18311"/>
                </a:lnTo>
                <a:lnTo>
                  <a:pt x="6684" y="17865"/>
                </a:lnTo>
                <a:lnTo>
                  <a:pt x="7311" y="17419"/>
                </a:lnTo>
                <a:lnTo>
                  <a:pt x="7977" y="16890"/>
                </a:lnTo>
                <a:lnTo>
                  <a:pt x="9449" y="15580"/>
                </a:lnTo>
                <a:lnTo>
                  <a:pt x="11818" y="13267"/>
                </a:lnTo>
                <a:lnTo>
                  <a:pt x="11869" y="13768"/>
                </a:lnTo>
                <a:lnTo>
                  <a:pt x="11933" y="14270"/>
                </a:lnTo>
                <a:lnTo>
                  <a:pt x="12036" y="14744"/>
                </a:lnTo>
                <a:lnTo>
                  <a:pt x="12151" y="15190"/>
                </a:lnTo>
                <a:lnTo>
                  <a:pt x="12304" y="15636"/>
                </a:lnTo>
                <a:lnTo>
                  <a:pt x="12484" y="16026"/>
                </a:lnTo>
                <a:lnTo>
                  <a:pt x="12676" y="16388"/>
                </a:lnTo>
                <a:lnTo>
                  <a:pt x="12893" y="16723"/>
                </a:lnTo>
                <a:lnTo>
                  <a:pt x="13252" y="17196"/>
                </a:lnTo>
                <a:lnTo>
                  <a:pt x="13431" y="17391"/>
                </a:lnTo>
                <a:lnTo>
                  <a:pt x="13623" y="17531"/>
                </a:lnTo>
                <a:lnTo>
                  <a:pt x="13982" y="17754"/>
                </a:lnTo>
                <a:lnTo>
                  <a:pt x="14161" y="17810"/>
                </a:lnTo>
                <a:lnTo>
                  <a:pt x="14340" y="17810"/>
                </a:lnTo>
                <a:lnTo>
                  <a:pt x="14904" y="17782"/>
                </a:lnTo>
                <a:lnTo>
                  <a:pt x="15493" y="17587"/>
                </a:lnTo>
                <a:lnTo>
                  <a:pt x="16082" y="17336"/>
                </a:lnTo>
                <a:lnTo>
                  <a:pt x="16696" y="16946"/>
                </a:lnTo>
                <a:lnTo>
                  <a:pt x="17195" y="16527"/>
                </a:lnTo>
                <a:lnTo>
                  <a:pt x="17656" y="16109"/>
                </a:lnTo>
                <a:lnTo>
                  <a:pt x="18066" y="15636"/>
                </a:lnTo>
                <a:lnTo>
                  <a:pt x="18425" y="15134"/>
                </a:lnTo>
                <a:lnTo>
                  <a:pt x="18297" y="14186"/>
                </a:lnTo>
                <a:lnTo>
                  <a:pt x="18117" y="12403"/>
                </a:lnTo>
                <a:lnTo>
                  <a:pt x="18041" y="11511"/>
                </a:lnTo>
                <a:lnTo>
                  <a:pt x="17964" y="8835"/>
                </a:lnTo>
                <a:lnTo>
                  <a:pt x="17733" y="6996"/>
                </a:lnTo>
                <a:lnTo>
                  <a:pt x="18066" y="4153"/>
                </a:lnTo>
                <a:lnTo>
                  <a:pt x="19295" y="9476"/>
                </a:lnTo>
                <a:lnTo>
                  <a:pt x="19295" y="10173"/>
                </a:lnTo>
                <a:lnTo>
                  <a:pt x="18758" y="9365"/>
                </a:lnTo>
                <a:lnTo>
                  <a:pt x="18706" y="9504"/>
                </a:lnTo>
                <a:lnTo>
                  <a:pt x="18668" y="9671"/>
                </a:lnTo>
                <a:lnTo>
                  <a:pt x="18706" y="10619"/>
                </a:lnTo>
                <a:lnTo>
                  <a:pt x="18809" y="11817"/>
                </a:lnTo>
                <a:lnTo>
                  <a:pt x="18886" y="12570"/>
                </a:lnTo>
                <a:lnTo>
                  <a:pt x="18988" y="13239"/>
                </a:lnTo>
                <a:lnTo>
                  <a:pt x="19090" y="13796"/>
                </a:lnTo>
                <a:lnTo>
                  <a:pt x="19218" y="14242"/>
                </a:lnTo>
                <a:lnTo>
                  <a:pt x="19526" y="13880"/>
                </a:lnTo>
                <a:lnTo>
                  <a:pt x="19833" y="13657"/>
                </a:lnTo>
                <a:lnTo>
                  <a:pt x="20115" y="13462"/>
                </a:lnTo>
                <a:lnTo>
                  <a:pt x="20384" y="13406"/>
                </a:lnTo>
                <a:lnTo>
                  <a:pt x="20691" y="13490"/>
                </a:lnTo>
                <a:lnTo>
                  <a:pt x="20819" y="13601"/>
                </a:lnTo>
                <a:lnTo>
                  <a:pt x="20947" y="13768"/>
                </a:lnTo>
                <a:lnTo>
                  <a:pt x="21139" y="14103"/>
                </a:lnTo>
                <a:lnTo>
                  <a:pt x="21293" y="14437"/>
                </a:lnTo>
                <a:lnTo>
                  <a:pt x="21408" y="14827"/>
                </a:lnTo>
                <a:lnTo>
                  <a:pt x="21510" y="15273"/>
                </a:lnTo>
                <a:lnTo>
                  <a:pt x="21574" y="16054"/>
                </a:lnTo>
                <a:lnTo>
                  <a:pt x="21600" y="17057"/>
                </a:lnTo>
                <a:close/>
                <a:moveTo>
                  <a:pt x="7080" y="10145"/>
                </a:moveTo>
                <a:lnTo>
                  <a:pt x="6235" y="12012"/>
                </a:lnTo>
                <a:lnTo>
                  <a:pt x="5480" y="10312"/>
                </a:lnTo>
                <a:lnTo>
                  <a:pt x="4558" y="12291"/>
                </a:lnTo>
                <a:lnTo>
                  <a:pt x="3585" y="10173"/>
                </a:lnTo>
                <a:lnTo>
                  <a:pt x="4443" y="8278"/>
                </a:lnTo>
                <a:lnTo>
                  <a:pt x="5237" y="10006"/>
                </a:lnTo>
                <a:lnTo>
                  <a:pt x="6133" y="8055"/>
                </a:lnTo>
                <a:lnTo>
                  <a:pt x="7080" y="10145"/>
                </a:lnTo>
                <a:close/>
                <a:moveTo>
                  <a:pt x="20947" y="17754"/>
                </a:moveTo>
                <a:lnTo>
                  <a:pt x="20768" y="17085"/>
                </a:lnTo>
                <a:lnTo>
                  <a:pt x="20550" y="16527"/>
                </a:lnTo>
                <a:lnTo>
                  <a:pt x="20448" y="16360"/>
                </a:lnTo>
                <a:lnTo>
                  <a:pt x="20345" y="16249"/>
                </a:lnTo>
                <a:lnTo>
                  <a:pt x="20192" y="16221"/>
                </a:lnTo>
                <a:lnTo>
                  <a:pt x="19987" y="16277"/>
                </a:lnTo>
                <a:lnTo>
                  <a:pt x="19756" y="16472"/>
                </a:lnTo>
                <a:lnTo>
                  <a:pt x="19667" y="16583"/>
                </a:lnTo>
                <a:lnTo>
                  <a:pt x="19923" y="17391"/>
                </a:lnTo>
                <a:lnTo>
                  <a:pt x="20076" y="17726"/>
                </a:lnTo>
                <a:lnTo>
                  <a:pt x="20230" y="17949"/>
                </a:lnTo>
                <a:lnTo>
                  <a:pt x="20358" y="18088"/>
                </a:lnTo>
                <a:lnTo>
                  <a:pt x="20499" y="18172"/>
                </a:lnTo>
                <a:lnTo>
                  <a:pt x="20627" y="18088"/>
                </a:lnTo>
                <a:lnTo>
                  <a:pt x="20806" y="17949"/>
                </a:lnTo>
                <a:lnTo>
                  <a:pt x="20947" y="17754"/>
                </a:lnTo>
                <a:close/>
                <a:moveTo>
                  <a:pt x="16491" y="12765"/>
                </a:moveTo>
                <a:lnTo>
                  <a:pt x="16478" y="13239"/>
                </a:lnTo>
                <a:lnTo>
                  <a:pt x="16453" y="13629"/>
                </a:lnTo>
                <a:lnTo>
                  <a:pt x="16389" y="13935"/>
                </a:lnTo>
                <a:lnTo>
                  <a:pt x="16325" y="14186"/>
                </a:lnTo>
                <a:lnTo>
                  <a:pt x="16235" y="14381"/>
                </a:lnTo>
                <a:lnTo>
                  <a:pt x="16120" y="14549"/>
                </a:lnTo>
                <a:lnTo>
                  <a:pt x="15979" y="14632"/>
                </a:lnTo>
                <a:lnTo>
                  <a:pt x="15838" y="14660"/>
                </a:lnTo>
                <a:lnTo>
                  <a:pt x="15646" y="14577"/>
                </a:lnTo>
                <a:lnTo>
                  <a:pt x="15544" y="14437"/>
                </a:lnTo>
                <a:lnTo>
                  <a:pt x="15467" y="14298"/>
                </a:lnTo>
                <a:lnTo>
                  <a:pt x="15339" y="13908"/>
                </a:lnTo>
                <a:lnTo>
                  <a:pt x="15249" y="13462"/>
                </a:lnTo>
                <a:lnTo>
                  <a:pt x="15147" y="14075"/>
                </a:lnTo>
                <a:lnTo>
                  <a:pt x="15096" y="14298"/>
                </a:lnTo>
                <a:lnTo>
                  <a:pt x="15019" y="14577"/>
                </a:lnTo>
                <a:lnTo>
                  <a:pt x="14916" y="14744"/>
                </a:lnTo>
                <a:lnTo>
                  <a:pt x="14827" y="14883"/>
                </a:lnTo>
                <a:lnTo>
                  <a:pt x="14724" y="14995"/>
                </a:lnTo>
                <a:lnTo>
                  <a:pt x="14622" y="15022"/>
                </a:lnTo>
                <a:lnTo>
                  <a:pt x="14520" y="14995"/>
                </a:lnTo>
                <a:lnTo>
                  <a:pt x="14379" y="14883"/>
                </a:lnTo>
                <a:lnTo>
                  <a:pt x="14263" y="14744"/>
                </a:lnTo>
                <a:lnTo>
                  <a:pt x="14174" y="14549"/>
                </a:lnTo>
                <a:lnTo>
                  <a:pt x="14097" y="14298"/>
                </a:lnTo>
                <a:lnTo>
                  <a:pt x="14046" y="14047"/>
                </a:lnTo>
                <a:lnTo>
                  <a:pt x="14007" y="13713"/>
                </a:lnTo>
                <a:lnTo>
                  <a:pt x="13982" y="12988"/>
                </a:lnTo>
                <a:lnTo>
                  <a:pt x="14020" y="11985"/>
                </a:lnTo>
                <a:lnTo>
                  <a:pt x="14059" y="11343"/>
                </a:lnTo>
                <a:lnTo>
                  <a:pt x="13700" y="12235"/>
                </a:lnTo>
                <a:lnTo>
                  <a:pt x="13700" y="11901"/>
                </a:lnTo>
                <a:lnTo>
                  <a:pt x="13815" y="11371"/>
                </a:lnTo>
                <a:lnTo>
                  <a:pt x="14007" y="10786"/>
                </a:lnTo>
                <a:lnTo>
                  <a:pt x="14251" y="10396"/>
                </a:lnTo>
                <a:lnTo>
                  <a:pt x="14238" y="11121"/>
                </a:lnTo>
                <a:lnTo>
                  <a:pt x="14238" y="11817"/>
                </a:lnTo>
                <a:lnTo>
                  <a:pt x="14251" y="12681"/>
                </a:lnTo>
                <a:lnTo>
                  <a:pt x="14302" y="13267"/>
                </a:lnTo>
                <a:lnTo>
                  <a:pt x="14430" y="13657"/>
                </a:lnTo>
                <a:lnTo>
                  <a:pt x="14507" y="13740"/>
                </a:lnTo>
                <a:lnTo>
                  <a:pt x="14622" y="13768"/>
                </a:lnTo>
                <a:lnTo>
                  <a:pt x="14814" y="13657"/>
                </a:lnTo>
                <a:lnTo>
                  <a:pt x="14904" y="13517"/>
                </a:lnTo>
                <a:lnTo>
                  <a:pt x="15006" y="13378"/>
                </a:lnTo>
                <a:lnTo>
                  <a:pt x="15121" y="13016"/>
                </a:lnTo>
                <a:lnTo>
                  <a:pt x="15185" y="12681"/>
                </a:lnTo>
                <a:lnTo>
                  <a:pt x="15134" y="12068"/>
                </a:lnTo>
                <a:lnTo>
                  <a:pt x="15044" y="11232"/>
                </a:lnTo>
                <a:lnTo>
                  <a:pt x="14993" y="10786"/>
                </a:lnTo>
                <a:lnTo>
                  <a:pt x="15249" y="10006"/>
                </a:lnTo>
                <a:lnTo>
                  <a:pt x="15313" y="10479"/>
                </a:lnTo>
                <a:lnTo>
                  <a:pt x="15403" y="11121"/>
                </a:lnTo>
                <a:lnTo>
                  <a:pt x="15441" y="11845"/>
                </a:lnTo>
                <a:lnTo>
                  <a:pt x="15493" y="12486"/>
                </a:lnTo>
                <a:lnTo>
                  <a:pt x="15544" y="12932"/>
                </a:lnTo>
                <a:lnTo>
                  <a:pt x="15633" y="13183"/>
                </a:lnTo>
                <a:lnTo>
                  <a:pt x="15710" y="13378"/>
                </a:lnTo>
                <a:lnTo>
                  <a:pt x="15825" y="13462"/>
                </a:lnTo>
                <a:lnTo>
                  <a:pt x="15954" y="13490"/>
                </a:lnTo>
                <a:lnTo>
                  <a:pt x="16069" y="13462"/>
                </a:lnTo>
                <a:lnTo>
                  <a:pt x="16146" y="13350"/>
                </a:lnTo>
                <a:lnTo>
                  <a:pt x="16197" y="13183"/>
                </a:lnTo>
                <a:lnTo>
                  <a:pt x="16235" y="12932"/>
                </a:lnTo>
                <a:lnTo>
                  <a:pt x="16171" y="12375"/>
                </a:lnTo>
                <a:lnTo>
                  <a:pt x="16133" y="12012"/>
                </a:lnTo>
                <a:lnTo>
                  <a:pt x="16056" y="11566"/>
                </a:lnTo>
                <a:lnTo>
                  <a:pt x="15864" y="10702"/>
                </a:lnTo>
                <a:lnTo>
                  <a:pt x="16146" y="9838"/>
                </a:lnTo>
                <a:lnTo>
                  <a:pt x="16376" y="11176"/>
                </a:lnTo>
                <a:lnTo>
                  <a:pt x="16466" y="11957"/>
                </a:lnTo>
                <a:lnTo>
                  <a:pt x="16491" y="12765"/>
                </a:lnTo>
                <a:close/>
                <a:moveTo>
                  <a:pt x="10832" y="10145"/>
                </a:moveTo>
                <a:lnTo>
                  <a:pt x="16325" y="6745"/>
                </a:lnTo>
                <a:lnTo>
                  <a:pt x="15646" y="7915"/>
                </a:lnTo>
                <a:lnTo>
                  <a:pt x="10141" y="11316"/>
                </a:lnTo>
                <a:lnTo>
                  <a:pt x="10832" y="10145"/>
                </a:lnTo>
                <a:close/>
                <a:moveTo>
                  <a:pt x="11421" y="2954"/>
                </a:moveTo>
                <a:lnTo>
                  <a:pt x="11280" y="3066"/>
                </a:lnTo>
                <a:lnTo>
                  <a:pt x="11203" y="2815"/>
                </a:lnTo>
                <a:lnTo>
                  <a:pt x="11126" y="2648"/>
                </a:lnTo>
                <a:lnTo>
                  <a:pt x="11050" y="2564"/>
                </a:lnTo>
                <a:lnTo>
                  <a:pt x="10998" y="2648"/>
                </a:lnTo>
                <a:lnTo>
                  <a:pt x="10922" y="2787"/>
                </a:lnTo>
                <a:lnTo>
                  <a:pt x="10806" y="3484"/>
                </a:lnTo>
                <a:lnTo>
                  <a:pt x="10678" y="4515"/>
                </a:lnTo>
                <a:lnTo>
                  <a:pt x="10563" y="5714"/>
                </a:lnTo>
                <a:lnTo>
                  <a:pt x="10409" y="5714"/>
                </a:lnTo>
                <a:lnTo>
                  <a:pt x="10307" y="4961"/>
                </a:lnTo>
                <a:lnTo>
                  <a:pt x="10205" y="4348"/>
                </a:lnTo>
                <a:lnTo>
                  <a:pt x="10077" y="4013"/>
                </a:lnTo>
                <a:lnTo>
                  <a:pt x="9987" y="3902"/>
                </a:lnTo>
                <a:lnTo>
                  <a:pt x="9756" y="3902"/>
                </a:lnTo>
                <a:lnTo>
                  <a:pt x="9654" y="3846"/>
                </a:lnTo>
                <a:lnTo>
                  <a:pt x="9577" y="3735"/>
                </a:lnTo>
                <a:lnTo>
                  <a:pt x="9513" y="3567"/>
                </a:lnTo>
                <a:lnTo>
                  <a:pt x="9449" y="3372"/>
                </a:lnTo>
                <a:lnTo>
                  <a:pt x="9424" y="3205"/>
                </a:lnTo>
                <a:lnTo>
                  <a:pt x="9424" y="2954"/>
                </a:lnTo>
                <a:lnTo>
                  <a:pt x="9436" y="2676"/>
                </a:lnTo>
                <a:lnTo>
                  <a:pt x="9488" y="2453"/>
                </a:lnTo>
                <a:lnTo>
                  <a:pt x="9564" y="2341"/>
                </a:lnTo>
                <a:lnTo>
                  <a:pt x="9667" y="2313"/>
                </a:lnTo>
                <a:lnTo>
                  <a:pt x="9846" y="2369"/>
                </a:lnTo>
                <a:lnTo>
                  <a:pt x="10000" y="2620"/>
                </a:lnTo>
                <a:lnTo>
                  <a:pt x="10153" y="2954"/>
                </a:lnTo>
                <a:lnTo>
                  <a:pt x="10269" y="3484"/>
                </a:lnTo>
                <a:lnTo>
                  <a:pt x="10499" y="4599"/>
                </a:lnTo>
                <a:lnTo>
                  <a:pt x="10602" y="3595"/>
                </a:lnTo>
                <a:lnTo>
                  <a:pt x="10678" y="2871"/>
                </a:lnTo>
                <a:lnTo>
                  <a:pt x="10781" y="2313"/>
                </a:lnTo>
                <a:lnTo>
                  <a:pt x="10832" y="2062"/>
                </a:lnTo>
                <a:lnTo>
                  <a:pt x="10883" y="1895"/>
                </a:lnTo>
                <a:lnTo>
                  <a:pt x="10934" y="1756"/>
                </a:lnTo>
                <a:lnTo>
                  <a:pt x="10998" y="1644"/>
                </a:lnTo>
                <a:lnTo>
                  <a:pt x="11101" y="1561"/>
                </a:lnTo>
                <a:lnTo>
                  <a:pt x="11191" y="1589"/>
                </a:lnTo>
                <a:lnTo>
                  <a:pt x="11267" y="1700"/>
                </a:lnTo>
                <a:lnTo>
                  <a:pt x="11434" y="2090"/>
                </a:lnTo>
                <a:lnTo>
                  <a:pt x="11421" y="2954"/>
                </a:lnTo>
                <a:close/>
                <a:moveTo>
                  <a:pt x="6402" y="2341"/>
                </a:moveTo>
                <a:lnTo>
                  <a:pt x="6402" y="2564"/>
                </a:lnTo>
                <a:lnTo>
                  <a:pt x="6363" y="2815"/>
                </a:lnTo>
                <a:lnTo>
                  <a:pt x="6235" y="3261"/>
                </a:lnTo>
                <a:lnTo>
                  <a:pt x="6159" y="3428"/>
                </a:lnTo>
                <a:lnTo>
                  <a:pt x="6043" y="3651"/>
                </a:lnTo>
                <a:lnTo>
                  <a:pt x="5762" y="3986"/>
                </a:lnTo>
                <a:lnTo>
                  <a:pt x="4981" y="4654"/>
                </a:lnTo>
                <a:lnTo>
                  <a:pt x="4558" y="4654"/>
                </a:lnTo>
                <a:lnTo>
                  <a:pt x="5096" y="4125"/>
                </a:lnTo>
                <a:lnTo>
                  <a:pt x="5378" y="3790"/>
                </a:lnTo>
                <a:lnTo>
                  <a:pt x="5634" y="3428"/>
                </a:lnTo>
                <a:lnTo>
                  <a:pt x="6031" y="2731"/>
                </a:lnTo>
                <a:lnTo>
                  <a:pt x="5057" y="2731"/>
                </a:lnTo>
                <a:lnTo>
                  <a:pt x="4955" y="2759"/>
                </a:lnTo>
                <a:lnTo>
                  <a:pt x="4737" y="3122"/>
                </a:lnTo>
                <a:lnTo>
                  <a:pt x="4737" y="2536"/>
                </a:lnTo>
                <a:lnTo>
                  <a:pt x="4904" y="2007"/>
                </a:lnTo>
                <a:lnTo>
                  <a:pt x="5032" y="1784"/>
                </a:lnTo>
                <a:lnTo>
                  <a:pt x="5173" y="1728"/>
                </a:lnTo>
                <a:lnTo>
                  <a:pt x="6402" y="1728"/>
                </a:lnTo>
                <a:lnTo>
                  <a:pt x="6428" y="1923"/>
                </a:lnTo>
                <a:lnTo>
                  <a:pt x="6402" y="2341"/>
                </a:lnTo>
                <a:close/>
                <a:moveTo>
                  <a:pt x="1498" y="7219"/>
                </a:moveTo>
                <a:lnTo>
                  <a:pt x="1447" y="7692"/>
                </a:lnTo>
                <a:lnTo>
                  <a:pt x="1344" y="8194"/>
                </a:lnTo>
                <a:lnTo>
                  <a:pt x="1229" y="8445"/>
                </a:lnTo>
                <a:lnTo>
                  <a:pt x="1127" y="8640"/>
                </a:lnTo>
                <a:lnTo>
                  <a:pt x="999" y="8751"/>
                </a:lnTo>
                <a:lnTo>
                  <a:pt x="871" y="8779"/>
                </a:lnTo>
                <a:lnTo>
                  <a:pt x="743" y="8751"/>
                </a:lnTo>
                <a:lnTo>
                  <a:pt x="615" y="8640"/>
                </a:lnTo>
                <a:lnTo>
                  <a:pt x="525" y="8445"/>
                </a:lnTo>
                <a:lnTo>
                  <a:pt x="448" y="8194"/>
                </a:lnTo>
                <a:lnTo>
                  <a:pt x="371" y="7860"/>
                </a:lnTo>
                <a:lnTo>
                  <a:pt x="320" y="7525"/>
                </a:lnTo>
                <a:lnTo>
                  <a:pt x="294" y="7219"/>
                </a:lnTo>
                <a:lnTo>
                  <a:pt x="282" y="6856"/>
                </a:lnTo>
                <a:lnTo>
                  <a:pt x="294" y="6327"/>
                </a:lnTo>
                <a:lnTo>
                  <a:pt x="333" y="5714"/>
                </a:lnTo>
                <a:lnTo>
                  <a:pt x="423" y="5073"/>
                </a:lnTo>
                <a:lnTo>
                  <a:pt x="512" y="4348"/>
                </a:lnTo>
                <a:lnTo>
                  <a:pt x="640" y="3651"/>
                </a:lnTo>
                <a:lnTo>
                  <a:pt x="768" y="2982"/>
                </a:lnTo>
                <a:lnTo>
                  <a:pt x="909" y="2397"/>
                </a:lnTo>
                <a:lnTo>
                  <a:pt x="1076" y="1867"/>
                </a:lnTo>
                <a:lnTo>
                  <a:pt x="1063" y="2230"/>
                </a:lnTo>
                <a:lnTo>
                  <a:pt x="1011" y="2703"/>
                </a:lnTo>
                <a:lnTo>
                  <a:pt x="947" y="3261"/>
                </a:lnTo>
                <a:lnTo>
                  <a:pt x="871" y="3902"/>
                </a:lnTo>
                <a:lnTo>
                  <a:pt x="704" y="5128"/>
                </a:lnTo>
                <a:lnTo>
                  <a:pt x="666" y="5630"/>
                </a:lnTo>
                <a:lnTo>
                  <a:pt x="653" y="6048"/>
                </a:lnTo>
                <a:lnTo>
                  <a:pt x="679" y="6438"/>
                </a:lnTo>
                <a:lnTo>
                  <a:pt x="730" y="6828"/>
                </a:lnTo>
                <a:lnTo>
                  <a:pt x="819" y="7135"/>
                </a:lnTo>
                <a:lnTo>
                  <a:pt x="896" y="7246"/>
                </a:lnTo>
                <a:lnTo>
                  <a:pt x="960" y="7274"/>
                </a:lnTo>
                <a:lnTo>
                  <a:pt x="1076" y="7191"/>
                </a:lnTo>
                <a:lnTo>
                  <a:pt x="1165" y="6940"/>
                </a:lnTo>
                <a:lnTo>
                  <a:pt x="1280" y="6522"/>
                </a:lnTo>
                <a:lnTo>
                  <a:pt x="1396" y="5909"/>
                </a:lnTo>
                <a:lnTo>
                  <a:pt x="1434" y="6048"/>
                </a:lnTo>
                <a:lnTo>
                  <a:pt x="1485" y="6271"/>
                </a:lnTo>
                <a:lnTo>
                  <a:pt x="1498" y="6745"/>
                </a:lnTo>
                <a:lnTo>
                  <a:pt x="1498" y="7219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pic>
        <p:nvPicPr>
          <p:cNvPr id="152" name="image4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44060" y="2133600"/>
            <a:ext cx="1947498" cy="2362200"/>
          </a:xfrm>
          <a:prstGeom prst="rect">
            <a:avLst/>
          </a:prstGeom>
          <a:ln w="12700">
            <a:miter lim="400000"/>
          </a:ln>
          <a:effectLst>
            <a:outerShdw blurRad="63500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Calibri"/>
        <a:ea typeface="Calibri"/>
        <a:cs typeface="Calibri"/>
      </a:majorFont>
      <a:minorFont>
        <a:latin typeface="Calibri"/>
        <a:ea typeface="Calibri"/>
        <a:cs typeface="Calibri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72A376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72A376"/>
          </a:solidFill>
          <a:prstDash val="solid"/>
          <a:bevel/>
        </a:ln>
        <a:effectLst>
          <a:outerShdw blurRad="38100" dist="19999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Calibri"/>
        <a:ea typeface="Calibri"/>
        <a:cs typeface="Calibri"/>
      </a:majorFont>
      <a:minorFont>
        <a:latin typeface="Calibri"/>
        <a:ea typeface="Calibri"/>
        <a:cs typeface="Calibri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72A376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72A376"/>
          </a:solidFill>
          <a:prstDash val="solid"/>
          <a:bevel/>
        </a:ln>
        <a:effectLst>
          <a:outerShdw blurRad="38100" dist="19999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381</Words>
  <Application>Microsoft Office PowerPoint</Application>
  <PresentationFormat>On-screen Show (4:3)</PresentationFormat>
  <Paragraphs>70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ae_AlMateen Bold</vt:lpstr>
      <vt:lpstr>Arial</vt:lpstr>
      <vt:lpstr>Arial Bold</vt:lpstr>
      <vt:lpstr>Calibri</vt:lpstr>
      <vt:lpstr>Helvetica</vt:lpstr>
      <vt:lpstr>Helvetica Light</vt:lpstr>
      <vt:lpstr>Lucida Grande</vt:lpstr>
      <vt:lpstr>White</vt:lpstr>
      <vt:lpstr>PowerPoint Presentation</vt:lpstr>
      <vt:lpstr>Lecture 9 </vt:lpstr>
      <vt:lpstr>PowerPoint Presentation</vt:lpstr>
      <vt:lpstr>Pre/post computer era</vt:lpstr>
      <vt:lpstr>Corpus linguistics</vt:lpstr>
      <vt:lpstr>PowerPoint Presentation</vt:lpstr>
      <vt:lpstr>PowerPoint Presentation</vt:lpstr>
      <vt:lpstr>PowerPoint Presentation</vt:lpstr>
      <vt:lpstr>Corpora</vt:lpstr>
      <vt:lpstr>Categories</vt:lpstr>
      <vt:lpstr>Uses &amp; functions</vt:lpstr>
      <vt:lpstr>CL and CDA</vt:lpstr>
      <vt:lpstr> Uses of CL in CDA ?</vt:lpstr>
      <vt:lpstr>Collocations of ‘ISLAM’ in COCA</vt:lpstr>
      <vt:lpstr>Concordance lines of ‘Radical Islam’</vt:lpstr>
      <vt:lpstr>Keywords of ‘Saudi women’</vt:lpstr>
      <vt:lpstr>PowerPoint Presentation</vt:lpstr>
      <vt:lpstr>CL &amp; ELT</vt:lpstr>
      <vt:lpstr>Uses of CL in language learning</vt:lpstr>
      <vt:lpstr>Thank you !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Bassim Ali Yoseif Alsabbgh</cp:lastModifiedBy>
  <cp:revision>2</cp:revision>
  <dcterms:modified xsi:type="dcterms:W3CDTF">2014-11-17T11:21:50Z</dcterms:modified>
</cp:coreProperties>
</file>