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5192339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esl.fis.ed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11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English </a:t>
            </a:r>
            <a:r>
              <a:rPr lang="en-US" sz="4400" dirty="0" smtClean="0">
                <a:solidFill>
                  <a:srgbClr val="527E56"/>
                </a:solidFill>
              </a:rPr>
              <a:t>L</a:t>
            </a:r>
            <a:r>
              <a:rPr sz="4400" dirty="0" smtClean="0">
                <a:solidFill>
                  <a:srgbClr val="527E56"/>
                </a:solidFill>
              </a:rPr>
              <a:t>anguage </a:t>
            </a:r>
            <a:r>
              <a:rPr lang="en-US" sz="4400" dirty="0" smtClean="0">
                <a:solidFill>
                  <a:srgbClr val="527E56"/>
                </a:solidFill>
              </a:rPr>
              <a:t>T</a:t>
            </a:r>
            <a:r>
              <a:rPr sz="4400" dirty="0" smtClean="0">
                <a:solidFill>
                  <a:srgbClr val="527E56"/>
                </a:solidFill>
              </a:rPr>
              <a:t>eaching</a:t>
            </a:r>
            <a:r>
              <a:rPr lang="en-US" sz="4400" dirty="0" smtClean="0">
                <a:solidFill>
                  <a:srgbClr val="527E56"/>
                </a:solidFill>
              </a:rPr>
              <a:t> (ELT)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 First teaching methods:</a:t>
            </a:r>
          </a:p>
          <a:p>
            <a:pPr lvl="0" algn="l">
              <a:defRPr sz="1800"/>
            </a:pPr>
            <a:r>
              <a:rPr sz="3200" dirty="0" smtClean="0"/>
              <a:t>1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The direct method:</a:t>
            </a:r>
          </a:p>
          <a:p>
            <a:pPr lvl="0" algn="l">
              <a:defRPr sz="1800"/>
            </a:pPr>
            <a:r>
              <a:rPr sz="3200" dirty="0"/>
              <a:t>- In this method the teaching is done entirely in the target </a:t>
            </a:r>
            <a:r>
              <a:rPr sz="3200" dirty="0" smtClean="0"/>
              <a:t>language</a:t>
            </a:r>
            <a:r>
              <a:rPr lang="en-US" sz="3200" dirty="0" smtClean="0"/>
              <a:t>.</a:t>
            </a:r>
            <a:r>
              <a:rPr sz="3200" dirty="0" smtClean="0"/>
              <a:t> 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-The learner is not allowed to use his or her mother tongue.</a:t>
            </a:r>
          </a:p>
          <a:p>
            <a:pPr lvl="0" algn="l">
              <a:defRPr sz="1800"/>
            </a:pPr>
            <a:r>
              <a:rPr sz="3200" dirty="0"/>
              <a:t>- Grammar rules are avoided and there is emphasis on good pronunciation.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 smtClean="0"/>
              <a:t>2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Grammar Translation method: There is a focus on grammatical rules, </a:t>
            </a:r>
            <a:r>
              <a:rPr sz="3200" dirty="0" smtClean="0"/>
              <a:t>memorization </a:t>
            </a:r>
            <a:r>
              <a:rPr sz="3200" dirty="0"/>
              <a:t>of vocabulary, translation of texts, and doing written exercises. </a:t>
            </a:r>
          </a:p>
          <a:p>
            <a:pPr lvl="0" algn="l">
              <a:defRPr sz="1800"/>
            </a:pPr>
            <a:r>
              <a:rPr sz="3200" dirty="0"/>
              <a:t> Here, </a:t>
            </a:r>
            <a:r>
              <a:rPr sz="3200" dirty="0" smtClean="0"/>
              <a:t>grammatical </a:t>
            </a:r>
            <a:r>
              <a:rPr sz="3200" dirty="0"/>
              <a:t>rules </a:t>
            </a:r>
            <a:r>
              <a:rPr lang="en-US" sz="3200" dirty="0" smtClean="0"/>
              <a:t>are </a:t>
            </a:r>
            <a:r>
              <a:rPr sz="3200" dirty="0" smtClean="0"/>
              <a:t>the </a:t>
            </a:r>
            <a:r>
              <a:rPr sz="3200" dirty="0"/>
              <a:t>basis for translating </a:t>
            </a:r>
            <a:r>
              <a:rPr sz="3200" dirty="0" smtClean="0"/>
              <a:t>from</a:t>
            </a:r>
            <a:r>
              <a:rPr lang="en-US" sz="3200" dirty="0" smtClean="0"/>
              <a:t>/to</a:t>
            </a:r>
            <a:r>
              <a:rPr sz="3200" dirty="0" smtClean="0"/>
              <a:t> </a:t>
            </a:r>
            <a:r>
              <a:rPr sz="3200" dirty="0"/>
              <a:t>the </a:t>
            </a:r>
            <a:r>
              <a:rPr sz="3200" dirty="0" smtClean="0"/>
              <a:t>second</a:t>
            </a:r>
            <a:r>
              <a:rPr lang="en-US" sz="3200" dirty="0" smtClean="0"/>
              <a:t> language.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Characteristics: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1- C</a:t>
            </a:r>
            <a:r>
              <a:rPr sz="3200" dirty="0" smtClean="0"/>
              <a:t>lasses </a:t>
            </a:r>
            <a:r>
              <a:rPr sz="3200" dirty="0"/>
              <a:t>are taught in the mother tongue; little use of the </a:t>
            </a:r>
            <a:r>
              <a:rPr sz="3200" dirty="0" smtClean="0"/>
              <a:t>L2</a:t>
            </a:r>
            <a:r>
              <a:rPr lang="en-US" sz="3200" dirty="0" smtClean="0"/>
              <a:t>.</a:t>
            </a:r>
            <a:endParaRPr sz="3200" dirty="0"/>
          </a:p>
          <a:p>
            <a:pPr lvl="0" algn="l">
              <a:defRPr sz="1800"/>
            </a:pPr>
            <a:r>
              <a:rPr lang="en-US" sz="3200" dirty="0" smtClean="0"/>
              <a:t>2- </a:t>
            </a:r>
            <a:r>
              <a:rPr sz="3200" dirty="0" smtClean="0"/>
              <a:t>Much </a:t>
            </a:r>
            <a:r>
              <a:rPr sz="3200" dirty="0"/>
              <a:t>vocabulary taught in the form of lists of isolated words.</a:t>
            </a:r>
          </a:p>
          <a:p>
            <a:pPr lvl="0" algn="l">
              <a:defRPr sz="1800"/>
            </a:pPr>
            <a:r>
              <a:rPr lang="en-US" sz="3200" dirty="0" smtClean="0"/>
              <a:t>3- </a:t>
            </a:r>
            <a:r>
              <a:rPr sz="3200" dirty="0" smtClean="0"/>
              <a:t>Reading </a:t>
            </a:r>
            <a:r>
              <a:rPr sz="3200" dirty="0"/>
              <a:t>of difficult classical texts </a:t>
            </a:r>
            <a:r>
              <a:rPr sz="3200" dirty="0" smtClean="0"/>
              <a:t>.</a:t>
            </a:r>
            <a:endParaRPr sz="3200" dirty="0"/>
          </a:p>
          <a:p>
            <a:pPr lvl="0" algn="l">
              <a:defRPr sz="1800"/>
            </a:pPr>
            <a:r>
              <a:rPr lang="en-US" sz="3200" dirty="0" smtClean="0"/>
              <a:t>4- </a:t>
            </a:r>
            <a:r>
              <a:rPr sz="3200" dirty="0" smtClean="0"/>
              <a:t>Occasional drill</a:t>
            </a:r>
            <a:r>
              <a:rPr lang="en-US" sz="3200" dirty="0" smtClean="0"/>
              <a:t>s</a:t>
            </a:r>
            <a:r>
              <a:rPr sz="3200" dirty="0" smtClean="0"/>
              <a:t> </a:t>
            </a:r>
            <a:r>
              <a:rPr sz="3200" dirty="0"/>
              <a:t>and exercises in translating sentences from L1 to </a:t>
            </a:r>
            <a:r>
              <a:rPr sz="3200" dirty="0" smtClean="0"/>
              <a:t>L</a:t>
            </a:r>
            <a:r>
              <a:rPr lang="en-US" sz="3200" dirty="0" smtClean="0"/>
              <a:t>2.</a:t>
            </a:r>
          </a:p>
          <a:p>
            <a:pPr lvl="0" algn="l">
              <a:defRPr sz="1800"/>
            </a:pPr>
            <a:r>
              <a:rPr sz="3200" dirty="0" smtClean="0"/>
              <a:t> </a:t>
            </a:r>
            <a:r>
              <a:rPr lang="en-US" sz="3200" dirty="0" smtClean="0"/>
              <a:t>5- </a:t>
            </a:r>
            <a:r>
              <a:rPr sz="3200" dirty="0" smtClean="0"/>
              <a:t>Little </a:t>
            </a:r>
            <a:r>
              <a:rPr sz="3200" dirty="0"/>
              <a:t>or no attention to pronunciation.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Criticism: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It does virtually nothing to enhance a student’s communicative ability in the language.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 smtClean="0"/>
              <a:t>3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 err="1"/>
              <a:t>Audiolingual</a:t>
            </a:r>
            <a:r>
              <a:rPr sz="3200" dirty="0"/>
              <a:t> method (ALM): There is an overemphasis on oral production drills. Advocates of this method rejected the principles of Grammar Translation method and particularly the importance of grammar knowledge in language acquisition. </a:t>
            </a:r>
            <a:endParaRPr lang="en-US" sz="3200" dirty="0" smtClean="0"/>
          </a:p>
          <a:p>
            <a:pPr lvl="0">
              <a:defRPr sz="1800"/>
            </a:pPr>
            <a:r>
              <a:rPr lang="en-US" dirty="0" smtClean="0"/>
              <a:t>- </a:t>
            </a:r>
            <a:r>
              <a:rPr sz="3200" dirty="0" smtClean="0"/>
              <a:t>There </a:t>
            </a:r>
            <a:r>
              <a:rPr sz="3200" dirty="0"/>
              <a:t>is much practice of dialogues of </a:t>
            </a:r>
            <a:r>
              <a:rPr sz="3200" dirty="0" smtClean="0"/>
              <a:t>many </a:t>
            </a:r>
            <a:r>
              <a:rPr sz="3200" dirty="0"/>
              <a:t>situations.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4- </a:t>
            </a:r>
            <a:r>
              <a:rPr sz="3200" dirty="0" smtClean="0"/>
              <a:t>Communicative </a:t>
            </a:r>
            <a:r>
              <a:rPr sz="3200" dirty="0"/>
              <a:t>language teaching (</a:t>
            </a:r>
            <a:r>
              <a:rPr sz="3200" dirty="0" smtClean="0"/>
              <a:t>CL</a:t>
            </a:r>
            <a:r>
              <a:rPr lang="en-US" sz="3200" dirty="0" smtClean="0"/>
              <a:t>T):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The focus of this method is to enable the learner to communicate effectively and appropriately in the various situations s/he would be likely to find himself/herself in. The content of CLT courses are functions such as inviting, suggesting, complaining or notions such as the expression of time, quantity, </a:t>
            </a:r>
            <a:r>
              <a:rPr lang="en-US" sz="3200" dirty="0" smtClean="0"/>
              <a:t>or </a:t>
            </a:r>
            <a:r>
              <a:rPr sz="3200" dirty="0" smtClean="0"/>
              <a:t>location</a:t>
            </a:r>
            <a:r>
              <a:rPr sz="3200" dirty="0"/>
              <a:t>.</a:t>
            </a:r>
          </a:p>
          <a:p>
            <a:pPr marL="0" lvl="0" indent="0" algn="l">
              <a:spcBef>
                <a:spcPts val="0"/>
              </a:spcBef>
              <a:defRPr sz="1800"/>
            </a:pPr>
            <a:r>
              <a:rPr sz="1000" dirty="0">
                <a:solidFill>
                  <a:srgbClr val="527E56"/>
                </a:solidFill>
              </a:rPr>
              <a:t>*</a:t>
            </a:r>
            <a:r>
              <a:rPr sz="1000" u="sng" dirty="0">
                <a:solidFill>
                  <a:srgbClr val="527E56"/>
                </a:solidFill>
                <a:hlinkClick r:id="rId2"/>
              </a:rPr>
              <a:t>esl.fis.edu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Characteristics: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1- </a:t>
            </a:r>
            <a:r>
              <a:rPr sz="3200" dirty="0" smtClean="0"/>
              <a:t>Communication </a:t>
            </a:r>
            <a:r>
              <a:rPr sz="3200" dirty="0"/>
              <a:t>is central.</a:t>
            </a:r>
          </a:p>
          <a:p>
            <a:pPr lvl="0" algn="l">
              <a:defRPr sz="1800"/>
            </a:pPr>
            <a:r>
              <a:rPr lang="en-US" sz="3200" dirty="0" smtClean="0"/>
              <a:t>2- </a:t>
            </a:r>
            <a:r>
              <a:rPr sz="3200" dirty="0" smtClean="0"/>
              <a:t>Teachers </a:t>
            </a:r>
            <a:r>
              <a:rPr sz="3200" dirty="0"/>
              <a:t>help learners in any way that motivates them </a:t>
            </a:r>
            <a:r>
              <a:rPr sz="3200" dirty="0" smtClean="0"/>
              <a:t>t</a:t>
            </a:r>
            <a:r>
              <a:rPr lang="en-US" sz="3200" dirty="0" smtClean="0"/>
              <a:t>o</a:t>
            </a:r>
            <a:r>
              <a:rPr sz="3200" dirty="0" smtClean="0"/>
              <a:t> </a:t>
            </a:r>
            <a:r>
              <a:rPr sz="3200" dirty="0"/>
              <a:t>work with the language.</a:t>
            </a:r>
          </a:p>
          <a:p>
            <a:pPr lvl="0" algn="l">
              <a:defRPr sz="1800"/>
            </a:pPr>
            <a:r>
              <a:rPr sz="3200" dirty="0" smtClean="0"/>
              <a:t>3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Fluency and acceptable language is the primary goal. </a:t>
            </a:r>
          </a:p>
          <a:p>
            <a:pPr lvl="0" algn="l">
              <a:defRPr sz="1800"/>
            </a:pPr>
            <a:r>
              <a:rPr sz="3200" dirty="0" smtClean="0"/>
              <a:t>4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Students are expected to interact with other people.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r>
              <a:rPr lang="en-US" dirty="0" smtClean="0"/>
              <a:t>An important note</a:t>
            </a:r>
            <a:endParaRPr dirty="0"/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Is there one single method that is effective for all </a:t>
            </a:r>
            <a:r>
              <a:rPr sz="3200" dirty="0" smtClean="0"/>
              <a:t>situations</a:t>
            </a:r>
            <a:r>
              <a:rPr lang="en-US" sz="3200" dirty="0" smtClean="0"/>
              <a:t>/contexts</a:t>
            </a:r>
            <a:r>
              <a:rPr sz="3200" dirty="0" smtClean="0"/>
              <a:t>? </a:t>
            </a:r>
            <a:r>
              <a:rPr sz="3200" dirty="0"/>
              <a:t>No. </a:t>
            </a:r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- Language teachers may wish to use different teaching methods to achieve the educational objectives </a:t>
            </a:r>
            <a:r>
              <a:rPr lang="en-US" sz="3200" dirty="0" smtClean="0"/>
              <a:t>they have </a:t>
            </a:r>
            <a:r>
              <a:rPr sz="3200" dirty="0" smtClean="0"/>
              <a:t>in </a:t>
            </a:r>
            <a:r>
              <a:rPr sz="3200" dirty="0"/>
              <a:t>mind.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Task-based language teaching</a:t>
            </a:r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- TBLT is currently popular.</a:t>
            </a:r>
          </a:p>
          <a:p>
            <a:pPr lvl="0" algn="l">
              <a:defRPr sz="1800"/>
            </a:pPr>
            <a:r>
              <a:rPr sz="3200" dirty="0"/>
              <a:t>- Recently, there has been a shift of focus from ‘teaching’ methods to ‘tasks’ that learners engage in while learning a second language.</a:t>
            </a:r>
          </a:p>
          <a:p>
            <a:pPr lvl="0" algn="l">
              <a:defRPr sz="1800"/>
            </a:pPr>
            <a:r>
              <a:rPr sz="3200" dirty="0"/>
              <a:t>- Language teachers design tasks and ask students to perform those tasks (e.g. order food from a restaurant, write the laws of a dream country, write a formal letter</a:t>
            </a:r>
            <a:r>
              <a:rPr sz="3200" dirty="0" smtClean="0"/>
              <a:t>..</a:t>
            </a:r>
            <a:r>
              <a:rPr sz="3200" dirty="0" err="1" smtClean="0"/>
              <a:t>etc</a:t>
            </a:r>
            <a:r>
              <a:rPr sz="3200" dirty="0" smtClean="0"/>
              <a:t>.</a:t>
            </a:r>
            <a:r>
              <a:rPr lang="en-US" sz="3200" dirty="0" smtClean="0"/>
              <a:t>). 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Why TBLT?</a:t>
            </a:r>
          </a:p>
        </p:txBody>
      </p:sp>
      <p:sp>
        <p:nvSpPr>
          <p:cNvPr id="115" name="Shape 1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 smtClean="0"/>
              <a:t>1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It is relevant to learners’ real-life language needs.</a:t>
            </a:r>
          </a:p>
          <a:p>
            <a:pPr lvl="0" algn="l">
              <a:defRPr sz="1800"/>
            </a:pPr>
            <a:r>
              <a:rPr lang="en-US" sz="3200" dirty="0" smtClean="0"/>
              <a:t>2- </a:t>
            </a:r>
            <a:r>
              <a:rPr sz="3200" dirty="0" smtClean="0"/>
              <a:t>Tasks </a:t>
            </a:r>
            <a:r>
              <a:rPr sz="3200" dirty="0"/>
              <a:t>are motivating.</a:t>
            </a:r>
          </a:p>
          <a:p>
            <a:pPr lvl="0" algn="l">
              <a:defRPr sz="1800"/>
            </a:pPr>
            <a:r>
              <a:rPr lang="en-US" sz="3200" dirty="0" smtClean="0"/>
              <a:t>3- </a:t>
            </a:r>
            <a:r>
              <a:rPr sz="3200" dirty="0" smtClean="0"/>
              <a:t>Tasks </a:t>
            </a:r>
            <a:r>
              <a:rPr sz="3200" dirty="0"/>
              <a:t>allow focus on ‘language forms’ and ‘meaning’.</a:t>
            </a:r>
          </a:p>
          <a:p>
            <a:pPr lvl="0" algn="l">
              <a:defRPr sz="1800"/>
            </a:pPr>
            <a:r>
              <a:rPr lang="en-US" sz="3200" dirty="0" smtClean="0"/>
              <a:t>4- </a:t>
            </a:r>
            <a:r>
              <a:rPr sz="3200" dirty="0" smtClean="0"/>
              <a:t>L2 </a:t>
            </a:r>
            <a:r>
              <a:rPr sz="3200" dirty="0"/>
              <a:t>production is less stressful.</a:t>
            </a:r>
          </a:p>
          <a:p>
            <a:pPr lvl="0" algn="l">
              <a:defRPr sz="1800"/>
            </a:pPr>
            <a:r>
              <a:rPr lang="en-US" sz="3200" dirty="0" smtClean="0"/>
              <a:t>5- </a:t>
            </a:r>
            <a:r>
              <a:rPr sz="3200" dirty="0" smtClean="0"/>
              <a:t>It </a:t>
            </a:r>
            <a:r>
              <a:rPr sz="3200" dirty="0"/>
              <a:t>is </a:t>
            </a:r>
            <a:r>
              <a:rPr sz="3200" dirty="0" smtClean="0"/>
              <a:t>learner-centered.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/>
              <a:t>Teachers can also employ some of the current teaching methods such as cooperative language learning (e.g. groups, cooperating/competing to accomplish language </a:t>
            </a:r>
            <a:r>
              <a:rPr sz="3200" dirty="0" smtClean="0"/>
              <a:t>tasks</a:t>
            </a:r>
            <a:r>
              <a:rPr lang="en-US" sz="3200" dirty="0" smtClean="0"/>
              <a:t>).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Thank you !</a:t>
            </a:r>
          </a:p>
        </p:txBody>
      </p:sp>
      <p:sp>
        <p:nvSpPr>
          <p:cNvPr id="121" name="Shape 1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6" name="Group 126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24" name="Shape 124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5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7" name="Shape 127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8" name="Shape 128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9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554</Words>
  <Application>Microsoft Office PowerPoint</Application>
  <PresentationFormat>عرض على الشاشة (3:4)‏</PresentationFormat>
  <Paragraphs>54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White</vt:lpstr>
      <vt:lpstr>عرض تقديمي في PowerPoint</vt:lpstr>
      <vt:lpstr>Lecture 11</vt:lpstr>
      <vt:lpstr>English Language Teaching (ELT)</vt:lpstr>
      <vt:lpstr>عرض تقديمي في PowerPoint</vt:lpstr>
      <vt:lpstr>Characteristics:</vt:lpstr>
      <vt:lpstr>Criticism:</vt:lpstr>
      <vt:lpstr>عرض تقديمي في PowerPoint</vt:lpstr>
      <vt:lpstr>عرض تقديمي في PowerPoint</vt:lpstr>
      <vt:lpstr>Characteristics:</vt:lpstr>
      <vt:lpstr>An important note</vt:lpstr>
      <vt:lpstr>Task-based language teaching</vt:lpstr>
      <vt:lpstr>Why TBLT?</vt:lpstr>
      <vt:lpstr>عرض تقديمي في PowerPoint</vt:lpstr>
      <vt:lpstr>Thank you !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3</cp:revision>
  <dcterms:modified xsi:type="dcterms:W3CDTF">2014-11-18T12:16:56Z</dcterms:modified>
</cp:coreProperties>
</file>