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lvl1pPr>
      <a:defRPr>
        <a:latin typeface="+mn-lt"/>
        <a:ea typeface="+mn-ea"/>
        <a:cs typeface="+mn-cs"/>
        <a:sym typeface="Calibri"/>
      </a:defRPr>
    </a:lvl1pPr>
    <a:lvl2pPr indent="457200">
      <a:defRPr>
        <a:latin typeface="+mn-lt"/>
        <a:ea typeface="+mn-ea"/>
        <a:cs typeface="+mn-cs"/>
        <a:sym typeface="Calibri"/>
      </a:defRPr>
    </a:lvl2pPr>
    <a:lvl3pPr indent="914400">
      <a:defRPr>
        <a:latin typeface="+mn-lt"/>
        <a:ea typeface="+mn-ea"/>
        <a:cs typeface="+mn-cs"/>
        <a:sym typeface="Calibri"/>
      </a:defRPr>
    </a:lvl3pPr>
    <a:lvl4pPr indent="1371600">
      <a:defRPr>
        <a:latin typeface="+mn-lt"/>
        <a:ea typeface="+mn-ea"/>
        <a:cs typeface="+mn-cs"/>
        <a:sym typeface="Calibri"/>
      </a:defRPr>
    </a:lvl4pPr>
    <a:lvl5pPr indent="1828800">
      <a:defRPr>
        <a:latin typeface="+mn-lt"/>
        <a:ea typeface="+mn-ea"/>
        <a:cs typeface="+mn-cs"/>
        <a:sym typeface="Calibri"/>
      </a:defRPr>
    </a:lvl5pPr>
    <a:lvl6pPr indent="2286000">
      <a:defRPr>
        <a:latin typeface="+mn-lt"/>
        <a:ea typeface="+mn-ea"/>
        <a:cs typeface="+mn-cs"/>
        <a:sym typeface="Calibri"/>
      </a:defRPr>
    </a:lvl6pPr>
    <a:lvl7pPr indent="2743200">
      <a:defRPr>
        <a:latin typeface="+mn-lt"/>
        <a:ea typeface="+mn-ea"/>
        <a:cs typeface="+mn-cs"/>
        <a:sym typeface="Calibri"/>
      </a:defRPr>
    </a:lvl7pPr>
    <a:lvl8pPr indent="3200400">
      <a:defRPr>
        <a:latin typeface="+mn-lt"/>
        <a:ea typeface="+mn-ea"/>
        <a:cs typeface="+mn-cs"/>
        <a:sym typeface="Calibri"/>
      </a:defRPr>
    </a:lvl8pPr>
    <a:lvl9pPr indent="3657600">
      <a:defRPr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0D5"/>
          </a:solidFill>
        </a:fill>
      </a:tcStyle>
    </a:wholeTbl>
    <a:band2H>
      <a:tcTxStyle/>
      <a:tcStyle>
        <a:tcBdr/>
        <a:fill>
          <a:solidFill>
            <a:srgbClr val="EBF0EB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87818689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7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8"/>
            <a:ext cx="7772400" cy="204152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8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114300">
              <a:buSzTx/>
              <a:buFontTx/>
              <a:buNone/>
            </a:lvl2pPr>
            <a:lvl3pPr marL="342900" indent="571500">
              <a:buSzTx/>
              <a:buFontTx/>
              <a:buNone/>
            </a:lvl3pPr>
            <a:lvl4pPr marL="342900" indent="1028700">
              <a:buSzTx/>
              <a:buFontTx/>
              <a:buNone/>
            </a:lvl4pPr>
            <a:lvl5pPr marL="342900" indent="148590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09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6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171450">
              <a:spcBef>
                <a:spcPts val="600"/>
              </a:spcBef>
              <a:buSzTx/>
              <a:buFontTx/>
              <a:buNone/>
              <a:defRPr sz="2800"/>
            </a:lvl2pPr>
            <a:lvl3pPr marL="1234439" indent="-320039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FontTx/>
              <a:buChar char="»"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1" cy="6584949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669726" y="312539"/>
            <a:ext cx="7804548" cy="1518047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algn="ctr" defTabSz="584200">
              <a:defRPr sz="56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669726" y="1830585"/>
            <a:ext cx="7804548" cy="4420197"/>
          </a:xfrm>
          <a:prstGeom prst="rect">
            <a:avLst/>
          </a:prstGeom>
        </p:spPr>
        <p:txBody>
          <a:bodyPr lIns="35718" tIns="35718" rIns="35718" bIns="35718" anchor="ctr">
            <a:normAutofit/>
          </a:bodyPr>
          <a:lstStyle>
            <a:lvl1pPr marL="296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5" cy="914400"/>
            <a:chOff x="0" y="0"/>
            <a:chExt cx="868973" cy="914400"/>
          </a:xfrm>
        </p:grpSpPr>
        <p:sp>
          <p:nvSpPr>
            <p:cNvPr id="3" name="Shape 3"/>
            <p:cNvSpPr/>
            <p:nvPr/>
          </p:nvSpPr>
          <p:spPr>
            <a:xfrm>
              <a:off x="32238" y="22225"/>
              <a:ext cx="807429" cy="86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868974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2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281353" y="5791201"/>
            <a:ext cx="773724" cy="9382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5"/>
            <a:ext cx="300844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2" y="6291264"/>
            <a:ext cx="33591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39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1pPr>
      <a:lvl2pPr indent="228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2pPr>
      <a:lvl3pPr indent="457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3pPr>
      <a:lvl4pPr indent="685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4pPr>
      <a:lvl5pPr indent="9144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5pPr>
      <a:lvl6pPr indent="11430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6pPr>
      <a:lvl7pPr indent="1371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7pPr>
      <a:lvl8pPr indent="1600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8pPr>
      <a:lvl9pPr indent="1828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3" name="Shape 7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788025" y="4581128"/>
            <a:ext cx="43559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5994889" y="1981200"/>
            <a:ext cx="2400301" cy="2524126"/>
            <a:chOff x="0" y="0"/>
            <a:chExt cx="2400300" cy="2524125"/>
          </a:xfrm>
        </p:grpSpPr>
        <p:sp>
          <p:nvSpPr>
            <p:cNvPr id="76" name="Shape 76"/>
            <p:cNvSpPr/>
            <p:nvPr/>
          </p:nvSpPr>
          <p:spPr>
            <a:xfrm>
              <a:off x="89388" y="61913"/>
              <a:ext cx="2231783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7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9" name="Shape 79"/>
          <p:cNvSpPr/>
          <p:nvPr/>
        </p:nvSpPr>
        <p:spPr>
          <a:xfrm>
            <a:off x="0" y="2667000"/>
            <a:ext cx="5622681" cy="144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lnTo>
                  <a:pt x="21600" y="10800"/>
                </a:ln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22031" y="3059430"/>
            <a:ext cx="4706816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Helvetica"/>
                <a:ea typeface="Helvetica"/>
                <a:cs typeface="Helvetica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81" name="Shape 81"/>
          <p:cNvSpPr/>
          <p:nvPr/>
        </p:nvSpPr>
        <p:spPr>
          <a:xfrm>
            <a:off x="351692" y="6453506"/>
            <a:ext cx="21336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685800" y="2130426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>
                <a:solidFill>
                  <a:srgbClr val="376092"/>
                </a:solidFill>
              </a:rPr>
              <a:t>Lecture 13</a:t>
            </a:r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rgbClr val="527E56"/>
                </a:solidFill>
              </a:rPr>
              <a:t>Different syllabuses/syllabi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There are various ways to organise/design a syllabus.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1-</a:t>
            </a:r>
            <a:r>
              <a:rPr sz="4400" dirty="0" smtClean="0">
                <a:solidFill>
                  <a:srgbClr val="527E56"/>
                </a:solidFill>
              </a:rPr>
              <a:t>The </a:t>
            </a:r>
            <a:r>
              <a:rPr sz="4400" dirty="0">
                <a:solidFill>
                  <a:srgbClr val="527E56"/>
                </a:solidFill>
              </a:rPr>
              <a:t>grammar syllabus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This is the commonest type of syllabus. The items are sequenced/</a:t>
            </a:r>
            <a:r>
              <a:rPr sz="3200" dirty="0" err="1"/>
              <a:t>organised</a:t>
            </a:r>
            <a:r>
              <a:rPr sz="3200" dirty="0"/>
              <a:t> in such a way that the students gradually acquire knowledge of grammar.</a:t>
            </a:r>
          </a:p>
          <a:p>
            <a:pPr lvl="0" algn="l">
              <a:defRPr sz="1800"/>
            </a:pPr>
            <a:r>
              <a:rPr sz="3200" dirty="0"/>
              <a:t> Here, we have units devoted to verb ‘to be’, the present simple, present continuous, countable and uncountable nouns, the present perfect, etc.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 smtClean="0">
                <a:solidFill>
                  <a:srgbClr val="527E56"/>
                </a:solidFill>
              </a:rPr>
              <a:t>2</a:t>
            </a:r>
            <a:r>
              <a:rPr lang="en-US" sz="4400" dirty="0" smtClean="0">
                <a:solidFill>
                  <a:srgbClr val="527E56"/>
                </a:solidFill>
              </a:rPr>
              <a:t> </a:t>
            </a:r>
            <a:r>
              <a:rPr sz="4400" dirty="0" smtClean="0">
                <a:solidFill>
                  <a:srgbClr val="527E56"/>
                </a:solidFill>
              </a:rPr>
              <a:t>- </a:t>
            </a:r>
            <a:r>
              <a:rPr sz="4400" dirty="0">
                <a:solidFill>
                  <a:srgbClr val="527E56"/>
                </a:solidFill>
              </a:rPr>
              <a:t>The lexical syllabus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It is possible to </a:t>
            </a:r>
            <a:r>
              <a:rPr sz="3200" dirty="0" err="1"/>
              <a:t>organise</a:t>
            </a:r>
            <a:r>
              <a:rPr sz="3200" dirty="0"/>
              <a:t> a syllabus on the basis of vocabulary and lexis to create a lexical syllabus. </a:t>
            </a:r>
          </a:p>
          <a:p>
            <a:pPr lvl="0" algn="l">
              <a:defRPr sz="1800"/>
            </a:pPr>
            <a:r>
              <a:rPr sz="3200" dirty="0"/>
              <a:t>- This can be more difficult than what people </a:t>
            </a:r>
            <a:r>
              <a:rPr sz="3200" dirty="0" smtClean="0"/>
              <a:t>think</a:t>
            </a:r>
            <a:r>
              <a:rPr lang="en-US" sz="3200" dirty="0" smtClean="0"/>
              <a:t> because t</a:t>
            </a:r>
            <a:r>
              <a:rPr sz="3200" dirty="0" smtClean="0"/>
              <a:t>here </a:t>
            </a:r>
            <a:r>
              <a:rPr sz="3200" dirty="0"/>
              <a:t>are issues to consider </a:t>
            </a:r>
            <a:r>
              <a:rPr lang="en-US" sz="3200" dirty="0" smtClean="0"/>
              <a:t>here </a:t>
            </a:r>
            <a:r>
              <a:rPr sz="3200" dirty="0" smtClean="0"/>
              <a:t>such </a:t>
            </a:r>
            <a:r>
              <a:rPr sz="3200" dirty="0"/>
              <a:t>as:</a:t>
            </a:r>
          </a:p>
          <a:p>
            <a:pPr lvl="0" algn="l">
              <a:defRPr sz="1800"/>
            </a:pPr>
            <a:r>
              <a:rPr sz="3200" dirty="0" smtClean="0"/>
              <a:t>1</a:t>
            </a:r>
            <a:r>
              <a:rPr lang="en-US" sz="3200" dirty="0" smtClean="0"/>
              <a:t> </a:t>
            </a:r>
            <a:r>
              <a:rPr sz="3200" dirty="0" smtClean="0"/>
              <a:t>- </a:t>
            </a:r>
            <a:r>
              <a:rPr sz="3200" dirty="0"/>
              <a:t>vocabulary of different topics (e.g. art, </a:t>
            </a:r>
            <a:r>
              <a:rPr sz="3200" dirty="0" err="1" smtClean="0"/>
              <a:t>clothes,etc</a:t>
            </a:r>
            <a:r>
              <a:rPr lang="en-US" sz="3200" dirty="0" smtClean="0"/>
              <a:t>). </a:t>
            </a:r>
            <a:r>
              <a:rPr lang="en-US" dirty="0"/>
              <a:t> </a:t>
            </a:r>
            <a:endParaRPr lang="en-US" dirty="0" smtClean="0"/>
          </a:p>
          <a:p>
            <a:pPr lvl="0" algn="l">
              <a:defRPr sz="1800"/>
            </a:pPr>
            <a:r>
              <a:rPr lang="en-US" sz="3200" dirty="0"/>
              <a:t> </a:t>
            </a:r>
            <a:r>
              <a:rPr lang="en-US" sz="3200" dirty="0" smtClean="0"/>
              <a:t>  </a:t>
            </a:r>
            <a:r>
              <a:rPr sz="3200" dirty="0" smtClean="0"/>
              <a:t>-</a:t>
            </a:r>
            <a:r>
              <a:rPr lang="en-US" dirty="0"/>
              <a:t> </a:t>
            </a:r>
            <a:r>
              <a:rPr lang="en-US" sz="3200" dirty="0" smtClean="0"/>
              <a:t> 2-</a:t>
            </a:r>
            <a:r>
              <a:rPr sz="3200" dirty="0" smtClean="0"/>
              <a:t> </a:t>
            </a:r>
            <a:r>
              <a:rPr sz="3200" dirty="0"/>
              <a:t>word-formation (suffixes, prefixes, </a:t>
            </a:r>
            <a:r>
              <a:rPr sz="3200" dirty="0" smtClean="0"/>
              <a:t>etc</a:t>
            </a:r>
            <a:r>
              <a:rPr lang="en-US" sz="3200" dirty="0" smtClean="0"/>
              <a:t>.).</a:t>
            </a: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3200" dirty="0" smtClean="0"/>
              <a:t>3- </a:t>
            </a:r>
            <a:r>
              <a:rPr sz="3200" dirty="0" smtClean="0"/>
              <a:t>words </a:t>
            </a:r>
            <a:r>
              <a:rPr sz="3200" dirty="0"/>
              <a:t>and grammar. For example, should we teach phrasal verbs (e.g. live up to, walk down, etc.) be taught as simple multi-word lexical items or as a grammatical class?</a:t>
            </a:r>
          </a:p>
          <a:p>
            <a:pPr lvl="0" algn="l">
              <a:defRPr sz="1800"/>
            </a:pPr>
            <a:r>
              <a:rPr sz="3200" dirty="0"/>
              <a:t>To mention but a few.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3- </a:t>
            </a:r>
            <a:r>
              <a:rPr sz="4400" dirty="0" smtClean="0">
                <a:solidFill>
                  <a:srgbClr val="527E56"/>
                </a:solidFill>
              </a:rPr>
              <a:t>The </a:t>
            </a:r>
            <a:r>
              <a:rPr sz="4400" dirty="0">
                <a:solidFill>
                  <a:srgbClr val="527E56"/>
                </a:solidFill>
              </a:rPr>
              <a:t>functional syllabus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Syllabi can also be organised on the basis of ‘communicative function’. These language functions are events which ‘do things’ such as inviting, promising, and agreeing or disagreeing.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4- </a:t>
            </a:r>
            <a:r>
              <a:rPr sz="4400" dirty="0" smtClean="0">
                <a:solidFill>
                  <a:srgbClr val="527E56"/>
                </a:solidFill>
              </a:rPr>
              <a:t>The </a:t>
            </a:r>
            <a:r>
              <a:rPr sz="4400" dirty="0">
                <a:solidFill>
                  <a:srgbClr val="527E56"/>
                </a:solidFill>
              </a:rPr>
              <a:t>situational syllabus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Here, the syllabus is </a:t>
            </a:r>
            <a:r>
              <a:rPr sz="3200" dirty="0" err="1"/>
              <a:t>organised</a:t>
            </a:r>
            <a:r>
              <a:rPr sz="3200" dirty="0"/>
              <a:t> on the basis of ‘different real-life situations’ rather than grammar, lexical items, or functions. A situational syllabus might look something like this:</a:t>
            </a:r>
          </a:p>
          <a:p>
            <a:pPr lvl="0" algn="l">
              <a:defRPr sz="1800"/>
            </a:pPr>
            <a:r>
              <a:rPr sz="3200" dirty="0" smtClean="0"/>
              <a:t>1</a:t>
            </a:r>
            <a:r>
              <a:rPr lang="en-US" sz="3200" dirty="0" smtClean="0"/>
              <a:t> </a:t>
            </a:r>
            <a:r>
              <a:rPr sz="3200" dirty="0" smtClean="0"/>
              <a:t>- </a:t>
            </a:r>
            <a:r>
              <a:rPr sz="3200" dirty="0"/>
              <a:t>At the bank</a:t>
            </a:r>
          </a:p>
          <a:p>
            <a:pPr lvl="0" algn="l">
              <a:defRPr sz="1800"/>
            </a:pPr>
            <a:r>
              <a:rPr lang="en-US" sz="3200" dirty="0" smtClean="0"/>
              <a:t>2- </a:t>
            </a:r>
            <a:r>
              <a:rPr sz="3200" dirty="0" smtClean="0"/>
              <a:t>At </a:t>
            </a:r>
            <a:r>
              <a:rPr sz="3200" dirty="0"/>
              <a:t>the supermarket</a:t>
            </a:r>
          </a:p>
          <a:p>
            <a:pPr lvl="0" algn="l">
              <a:defRPr sz="1800"/>
            </a:pPr>
            <a:r>
              <a:rPr sz="3200" dirty="0" smtClean="0"/>
              <a:t>3</a:t>
            </a:r>
            <a:r>
              <a:rPr lang="en-US" sz="3200" dirty="0" smtClean="0"/>
              <a:t> </a:t>
            </a:r>
            <a:r>
              <a:rPr sz="3200" dirty="0" smtClean="0"/>
              <a:t>- </a:t>
            </a:r>
            <a:r>
              <a:rPr sz="3200" dirty="0"/>
              <a:t>At the restaurant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5- </a:t>
            </a:r>
            <a:r>
              <a:rPr sz="4400" dirty="0" smtClean="0">
                <a:solidFill>
                  <a:srgbClr val="527E56"/>
                </a:solidFill>
              </a:rPr>
              <a:t>The topic-based </a:t>
            </a:r>
            <a:r>
              <a:rPr sz="4400" dirty="0">
                <a:solidFill>
                  <a:srgbClr val="527E56"/>
                </a:solidFill>
              </a:rPr>
              <a:t>syllabus</a:t>
            </a:r>
          </a:p>
        </p:txBody>
      </p:sp>
      <p:sp>
        <p:nvSpPr>
          <p:cNvPr id="106" name="Shape 10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Units are </a:t>
            </a:r>
            <a:r>
              <a:rPr sz="3200" dirty="0" err="1"/>
              <a:t>organised</a:t>
            </a:r>
            <a:r>
              <a:rPr sz="3200" dirty="0"/>
              <a:t> on the basis of different topics. </a:t>
            </a:r>
            <a:r>
              <a:rPr lang="en-US" sz="3200" dirty="0" smtClean="0"/>
              <a:t>It </a:t>
            </a:r>
            <a:r>
              <a:rPr sz="3200" dirty="0" smtClean="0"/>
              <a:t>might </a:t>
            </a:r>
            <a:r>
              <a:rPr sz="3200" dirty="0"/>
              <a:t>look something like this:</a:t>
            </a:r>
          </a:p>
          <a:p>
            <a:pPr lvl="0" algn="l">
              <a:defRPr sz="1800"/>
            </a:pPr>
            <a:r>
              <a:rPr lang="en-US" sz="3200" dirty="0" smtClean="0"/>
              <a:t>1- </a:t>
            </a:r>
            <a:r>
              <a:rPr sz="3200" dirty="0" smtClean="0"/>
              <a:t>Weather</a:t>
            </a:r>
            <a:endParaRPr sz="3200" dirty="0"/>
          </a:p>
          <a:p>
            <a:pPr lvl="0" algn="l">
              <a:defRPr sz="1800"/>
            </a:pPr>
            <a:r>
              <a:rPr lang="en-US" sz="3200" dirty="0" smtClean="0"/>
              <a:t>2- </a:t>
            </a:r>
            <a:r>
              <a:rPr sz="3200" dirty="0" smtClean="0"/>
              <a:t>Sports</a:t>
            </a:r>
            <a:endParaRPr sz="3200" dirty="0"/>
          </a:p>
          <a:p>
            <a:pPr lvl="0" algn="l">
              <a:defRPr sz="1800"/>
            </a:pPr>
            <a:r>
              <a:rPr lang="en-US" sz="3200" dirty="0" smtClean="0"/>
              <a:t>3- </a:t>
            </a:r>
            <a:r>
              <a:rPr sz="3200" dirty="0" smtClean="0"/>
              <a:t>Literature</a:t>
            </a:r>
            <a:endParaRPr sz="3200" dirty="0"/>
          </a:p>
          <a:p>
            <a:pPr lvl="0" algn="l">
              <a:defRPr sz="1800"/>
            </a:pP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6- </a:t>
            </a:r>
            <a:r>
              <a:rPr sz="4400" dirty="0" smtClean="0">
                <a:solidFill>
                  <a:srgbClr val="527E56"/>
                </a:solidFill>
              </a:rPr>
              <a:t>The </a:t>
            </a:r>
            <a:r>
              <a:rPr sz="4400" dirty="0">
                <a:solidFill>
                  <a:srgbClr val="527E56"/>
                </a:solidFill>
              </a:rPr>
              <a:t>task-based syllabus</a:t>
            </a:r>
          </a:p>
        </p:txBody>
      </p:sp>
      <p:sp>
        <p:nvSpPr>
          <p:cNvPr id="109" name="Shape 10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A task-based syllabus lists a series of tasks, and may later list some, or all, of the language to be used in those tasks.</a:t>
            </a:r>
          </a:p>
          <a:p>
            <a:pPr lvl="0" algn="l">
              <a:defRPr sz="1800"/>
            </a:pPr>
            <a:r>
              <a:rPr sz="3200" dirty="0"/>
              <a:t>- Task types are 1) listing, 2) ordering, 3) comparing, 4) problem solving, 5) sharing personal experiences, and 6) creative tasks.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12" name="Shape 1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 -Tasks can also be divided into different topics.</a:t>
            </a:r>
          </a:p>
          <a:p>
            <a:pPr lvl="0" algn="l">
              <a:defRPr sz="1800"/>
            </a:pPr>
            <a:r>
              <a:rPr sz="3200" dirty="0"/>
              <a:t>For example:</a:t>
            </a:r>
          </a:p>
          <a:p>
            <a:pPr lvl="0" algn="l">
              <a:defRPr sz="1800"/>
            </a:pPr>
            <a:r>
              <a:rPr lang="en-US" sz="3200" dirty="0" smtClean="0"/>
              <a:t>1- </a:t>
            </a:r>
            <a:r>
              <a:rPr sz="3200" dirty="0" err="1" smtClean="0"/>
              <a:t>Clockface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	</a:t>
            </a:r>
            <a:r>
              <a:rPr lang="en-US" sz="3200" dirty="0" smtClean="0"/>
              <a:t>	</a:t>
            </a:r>
            <a:r>
              <a:rPr sz="3200" dirty="0" smtClean="0"/>
              <a:t>a- </a:t>
            </a:r>
            <a:r>
              <a:rPr sz="3200" dirty="0"/>
              <a:t>telling the time from a </a:t>
            </a:r>
            <a:r>
              <a:rPr sz="3200" dirty="0" err="1"/>
              <a:t>clockface</a:t>
            </a:r>
            <a:r>
              <a:rPr sz="3200" dirty="0"/>
              <a:t>, positioning the hands of a clock to show a given time.</a:t>
            </a:r>
          </a:p>
          <a:p>
            <a:pPr lvl="0" algn="l">
              <a:defRPr sz="1800"/>
            </a:pPr>
            <a:r>
              <a:rPr sz="3200" dirty="0"/>
              <a:t>	</a:t>
            </a:r>
            <a:r>
              <a:rPr lang="en-US" sz="3200" dirty="0" smtClean="0"/>
              <a:t>	</a:t>
            </a:r>
            <a:r>
              <a:rPr sz="3200" dirty="0" smtClean="0"/>
              <a:t>b- </a:t>
            </a:r>
            <a:r>
              <a:rPr sz="3200" dirty="0"/>
              <a:t>telling the time from a twelve hour clock and a twenty-four hour clock.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3200" dirty="0" smtClean="0"/>
              <a:t>2- </a:t>
            </a:r>
            <a:r>
              <a:rPr lang="en-US" sz="2800" dirty="0"/>
              <a:t>G</a:t>
            </a:r>
            <a:r>
              <a:rPr sz="3200" dirty="0" smtClean="0"/>
              <a:t>eography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	a- describing weather in tropical countries.</a:t>
            </a:r>
          </a:p>
          <a:p>
            <a:pPr lvl="0" algn="l">
              <a:defRPr sz="1800"/>
            </a:pPr>
            <a:r>
              <a:rPr sz="3200" dirty="0"/>
              <a:t>	b- comparing weather in different parts of the world.</a:t>
            </a:r>
          </a:p>
          <a:p>
            <a:pPr lvl="0" algn="l">
              <a:defRPr sz="1800"/>
            </a:pPr>
            <a:r>
              <a:rPr sz="3200" dirty="0"/>
              <a:t>…etc.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Thank you !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3" name="Group 123"/>
          <p:cNvGrpSpPr/>
          <p:nvPr/>
        </p:nvGrpSpPr>
        <p:grpSpPr>
          <a:xfrm>
            <a:off x="5969977" y="1981200"/>
            <a:ext cx="2400301" cy="2524126"/>
            <a:chOff x="0" y="0"/>
            <a:chExt cx="2400300" cy="2524125"/>
          </a:xfrm>
        </p:grpSpPr>
        <p:sp>
          <p:nvSpPr>
            <p:cNvPr id="121" name="Shape 121"/>
            <p:cNvSpPr/>
            <p:nvPr/>
          </p:nvSpPr>
          <p:spPr>
            <a:xfrm>
              <a:off x="89389" y="61913"/>
              <a:ext cx="2231780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2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4" name="Shape 124"/>
          <p:cNvSpPr/>
          <p:nvPr/>
        </p:nvSpPr>
        <p:spPr>
          <a:xfrm>
            <a:off x="3165231" y="3352800"/>
            <a:ext cx="2602524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25" name="Shape 125"/>
          <p:cNvSpPr/>
          <p:nvPr/>
        </p:nvSpPr>
        <p:spPr>
          <a:xfrm>
            <a:off x="3165231" y="2209800"/>
            <a:ext cx="2482363" cy="1236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26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414</Words>
  <Application>Microsoft Office PowerPoint</Application>
  <PresentationFormat>عرض على الشاشة (3:4)‏</PresentationFormat>
  <Paragraphs>49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White</vt:lpstr>
      <vt:lpstr>عرض تقديمي في PowerPoint</vt:lpstr>
      <vt:lpstr>Lecture 13</vt:lpstr>
      <vt:lpstr>Different syllabuses/syllabi</vt:lpstr>
      <vt:lpstr>1-The grammar syllabus</vt:lpstr>
      <vt:lpstr>2 - The lexical syllabus</vt:lpstr>
      <vt:lpstr>عرض تقديمي في PowerPoint</vt:lpstr>
      <vt:lpstr>3- The functional syllabus</vt:lpstr>
      <vt:lpstr>4- The situational syllabus</vt:lpstr>
      <vt:lpstr>5- The topic-based syllabus</vt:lpstr>
      <vt:lpstr>6- The task-based syllabus</vt:lpstr>
      <vt:lpstr>عرض تقديمي في PowerPoint</vt:lpstr>
      <vt:lpstr>عرض تقديمي في PowerPoint</vt:lpstr>
      <vt:lpstr>Thank you !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Bassim Ali Yoseif Alsabbgh</cp:lastModifiedBy>
  <cp:revision>2</cp:revision>
  <dcterms:modified xsi:type="dcterms:W3CDTF">2014-11-20T17:24:23Z</dcterms:modified>
</cp:coreProperties>
</file>