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92" r:id="rId3"/>
    <p:sldId id="327" r:id="rId4"/>
    <p:sldId id="318" r:id="rId5"/>
    <p:sldId id="319" r:id="rId6"/>
    <p:sldId id="320" r:id="rId7"/>
    <p:sldId id="321" r:id="rId8"/>
    <p:sldId id="322" r:id="rId9"/>
    <p:sldId id="323" r:id="rId10"/>
    <p:sldId id="324" r:id="rId11"/>
    <p:sldId id="325" r:id="rId12"/>
    <p:sldId id="266" r:id="rId13"/>
  </p:sldIdLst>
  <p:sldSz cx="9906000" cy="6858000" type="A4"/>
  <p:notesSz cx="7315200" cy="96012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" initials="H" lastIdx="2" clrIdx="0">
    <p:extLst>
      <p:ext uri="{19B8F6BF-5375-455C-9EA6-DF929625EA0E}">
        <p15:presenceInfo xmlns:p15="http://schemas.microsoft.com/office/powerpoint/2012/main" userId="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AA52"/>
    <a:srgbClr val="EDBD1F"/>
    <a:srgbClr val="313B4A"/>
    <a:srgbClr val="43A79C"/>
    <a:srgbClr val="F04316"/>
    <a:srgbClr val="0E478A"/>
    <a:srgbClr val="ECA02F"/>
    <a:srgbClr val="D52D26"/>
    <a:srgbClr val="013E36"/>
    <a:srgbClr val="D97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4" autoAdjust="0"/>
  </p:normalViewPr>
  <p:slideViewPr>
    <p:cSldViewPr>
      <p:cViewPr varScale="1">
        <p:scale>
          <a:sx n="116" d="100"/>
          <a:sy n="116" d="100"/>
        </p:scale>
        <p:origin x="1224" y="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14528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1"/>
          <a:lstStyle>
            <a:lvl1pPr algn="r">
              <a:defRPr sz="13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694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1"/>
          <a:lstStyle>
            <a:lvl1pPr algn="l">
              <a:defRPr sz="1300"/>
            </a:lvl1pPr>
          </a:lstStyle>
          <a:p>
            <a:fld id="{38D82D4D-CEE0-4F8C-A6E2-4A89E60018A0}" type="datetimeFigureOut">
              <a:rPr lang="ar-SA" smtClean="0"/>
              <a:t>05/07/37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14528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1" anchor="b"/>
          <a:lstStyle>
            <a:lvl1pPr algn="r">
              <a:defRPr sz="13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694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1" anchor="b"/>
          <a:lstStyle>
            <a:lvl1pPr algn="l">
              <a:defRPr sz="1300"/>
            </a:lvl1pPr>
          </a:lstStyle>
          <a:p>
            <a:fld id="{DB7E54D5-93F0-4E19-A5A0-28020B93D8C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883969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4/12/2016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57275" y="720725"/>
            <a:ext cx="520065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rtl="0">
              <a:defRPr sz="13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/>
            <a:r>
              <a:rPr lang="en-US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Translating </a:t>
            </a:r>
            <a:r>
              <a:rPr lang="en-US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Text Types</a:t>
            </a:r>
          </a:p>
          <a:p>
            <a:pPr algn="ctr"/>
            <a:r>
              <a:rPr lang="en-US" sz="2800" dirty="0" err="1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Yahya</a:t>
            </a:r>
            <a:r>
              <a:rPr lang="en-US" sz="2800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M. </a:t>
            </a:r>
            <a:r>
              <a:rPr lang="en-US" sz="2800" dirty="0" err="1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Rabab’ah</a:t>
            </a:r>
            <a:endParaRPr lang="en-US" sz="2800" dirty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lvl="0" algn="ctr"/>
            <a:r>
              <a:rPr lang="en-US" sz="1400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MA, English/Arabic Translation</a:t>
            </a:r>
            <a:endParaRPr lang="en-US" sz="1400" b="1" dirty="0">
              <a:solidFill>
                <a:srgbClr val="002060"/>
              </a:solidFill>
              <a:latin typeface="Calibri" pitchFamily="34" charset="0"/>
            </a:endParaRPr>
          </a:p>
          <a:p>
            <a:pPr algn="ctr"/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Live 4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32520" y="1484784"/>
            <a:ext cx="8928992" cy="464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>
              <a:lnSpc>
                <a:spcPct val="115000"/>
              </a:lnSpc>
              <a:spcAft>
                <a:spcPts val="1000"/>
              </a:spcAft>
              <a:buSzPts val="1200"/>
            </a:pP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1. Communication 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is the main purpose of…………………………………..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food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languages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industry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old languages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only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algn="l" rtl="0">
              <a:lnSpc>
                <a:spcPct val="115000"/>
              </a:lnSpc>
              <a:spcAft>
                <a:spcPts val="1000"/>
              </a:spcAft>
            </a:pPr>
            <a:endParaRPr lang="en-US" sz="400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algn="l" rtl="0">
              <a:lnSpc>
                <a:spcPct val="115000"/>
              </a:lnSpc>
              <a:spcAft>
                <a:spcPts val="1000"/>
              </a:spcAft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2. </a:t>
            </a: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Arabic language speakers can …………………….. Arabic texts.</a:t>
            </a:r>
            <a:endParaRPr lang="en-US" sz="1600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say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understand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write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all mentioned above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0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37952" y="1340768"/>
            <a:ext cx="9073008" cy="2963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>
              <a:lnSpc>
                <a:spcPct val="115000"/>
              </a:lnSpc>
              <a:spcAft>
                <a:spcPts val="1000"/>
              </a:spcAft>
              <a:buSzPts val="1200"/>
            </a:pP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3. According 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to </a:t>
            </a:r>
            <a:r>
              <a:rPr lang="en-US" b="1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Newmark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, the dynamics of translation are the……………………….that pull the translation activity on opposite directions.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opposing forces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the translators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the players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the cultures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algn="l" rtl="0"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20552" y="3839764"/>
            <a:ext cx="4953000" cy="25165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l" rtl="0">
              <a:lnSpc>
                <a:spcPct val="115000"/>
              </a:lnSpc>
              <a:spcAft>
                <a:spcPts val="1000"/>
              </a:spcAft>
              <a:buSzPts val="1200"/>
            </a:pP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4. The 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general term of "Translation" can refer to (the product) that means: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the text that had been translated.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the act of producing translation.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the written texts waiting for translation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the general subject field.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47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44488" y="1526202"/>
            <a:ext cx="8856984" cy="3919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>
              <a:lnSpc>
                <a:spcPct val="115000"/>
              </a:lnSpc>
              <a:spcAft>
                <a:spcPts val="1000"/>
              </a:spcAft>
              <a:buSzPts val="1200"/>
            </a:pP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5. Complete 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the definition: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algn="l" rtl="0">
              <a:lnSpc>
                <a:spcPct val="115000"/>
              </a:lnSpc>
              <a:spcAft>
                <a:spcPts val="1000"/>
              </a:spcAft>
            </a:pP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Richard </a:t>
            </a:r>
            <a:r>
              <a:rPr lang="en-US" b="1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Brislin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 defines translation as: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Translation is the general term referring to the transfer of thoughts and ideas………………………………………………, whether the languages are in written or oral form; whether the languages have established orthographies or do not have such standardization or whether one or both languages is based on signs, as with sign languages of the deaf.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from one language (source) to another (target)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to written stories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to written texts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to images and pictures only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20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44488" y="1286533"/>
            <a:ext cx="8568952" cy="4843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>
              <a:lnSpc>
                <a:spcPct val="115000"/>
              </a:lnSpc>
              <a:spcAft>
                <a:spcPts val="1000"/>
              </a:spcAft>
              <a:buSzPts val="1200"/>
            </a:pP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6. The 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text which is a translation of the ST is the…………….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target  Text (TT)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text which needs translation of the ST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language in which the ST is written.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language into which the ST is translated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algn="l" rtl="0">
              <a:lnSpc>
                <a:spcPct val="115000"/>
              </a:lnSpc>
              <a:spcAft>
                <a:spcPts val="1000"/>
              </a:spcAft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algn="l" rtl="0">
              <a:lnSpc>
                <a:spcPct val="115000"/>
              </a:lnSpc>
              <a:spcAft>
                <a:spcPts val="1000"/>
              </a:spcAft>
              <a:buSzPts val="1200"/>
            </a:pP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7. The 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(ST) is the……………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spoken language only.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culture of the source language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language into which the ST is translated.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text requiring translation.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77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72480" y="1268760"/>
            <a:ext cx="9070029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>
              <a:lnSpc>
                <a:spcPct val="115000"/>
              </a:lnSpc>
              <a:spcAft>
                <a:spcPts val="1000"/>
              </a:spcAft>
              <a:buSzPts val="1200"/>
            </a:pP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8. A 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……………….is an example of a literary text.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bank leaflet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verse from the Holy Quran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official speech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short story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algn="l" rtl="0">
              <a:lnSpc>
                <a:spcPct val="115000"/>
              </a:lnSpc>
              <a:spcAft>
                <a:spcPts val="1000"/>
              </a:spcAft>
              <a:buSzPts val="1200"/>
              <a:tabLst>
                <a:tab pos="457200" algn="l"/>
              </a:tabLst>
            </a:pPr>
            <a:r>
              <a:rPr lang="en-US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9. An </a:t>
            </a:r>
            <a:r>
              <a:rPr lang="en-U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example of a technical  text is a………….…….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short story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poem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certain text talking about a certain disease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novel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40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16496" y="1412776"/>
            <a:ext cx="8784976" cy="4750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>
              <a:lnSpc>
                <a:spcPct val="115000"/>
              </a:lnSpc>
              <a:spcAft>
                <a:spcPts val="1000"/>
              </a:spcAft>
              <a:buSzPts val="1200"/>
            </a:pP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10. The 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(SL) is the: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source culture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language in which the ST is written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target language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target culture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algn="l" rtl="0">
              <a:lnSpc>
                <a:spcPct val="115000"/>
              </a:lnSpc>
              <a:spcAft>
                <a:spcPts val="1000"/>
              </a:spcAft>
              <a:buSzPts val="1200"/>
              <a:tabLst>
                <a:tab pos="457200" algn="l"/>
              </a:tabLst>
            </a:pPr>
            <a:r>
              <a:rPr lang="en-US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11.  ………………………….</a:t>
            </a:r>
            <a:r>
              <a:rPr lang="en-U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views the text as the level at which communication is achieved and at which equivalence must be sought. 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</a:rPr>
              <a:t>Fargal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Katharina Reiss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Dickins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Mason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17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16496" y="1340768"/>
            <a:ext cx="9145016" cy="1984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>
              <a:lnSpc>
                <a:spcPct val="107000"/>
              </a:lnSpc>
              <a:spcAft>
                <a:spcPts val="800"/>
              </a:spcAft>
              <a:buSzPts val="1200"/>
            </a:pP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12.  </a:t>
            </a:r>
            <a:r>
              <a:rPr lang="en-US" b="1" i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Hatim</a:t>
            </a: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and Mason classified instructional texts into two types: …………..……………..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rhetorical and technical.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philosophical and technical.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instruction without option, and instruction with option.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audiomedial and vocative.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6496" y="3576710"/>
            <a:ext cx="9145016" cy="2516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>
              <a:lnSpc>
                <a:spcPct val="115000"/>
              </a:lnSpc>
              <a:spcAft>
                <a:spcPts val="1000"/>
              </a:spcAft>
              <a:buSzPts val="1200"/>
            </a:pP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13. According 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to </a:t>
            </a:r>
            <a:r>
              <a:rPr lang="en-US" b="1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Newmark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," Few texts are purely from the same text type, most include all three  functions, ………………………………………………"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with no emphasis on one of the three.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without depending on any of the three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with an emphasis on one of the three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with an emphasis on all the three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99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91254" y="1340768"/>
            <a:ext cx="8910217" cy="2198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>
              <a:lnSpc>
                <a:spcPct val="115000"/>
              </a:lnSpc>
              <a:spcAft>
                <a:spcPts val="1000"/>
              </a:spcAft>
              <a:buSzPts val="1200"/>
            </a:pP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14. An 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example of an empirical  genre is: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a poem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a formal speech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 scientific report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a pure mathematics text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43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44914" y="1442428"/>
            <a:ext cx="978019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ar-S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15. Read the following text then answer the question that  follows.</a:t>
            </a:r>
            <a:endParaRPr kumimoji="0" lang="en-US" altLang="ar-S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52" y="1984583"/>
            <a:ext cx="7128792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920552" y="4145736"/>
            <a:ext cx="8430707" cy="2198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algn="l" rtl="0">
              <a:lnSpc>
                <a:spcPct val="115000"/>
              </a:lnSpc>
              <a:spcAft>
                <a:spcPts val="1000"/>
              </a:spcAft>
            </a:pP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According to Dickins, this text belongs to……………………. text type.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literary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philosophical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persuasive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technical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11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الاداب</Template>
  <TotalTime>1148</TotalTime>
  <Words>539</Words>
  <Application>Microsoft Office PowerPoint</Application>
  <PresentationFormat>A4 Paper (210x297 mm)</PresentationFormat>
  <Paragraphs>103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ae_AlMateen</vt:lpstr>
      <vt:lpstr>Arial</vt:lpstr>
      <vt:lpstr>Calibri</vt:lpstr>
      <vt:lpstr>Times New Roman</vt:lpstr>
      <vt:lpstr>Office Theme</vt:lpstr>
      <vt:lpstr>PowerPoint Presentation</vt:lpstr>
      <vt:lpstr>Live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Yahya Mohmoud Rababah</dc:creator>
  <cp:lastModifiedBy>its me</cp:lastModifiedBy>
  <cp:revision>108</cp:revision>
  <cp:lastPrinted>2014-02-19T03:20:38Z</cp:lastPrinted>
  <dcterms:created xsi:type="dcterms:W3CDTF">2014-02-02T07:34:51Z</dcterms:created>
  <dcterms:modified xsi:type="dcterms:W3CDTF">2016-04-12T14:28:47Z</dcterms:modified>
</cp:coreProperties>
</file>