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92" r:id="rId3"/>
    <p:sldId id="318" r:id="rId4"/>
    <p:sldId id="319" r:id="rId5"/>
    <p:sldId id="320" r:id="rId6"/>
    <p:sldId id="321" r:id="rId7"/>
    <p:sldId id="322" r:id="rId8"/>
    <p:sldId id="323" r:id="rId9"/>
    <p:sldId id="335" r:id="rId10"/>
    <p:sldId id="336" r:id="rId11"/>
    <p:sldId id="337" r:id="rId12"/>
    <p:sldId id="338" r:id="rId13"/>
    <p:sldId id="339" r:id="rId14"/>
    <p:sldId id="324" r:id="rId15"/>
    <p:sldId id="325" r:id="rId16"/>
    <p:sldId id="326" r:id="rId17"/>
    <p:sldId id="327" r:id="rId18"/>
    <p:sldId id="340"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3B4A"/>
    <a:srgbClr val="43A79C"/>
    <a:srgbClr val="EDBD1F"/>
    <a:srgbClr val="F04316"/>
    <a:srgbClr val="81AA52"/>
    <a:srgbClr val="0E478A"/>
    <a:srgbClr val="ECA02F"/>
    <a:srgbClr val="D52D26"/>
    <a:srgbClr val="013E36"/>
    <a:srgbClr val="D979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4" autoAdjust="0"/>
  </p:normalViewPr>
  <p:slideViewPr>
    <p:cSldViewPr>
      <p:cViewPr varScale="1">
        <p:scale>
          <a:sx n="92" d="100"/>
          <a:sy n="92" d="100"/>
        </p:scale>
        <p:origin x="750" y="66"/>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2/26/2014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rtl="0"/>
            <a:r>
              <a:rPr lang="en-US" sz="2800" b="1" dirty="0" smtClean="0">
                <a:solidFill>
                  <a:srgbClr val="313B4A"/>
                </a:solidFill>
                <a:latin typeface="Calibri" pitchFamily="34" charset="0"/>
                <a:cs typeface="Times New Roman" pitchFamily="18" charset="0"/>
              </a:rPr>
              <a:t>Translating </a:t>
            </a:r>
            <a:r>
              <a:rPr lang="en-US" sz="2800" b="1" dirty="0">
                <a:solidFill>
                  <a:srgbClr val="313B4A"/>
                </a:solidFill>
                <a:latin typeface="Calibri" pitchFamily="34" charset="0"/>
                <a:cs typeface="Times New Roman" pitchFamily="18" charset="0"/>
              </a:rPr>
              <a:t>Text Types</a:t>
            </a:r>
          </a:p>
          <a:p>
            <a:pPr algn="ctr"/>
            <a:r>
              <a:rPr lang="en-US" sz="2800" dirty="0" err="1" smtClean="0">
                <a:solidFill>
                  <a:srgbClr val="313B4A"/>
                </a:solidFill>
                <a:latin typeface="Calibri" pitchFamily="34" charset="0"/>
                <a:cs typeface="Times New Roman" pitchFamily="18" charset="0"/>
              </a:rPr>
              <a:t>Yahya</a:t>
            </a:r>
            <a:r>
              <a:rPr lang="en-US" sz="2800" dirty="0" smtClean="0">
                <a:solidFill>
                  <a:srgbClr val="313B4A"/>
                </a:solidFill>
                <a:latin typeface="Calibri" pitchFamily="34" charset="0"/>
                <a:cs typeface="Times New Roman" pitchFamily="18" charset="0"/>
              </a:rPr>
              <a:t> </a:t>
            </a:r>
            <a:r>
              <a:rPr lang="en-US" sz="2800" dirty="0">
                <a:solidFill>
                  <a:srgbClr val="313B4A"/>
                </a:solidFill>
                <a:latin typeface="Calibri" pitchFamily="34" charset="0"/>
                <a:cs typeface="Times New Roman" pitchFamily="18" charset="0"/>
              </a:rPr>
              <a:t>M. </a:t>
            </a:r>
            <a:r>
              <a:rPr lang="en-US" sz="2800" dirty="0" err="1">
                <a:solidFill>
                  <a:srgbClr val="313B4A"/>
                </a:solidFill>
                <a:latin typeface="Calibri" pitchFamily="34" charset="0"/>
                <a:cs typeface="Times New Roman" pitchFamily="18" charset="0"/>
              </a:rPr>
              <a:t>Rabab’ah</a:t>
            </a:r>
            <a:endParaRPr lang="en-US" sz="2800" dirty="0">
              <a:solidFill>
                <a:srgbClr val="313B4A"/>
              </a:solidFill>
              <a:latin typeface="Calibri" pitchFamily="34" charset="0"/>
              <a:cs typeface="Times New Roman" pitchFamily="18" charset="0"/>
            </a:endParaRPr>
          </a:p>
          <a:p>
            <a:pPr lvl="0" algn="ctr"/>
            <a:r>
              <a:rPr lang="en-US" sz="1400" b="1" dirty="0">
                <a:solidFill>
                  <a:srgbClr val="002060"/>
                </a:solidFill>
                <a:latin typeface="Calibri" pitchFamily="34" charset="0"/>
                <a:cs typeface="Times New Roman" pitchFamily="18" charset="0"/>
              </a:rPr>
              <a:t>MA, English/Arabic Translation</a:t>
            </a:r>
            <a:endParaRPr lang="en-US" sz="1400" b="1" dirty="0">
              <a:solidFill>
                <a:srgbClr val="002060"/>
              </a:solidFill>
              <a:latin typeface="Calibri" pitchFamily="34" charset="0"/>
            </a:endParaRPr>
          </a:p>
          <a:p>
            <a:pPr algn="ct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en-US" b="1" dirty="0">
                <a:effectLst>
                  <a:outerShdw blurRad="38100" dist="38100" dir="2700000" algn="tl">
                    <a:srgbClr val="000000">
                      <a:alpha val="43137"/>
                    </a:srgbClr>
                  </a:outerShdw>
                </a:effectLst>
                <a:cs typeface="Arial" pitchFamily="34" charset="0"/>
              </a:rPr>
              <a:t>Lecture </a:t>
            </a:r>
            <a:r>
              <a:rPr lang="en-US" b="1" dirty="0" smtClean="0">
                <a:effectLst>
                  <a:outerShdw blurRad="38100" dist="38100" dir="2700000" algn="tl">
                    <a:srgbClr val="000000">
                      <a:alpha val="43137"/>
                    </a:srgbClr>
                  </a:outerShdw>
                </a:effectLst>
                <a:cs typeface="Arial" pitchFamily="34" charset="0"/>
              </a:rPr>
              <a:t>7</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extBox 4"/>
          <p:cNvSpPr txBox="1"/>
          <p:nvPr/>
        </p:nvSpPr>
        <p:spPr>
          <a:xfrm>
            <a:off x="380968" y="4143380"/>
            <a:ext cx="7500990" cy="369332"/>
          </a:xfrm>
          <a:prstGeom prst="rect">
            <a:avLst/>
          </a:prstGeom>
          <a:noFill/>
        </p:spPr>
        <p:txBody>
          <a:bodyPr wrap="square" rtlCol="1">
            <a:spAutoFit/>
          </a:bodyPr>
          <a:lstStyle/>
          <a:p>
            <a:pPr algn="l"/>
            <a:r>
              <a:rPr lang="en-US" b="1" dirty="0"/>
              <a:t>Practical Translation 1</a:t>
            </a:r>
            <a:endParaRPr lang="ar-SA" b="1"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itle 4"/>
          <p:cNvSpPr>
            <a:spLocks noGrp="1"/>
          </p:cNvSpPr>
          <p:nvPr>
            <p:ph type="title"/>
          </p:nvPr>
        </p:nvSpPr>
        <p:spPr>
          <a:xfrm>
            <a:off x="495300" y="274638"/>
            <a:ext cx="8915400" cy="1143000"/>
          </a:xfrm>
        </p:spPr>
        <p:txBody>
          <a:bodyPr/>
          <a:lstStyle/>
          <a:p>
            <a:pPr algn="l"/>
            <a:r>
              <a:rPr lang="en-US" sz="4000" b="1" dirty="0" smtClean="0"/>
              <a:t>Practical 1	</a:t>
            </a:r>
            <a:endParaRPr lang="ar-SA" sz="4000" b="1" dirty="0" smtClean="0"/>
          </a:p>
        </p:txBody>
      </p:sp>
      <p:sp>
        <p:nvSpPr>
          <p:cNvPr id="6" name="مربع نص 4"/>
          <p:cNvSpPr txBox="1"/>
          <p:nvPr/>
        </p:nvSpPr>
        <p:spPr>
          <a:xfrm>
            <a:off x="452406" y="2571744"/>
            <a:ext cx="9215502" cy="1815882"/>
          </a:xfrm>
          <a:prstGeom prst="rect">
            <a:avLst/>
          </a:prstGeom>
          <a:noFill/>
        </p:spPr>
        <p:txBody>
          <a:bodyPr wrap="square" rtlCol="1">
            <a:spAutoFit/>
          </a:bodyPr>
          <a:lstStyle/>
          <a:p>
            <a:pPr algn="l"/>
            <a:r>
              <a:rPr lang="en-US" sz="2800" dirty="0" smtClean="0"/>
              <a:t>In light of the theoretical background outlined before, discuss the strategic decisions that you have to take before starting detailed translation of the following text then translate it into English:</a:t>
            </a:r>
          </a:p>
        </p:txBody>
      </p:sp>
    </p:spTree>
    <p:extLst>
      <p:ext uri="{BB962C8B-B14F-4D97-AF65-F5344CB8AC3E}">
        <p14:creationId xmlns:p14="http://schemas.microsoft.com/office/powerpoint/2010/main" val="1862478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pic>
        <p:nvPicPr>
          <p:cNvPr id="3" name="Picture 2"/>
          <p:cNvPicPr>
            <a:picLocks noChangeAspect="1" noChangeArrowheads="1"/>
          </p:cNvPicPr>
          <p:nvPr/>
        </p:nvPicPr>
        <p:blipFill>
          <a:blip r:embed="rId2"/>
          <a:srcRect/>
          <a:stretch>
            <a:fillRect/>
          </a:stretch>
        </p:blipFill>
        <p:spPr bwMode="auto">
          <a:xfrm>
            <a:off x="296735" y="571480"/>
            <a:ext cx="9442611" cy="5143536"/>
          </a:xfrm>
          <a:prstGeom prst="rect">
            <a:avLst/>
          </a:prstGeom>
          <a:noFill/>
          <a:ln w="9525">
            <a:noFill/>
            <a:miter lim="800000"/>
            <a:headEnd/>
            <a:tailEnd/>
          </a:ln>
          <a:effectLst/>
        </p:spPr>
      </p:pic>
    </p:spTree>
    <p:extLst>
      <p:ext uri="{BB962C8B-B14F-4D97-AF65-F5344CB8AC3E}">
        <p14:creationId xmlns:p14="http://schemas.microsoft.com/office/powerpoint/2010/main" val="1625034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pic>
        <p:nvPicPr>
          <p:cNvPr id="3" name="Picture 2"/>
          <p:cNvPicPr>
            <a:picLocks noChangeAspect="1" noChangeArrowheads="1"/>
          </p:cNvPicPr>
          <p:nvPr/>
        </p:nvPicPr>
        <p:blipFill>
          <a:blip r:embed="rId2"/>
          <a:srcRect/>
          <a:stretch>
            <a:fillRect/>
          </a:stretch>
        </p:blipFill>
        <p:spPr bwMode="auto">
          <a:xfrm>
            <a:off x="74779" y="500042"/>
            <a:ext cx="9664567" cy="5214974"/>
          </a:xfrm>
          <a:prstGeom prst="rect">
            <a:avLst/>
          </a:prstGeom>
          <a:noFill/>
          <a:ln w="9525">
            <a:noFill/>
            <a:miter lim="800000"/>
            <a:headEnd/>
            <a:tailEnd/>
          </a:ln>
          <a:effectLst/>
        </p:spPr>
      </p:pic>
    </p:spTree>
    <p:extLst>
      <p:ext uri="{BB962C8B-B14F-4D97-AF65-F5344CB8AC3E}">
        <p14:creationId xmlns:p14="http://schemas.microsoft.com/office/powerpoint/2010/main" val="11111255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3" name="مستطيل 3"/>
          <p:cNvSpPr/>
          <p:nvPr/>
        </p:nvSpPr>
        <p:spPr>
          <a:xfrm>
            <a:off x="452406" y="214290"/>
            <a:ext cx="8929750" cy="1200329"/>
          </a:xfrm>
          <a:prstGeom prst="rect">
            <a:avLst/>
          </a:prstGeom>
        </p:spPr>
        <p:txBody>
          <a:bodyPr wrap="square">
            <a:spAutoFit/>
          </a:bodyPr>
          <a:lstStyle/>
          <a:p>
            <a:pPr algn="l"/>
            <a:r>
              <a:rPr lang="en-US" sz="3600" dirty="0" smtClean="0">
                <a:solidFill>
                  <a:srgbClr val="009900"/>
                </a:solidFill>
              </a:rPr>
              <a:t>According to scholars we referred to before what sort of text is this?</a:t>
            </a:r>
          </a:p>
        </p:txBody>
      </p:sp>
      <p:sp>
        <p:nvSpPr>
          <p:cNvPr id="4" name="مستطيل 4"/>
          <p:cNvSpPr/>
          <p:nvPr/>
        </p:nvSpPr>
        <p:spPr>
          <a:xfrm>
            <a:off x="452406" y="2120808"/>
            <a:ext cx="9144064" cy="2862322"/>
          </a:xfrm>
          <a:prstGeom prst="rect">
            <a:avLst/>
          </a:prstGeom>
        </p:spPr>
        <p:txBody>
          <a:bodyPr wrap="square">
            <a:spAutoFit/>
          </a:bodyPr>
          <a:lstStyle/>
          <a:p>
            <a:pPr algn="l"/>
            <a:r>
              <a:rPr lang="en-US" sz="2000" b="1" dirty="0" smtClean="0"/>
              <a:t>Basil </a:t>
            </a:r>
            <a:r>
              <a:rPr lang="en-US" sz="2000" b="1" dirty="0" err="1" smtClean="0"/>
              <a:t>Hatim</a:t>
            </a:r>
            <a:r>
              <a:rPr lang="en-US" sz="2000" b="1" dirty="0" smtClean="0"/>
              <a:t> &amp; Ian Mason (1990): </a:t>
            </a:r>
            <a:r>
              <a:rPr lang="en-US" sz="2000" dirty="0" smtClean="0"/>
              <a:t>argumentative, expositive and instruction-based.</a:t>
            </a:r>
          </a:p>
          <a:p>
            <a:pPr algn="l"/>
            <a:endParaRPr lang="en-US" sz="2000" dirty="0" smtClean="0"/>
          </a:p>
          <a:p>
            <a:pPr algn="l"/>
            <a:r>
              <a:rPr lang="en-US" sz="2000" b="1" dirty="0" smtClean="0"/>
              <a:t>Peter </a:t>
            </a:r>
            <a:r>
              <a:rPr lang="en-US" sz="2000" b="1" dirty="0" err="1" smtClean="0"/>
              <a:t>Newmark</a:t>
            </a:r>
            <a:r>
              <a:rPr lang="en-US" sz="2000" b="1" dirty="0" smtClean="0"/>
              <a:t>(1988) : </a:t>
            </a:r>
            <a:r>
              <a:rPr lang="en-US" sz="2000" dirty="0" smtClean="0"/>
              <a:t>Expressive, Informative, Vocative.</a:t>
            </a:r>
          </a:p>
          <a:p>
            <a:pPr algn="l"/>
            <a:endParaRPr lang="en-US" sz="2000" dirty="0" smtClean="0"/>
          </a:p>
          <a:p>
            <a:pPr lvl="0" algn="l"/>
            <a:r>
              <a:rPr lang="en-US" sz="2000" b="1" dirty="0" smtClean="0"/>
              <a:t>Katharina Reiss(1970s) : </a:t>
            </a:r>
            <a:r>
              <a:rPr lang="en-US" sz="2000" dirty="0" smtClean="0"/>
              <a:t>Informative, Expressive , Operative, </a:t>
            </a:r>
            <a:r>
              <a:rPr lang="en-US" sz="2000" dirty="0" err="1" smtClean="0"/>
              <a:t>Audiomedial</a:t>
            </a:r>
            <a:r>
              <a:rPr lang="en-US" sz="2000" dirty="0" smtClean="0"/>
              <a:t>.</a:t>
            </a:r>
          </a:p>
          <a:p>
            <a:pPr lvl="0" algn="l"/>
            <a:r>
              <a:rPr lang="en-US" sz="2000" dirty="0" smtClean="0"/>
              <a:t> </a:t>
            </a:r>
          </a:p>
          <a:p>
            <a:pPr algn="l"/>
            <a:r>
              <a:rPr lang="en-US" sz="2000" b="1" dirty="0" smtClean="0"/>
              <a:t>James </a:t>
            </a:r>
            <a:r>
              <a:rPr lang="en-US" sz="2000" b="1" dirty="0" err="1" smtClean="0"/>
              <a:t>Dickins,Sandor</a:t>
            </a:r>
            <a:r>
              <a:rPr lang="en-US" sz="2000" b="1" dirty="0" smtClean="0"/>
              <a:t> Hervey and Ian Higgins (2002) :</a:t>
            </a:r>
          </a:p>
          <a:p>
            <a:pPr algn="l"/>
            <a:r>
              <a:rPr lang="en-US" sz="2000" dirty="0" smtClean="0"/>
              <a:t>Literary, Religious Philosophical, Empirical, Persuasive</a:t>
            </a:r>
          </a:p>
        </p:txBody>
      </p:sp>
    </p:spTree>
    <p:extLst>
      <p:ext uri="{BB962C8B-B14F-4D97-AF65-F5344CB8AC3E}">
        <p14:creationId xmlns:p14="http://schemas.microsoft.com/office/powerpoint/2010/main" val="34252055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3" name="مستطيل 3"/>
          <p:cNvSpPr/>
          <p:nvPr/>
        </p:nvSpPr>
        <p:spPr>
          <a:xfrm>
            <a:off x="452406" y="425215"/>
            <a:ext cx="8929750" cy="646331"/>
          </a:xfrm>
          <a:prstGeom prst="rect">
            <a:avLst/>
          </a:prstGeom>
        </p:spPr>
        <p:txBody>
          <a:bodyPr wrap="square">
            <a:spAutoFit/>
          </a:bodyPr>
          <a:lstStyle/>
          <a:p>
            <a:pPr algn="l"/>
            <a:r>
              <a:rPr lang="en-US" dirty="0" smtClean="0"/>
              <a:t>Before you begin translating any text, you need to ask yourself the following important questions:</a:t>
            </a:r>
          </a:p>
        </p:txBody>
      </p:sp>
      <p:sp>
        <p:nvSpPr>
          <p:cNvPr id="4" name="مستطيل 4"/>
          <p:cNvSpPr/>
          <p:nvPr/>
        </p:nvSpPr>
        <p:spPr>
          <a:xfrm>
            <a:off x="166654" y="1898587"/>
            <a:ext cx="9429816" cy="5632311"/>
          </a:xfrm>
          <a:prstGeom prst="rect">
            <a:avLst/>
          </a:prstGeom>
        </p:spPr>
        <p:txBody>
          <a:bodyPr wrap="square">
            <a:spAutoFit/>
          </a:bodyPr>
          <a:lstStyle/>
          <a:p>
            <a:pPr algn="l">
              <a:buFontTx/>
              <a:buChar char="-"/>
            </a:pPr>
            <a:r>
              <a:rPr lang="en-US" b="1" i="1" dirty="0" smtClean="0"/>
              <a:t> What is the message content of this particular ST?</a:t>
            </a:r>
          </a:p>
          <a:p>
            <a:pPr algn="l"/>
            <a:endParaRPr lang="en-US" sz="600" dirty="0" smtClean="0"/>
          </a:p>
          <a:p>
            <a:pPr algn="l"/>
            <a:r>
              <a:rPr lang="en-US" dirty="0" smtClean="0"/>
              <a:t>  This part of text is taken from a short story which mainly aims at entertainment and humor.</a:t>
            </a:r>
          </a:p>
          <a:p>
            <a:pPr algn="l"/>
            <a:endParaRPr lang="en-US" sz="400" dirty="0" smtClean="0"/>
          </a:p>
          <a:p>
            <a:pPr algn="l">
              <a:buFontTx/>
              <a:buChar char="-"/>
            </a:pPr>
            <a:r>
              <a:rPr lang="en-US" b="1" i="1" dirty="0" smtClean="0"/>
              <a:t>What are its salient linguistic features?</a:t>
            </a:r>
          </a:p>
          <a:p>
            <a:pPr algn="l">
              <a:buFontTx/>
              <a:buChar char="-"/>
            </a:pPr>
            <a:endParaRPr lang="en-US" sz="200" dirty="0" smtClean="0"/>
          </a:p>
          <a:p>
            <a:pPr algn="l"/>
            <a:r>
              <a:rPr lang="en-US" dirty="0" smtClean="0"/>
              <a:t>  There are various kinds of word-play, metaphors of water, narrative, repetition    </a:t>
            </a:r>
          </a:p>
          <a:p>
            <a:pPr algn="l"/>
            <a:endParaRPr lang="en-US" sz="600" dirty="0" smtClean="0"/>
          </a:p>
          <a:p>
            <a:pPr algn="l">
              <a:buFontTx/>
              <a:buChar char="-"/>
            </a:pPr>
            <a:r>
              <a:rPr lang="en-US" b="1" i="1" dirty="0" smtClean="0"/>
              <a:t>What genre does it belong to and what audience is it aimed at?</a:t>
            </a:r>
          </a:p>
          <a:p>
            <a:pPr algn="l"/>
            <a:r>
              <a:rPr lang="en-US" dirty="0" smtClean="0"/>
              <a:t>   Literary genre</a:t>
            </a:r>
          </a:p>
          <a:p>
            <a:pPr algn="l">
              <a:buFontTx/>
              <a:buChar char="-"/>
            </a:pPr>
            <a:r>
              <a:rPr lang="en-US" b="1" i="1" dirty="0" smtClean="0"/>
              <a:t>What are the functions and intended audience of my translation?</a:t>
            </a:r>
          </a:p>
          <a:p>
            <a:pPr algn="l"/>
            <a:r>
              <a:rPr lang="en-US" dirty="0" smtClean="0"/>
              <a:t>   entertainment and humor /  general audience: educated and non-educated</a:t>
            </a:r>
          </a:p>
          <a:p>
            <a:pPr algn="l"/>
            <a:endParaRPr lang="en-US" dirty="0"/>
          </a:p>
          <a:p>
            <a:pPr algn="l"/>
            <a:r>
              <a:rPr lang="en-US" dirty="0" smtClean="0"/>
              <a:t>How to </a:t>
            </a:r>
            <a:r>
              <a:rPr lang="en-US" dirty="0"/>
              <a:t>(translate) deal </a:t>
            </a:r>
            <a:r>
              <a:rPr lang="en-US" dirty="0" smtClean="0"/>
              <a:t>with </a:t>
            </a:r>
            <a:r>
              <a:rPr lang="en-US" dirty="0" smtClean="0"/>
              <a:t>names </a:t>
            </a:r>
            <a:r>
              <a:rPr lang="en-US" dirty="0" smtClean="0"/>
              <a:t>of people? places? things? figures of speech?</a:t>
            </a:r>
          </a:p>
          <a:p>
            <a:pPr algn="l"/>
            <a:r>
              <a:rPr lang="en-US" dirty="0" smtClean="0"/>
              <a:t>Discuss the presence of the translator!</a:t>
            </a:r>
          </a:p>
          <a:p>
            <a:pPr algn="l"/>
            <a:r>
              <a:rPr lang="en-US" dirty="0" smtClean="0"/>
              <a:t>The setting of the text is in Egypt.</a:t>
            </a:r>
          </a:p>
          <a:p>
            <a:pPr algn="l"/>
            <a:r>
              <a:rPr lang="en-US" dirty="0" smtClean="0"/>
              <a:t>Using Google!</a:t>
            </a:r>
          </a:p>
          <a:p>
            <a:pPr algn="l"/>
            <a:endParaRPr lang="en-US" dirty="0" smtClean="0"/>
          </a:p>
          <a:p>
            <a:pPr algn="l"/>
            <a:endParaRPr lang="en-US" dirty="0"/>
          </a:p>
          <a:p>
            <a:pPr algn="l"/>
            <a:endParaRPr lang="en-US" dirty="0" smtClean="0"/>
          </a:p>
          <a:p>
            <a:pPr algn="l"/>
            <a:endParaRPr lang="en-US" dirty="0" smtClean="0"/>
          </a:p>
          <a:p>
            <a:pPr algn="l"/>
            <a:r>
              <a:rPr lang="en-US" dirty="0" smtClean="0"/>
              <a:t>   </a:t>
            </a:r>
          </a:p>
          <a:p>
            <a:pPr algn="l"/>
            <a:endParaRPr lang="en-US" dirty="0" smtClean="0"/>
          </a:p>
        </p:txBody>
      </p:sp>
    </p:spTree>
    <p:extLst>
      <p:ext uri="{BB962C8B-B14F-4D97-AF65-F5344CB8AC3E}">
        <p14:creationId xmlns:p14="http://schemas.microsoft.com/office/powerpoint/2010/main" val="24413484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3" name="مستطيل 3"/>
          <p:cNvSpPr/>
          <p:nvPr/>
        </p:nvSpPr>
        <p:spPr>
          <a:xfrm>
            <a:off x="452406" y="425215"/>
            <a:ext cx="8929750" cy="369332"/>
          </a:xfrm>
          <a:prstGeom prst="rect">
            <a:avLst/>
          </a:prstGeom>
        </p:spPr>
        <p:txBody>
          <a:bodyPr wrap="square">
            <a:spAutoFit/>
          </a:bodyPr>
          <a:lstStyle/>
          <a:p>
            <a:pPr algn="l"/>
            <a:r>
              <a:rPr lang="en-US" dirty="0" smtClean="0"/>
              <a:t>Translation of the text into English:</a:t>
            </a:r>
          </a:p>
        </p:txBody>
      </p:sp>
      <p:pic>
        <p:nvPicPr>
          <p:cNvPr id="4" name="Picture 2"/>
          <p:cNvPicPr>
            <a:picLocks noChangeAspect="1" noChangeArrowheads="1"/>
          </p:cNvPicPr>
          <p:nvPr/>
        </p:nvPicPr>
        <p:blipFill>
          <a:blip r:embed="rId2"/>
          <a:srcRect/>
          <a:stretch>
            <a:fillRect/>
          </a:stretch>
        </p:blipFill>
        <p:spPr bwMode="auto">
          <a:xfrm>
            <a:off x="452406" y="2000240"/>
            <a:ext cx="8557872" cy="1214446"/>
          </a:xfrm>
          <a:prstGeom prst="rect">
            <a:avLst/>
          </a:prstGeom>
          <a:noFill/>
          <a:ln w="9525">
            <a:noFill/>
            <a:miter lim="800000"/>
            <a:headEnd/>
            <a:tailEnd/>
          </a:ln>
          <a:effectLst/>
        </p:spPr>
      </p:pic>
      <p:sp>
        <p:nvSpPr>
          <p:cNvPr id="5" name="مربع نص 5"/>
          <p:cNvSpPr txBox="1"/>
          <p:nvPr/>
        </p:nvSpPr>
        <p:spPr>
          <a:xfrm>
            <a:off x="523844" y="3571876"/>
            <a:ext cx="8715436" cy="1569660"/>
          </a:xfrm>
          <a:prstGeom prst="rect">
            <a:avLst/>
          </a:prstGeom>
          <a:noFill/>
        </p:spPr>
        <p:txBody>
          <a:bodyPr wrap="square" rtlCol="1">
            <a:spAutoFit/>
          </a:bodyPr>
          <a:lstStyle/>
          <a:p>
            <a:pPr algn="l"/>
            <a:r>
              <a:rPr lang="en-US" sz="2400" dirty="0" smtClean="0">
                <a:cs typeface="+mj-cs"/>
              </a:rPr>
              <a:t>If you see someone running in </a:t>
            </a:r>
            <a:r>
              <a:rPr lang="en-US" sz="2400" dirty="0" err="1" smtClean="0">
                <a:cs typeface="+mj-cs"/>
              </a:rPr>
              <a:t>Munyat</a:t>
            </a:r>
            <a:r>
              <a:rPr lang="en-US" sz="2400" dirty="0" smtClean="0">
                <a:cs typeface="+mj-cs"/>
              </a:rPr>
              <a:t> El Nasr, that’s an event. Just as when you hear a police siren, you feel there must be something exciting behind it. And how wonderful it is when something exciting ripples the calm of this quiet, slow village.  </a:t>
            </a:r>
            <a:endParaRPr lang="ar-SA" sz="2400" dirty="0">
              <a:cs typeface="+mj-cs"/>
            </a:endParaRPr>
          </a:p>
        </p:txBody>
      </p:sp>
      <p:pic>
        <p:nvPicPr>
          <p:cNvPr id="6" name="Picture 5"/>
          <p:cNvPicPr>
            <a:picLocks noChangeAspect="1"/>
          </p:cNvPicPr>
          <p:nvPr/>
        </p:nvPicPr>
        <p:blipFill>
          <a:blip r:embed="rId3"/>
          <a:stretch>
            <a:fillRect/>
          </a:stretch>
        </p:blipFill>
        <p:spPr>
          <a:xfrm>
            <a:off x="349819" y="2420888"/>
            <a:ext cx="8971154" cy="35078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9024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3" name="مستطيل 3"/>
          <p:cNvSpPr/>
          <p:nvPr/>
        </p:nvSpPr>
        <p:spPr>
          <a:xfrm>
            <a:off x="452406" y="425215"/>
            <a:ext cx="8929750" cy="369332"/>
          </a:xfrm>
          <a:prstGeom prst="rect">
            <a:avLst/>
          </a:prstGeom>
        </p:spPr>
        <p:txBody>
          <a:bodyPr wrap="square">
            <a:spAutoFit/>
          </a:bodyPr>
          <a:lstStyle/>
          <a:p>
            <a:pPr algn="l"/>
            <a:r>
              <a:rPr lang="en-US" dirty="0" smtClean="0"/>
              <a:t>Translation of the text into English:</a:t>
            </a:r>
          </a:p>
        </p:txBody>
      </p:sp>
      <p:pic>
        <p:nvPicPr>
          <p:cNvPr id="4" name="Picture 2"/>
          <p:cNvPicPr>
            <a:picLocks noChangeAspect="1" noChangeArrowheads="1"/>
          </p:cNvPicPr>
          <p:nvPr/>
        </p:nvPicPr>
        <p:blipFill>
          <a:blip r:embed="rId2"/>
          <a:srcRect/>
          <a:stretch>
            <a:fillRect/>
          </a:stretch>
        </p:blipFill>
        <p:spPr bwMode="auto">
          <a:xfrm>
            <a:off x="452406" y="2000240"/>
            <a:ext cx="8557872" cy="1214446"/>
          </a:xfrm>
          <a:prstGeom prst="rect">
            <a:avLst/>
          </a:prstGeom>
          <a:noFill/>
          <a:ln w="9525">
            <a:noFill/>
            <a:miter lim="800000"/>
            <a:headEnd/>
            <a:tailEnd/>
          </a:ln>
          <a:effectLst/>
        </p:spPr>
      </p:pic>
      <p:sp>
        <p:nvSpPr>
          <p:cNvPr id="5" name="مربع نص 5"/>
          <p:cNvSpPr txBox="1"/>
          <p:nvPr/>
        </p:nvSpPr>
        <p:spPr>
          <a:xfrm>
            <a:off x="523844" y="3571876"/>
            <a:ext cx="8715436" cy="1569660"/>
          </a:xfrm>
          <a:prstGeom prst="rect">
            <a:avLst/>
          </a:prstGeom>
          <a:noFill/>
        </p:spPr>
        <p:txBody>
          <a:bodyPr wrap="square" rtlCol="1">
            <a:spAutoFit/>
          </a:bodyPr>
          <a:lstStyle/>
          <a:p>
            <a:pPr algn="l"/>
            <a:r>
              <a:rPr lang="en-US" sz="2400" dirty="0" smtClean="0">
                <a:cs typeface="+mj-cs"/>
              </a:rPr>
              <a:t>If you see someone running in </a:t>
            </a:r>
            <a:r>
              <a:rPr lang="en-US" sz="2400" dirty="0" err="1" smtClean="0">
                <a:cs typeface="+mj-cs"/>
              </a:rPr>
              <a:t>Munyat</a:t>
            </a:r>
            <a:r>
              <a:rPr lang="en-US" sz="2400" dirty="0" smtClean="0">
                <a:cs typeface="+mj-cs"/>
              </a:rPr>
              <a:t> El Nasr, that’s an event. Just as when you hear a police siren, you feel there must be something exciting behind it. And how wonderful it is when something exciting ripples the calm of this quiet, slow village.  </a:t>
            </a:r>
            <a:endParaRPr lang="ar-SA" sz="2400" dirty="0">
              <a:cs typeface="+mj-cs"/>
            </a:endParaRPr>
          </a:p>
        </p:txBody>
      </p:sp>
      <p:pic>
        <p:nvPicPr>
          <p:cNvPr id="7" name="Picture 6"/>
          <p:cNvPicPr>
            <a:picLocks noChangeAspect="1"/>
          </p:cNvPicPr>
          <p:nvPr/>
        </p:nvPicPr>
        <p:blipFill>
          <a:blip r:embed="rId3"/>
          <a:stretch>
            <a:fillRect/>
          </a:stretch>
        </p:blipFill>
        <p:spPr>
          <a:xfrm>
            <a:off x="1826217" y="2463800"/>
            <a:ext cx="5810250" cy="42576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8050019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3" name="مستطيل 3"/>
          <p:cNvSpPr/>
          <p:nvPr/>
        </p:nvSpPr>
        <p:spPr>
          <a:xfrm>
            <a:off x="452406" y="425215"/>
            <a:ext cx="8929750" cy="369332"/>
          </a:xfrm>
          <a:prstGeom prst="rect">
            <a:avLst/>
          </a:prstGeom>
        </p:spPr>
        <p:txBody>
          <a:bodyPr wrap="square">
            <a:spAutoFit/>
          </a:bodyPr>
          <a:lstStyle/>
          <a:p>
            <a:pPr algn="l"/>
            <a:r>
              <a:rPr lang="en-US" dirty="0" smtClean="0"/>
              <a:t>Translation of the text into English:</a:t>
            </a:r>
          </a:p>
        </p:txBody>
      </p:sp>
      <p:pic>
        <p:nvPicPr>
          <p:cNvPr id="4" name="Picture 2"/>
          <p:cNvPicPr>
            <a:picLocks noChangeAspect="1" noChangeArrowheads="1"/>
          </p:cNvPicPr>
          <p:nvPr/>
        </p:nvPicPr>
        <p:blipFill>
          <a:blip r:embed="rId2"/>
          <a:srcRect/>
          <a:stretch>
            <a:fillRect/>
          </a:stretch>
        </p:blipFill>
        <p:spPr bwMode="auto">
          <a:xfrm>
            <a:off x="452406" y="2000240"/>
            <a:ext cx="8557872" cy="1214446"/>
          </a:xfrm>
          <a:prstGeom prst="rect">
            <a:avLst/>
          </a:prstGeom>
          <a:noFill/>
          <a:ln w="9525">
            <a:noFill/>
            <a:miter lim="800000"/>
            <a:headEnd/>
            <a:tailEnd/>
          </a:ln>
          <a:effectLst/>
        </p:spPr>
      </p:pic>
      <p:sp>
        <p:nvSpPr>
          <p:cNvPr id="5" name="مربع نص 5"/>
          <p:cNvSpPr txBox="1"/>
          <p:nvPr/>
        </p:nvSpPr>
        <p:spPr>
          <a:xfrm>
            <a:off x="523844" y="3571876"/>
            <a:ext cx="8715436" cy="1569660"/>
          </a:xfrm>
          <a:prstGeom prst="rect">
            <a:avLst/>
          </a:prstGeom>
          <a:noFill/>
        </p:spPr>
        <p:txBody>
          <a:bodyPr wrap="square" rtlCol="1">
            <a:spAutoFit/>
          </a:bodyPr>
          <a:lstStyle/>
          <a:p>
            <a:pPr algn="l"/>
            <a:r>
              <a:rPr lang="en-US" sz="2400" dirty="0" smtClean="0">
                <a:cs typeface="+mj-cs"/>
              </a:rPr>
              <a:t>If you see someone running in </a:t>
            </a:r>
            <a:r>
              <a:rPr lang="en-US" sz="2400" dirty="0" err="1" smtClean="0">
                <a:cs typeface="+mj-cs"/>
              </a:rPr>
              <a:t>Munyat</a:t>
            </a:r>
            <a:r>
              <a:rPr lang="en-US" sz="2400" dirty="0" smtClean="0">
                <a:cs typeface="+mj-cs"/>
              </a:rPr>
              <a:t> El Nasr, that’s an event. Just as when you hear a police siren, you feel there must be something exciting behind it. And how wonderful it is when something exciting ripples the calm of this quiet, slow village.  </a:t>
            </a:r>
            <a:endParaRPr lang="ar-SA" sz="2400" dirty="0">
              <a:cs typeface="+mj-cs"/>
            </a:endParaRPr>
          </a:p>
        </p:txBody>
      </p:sp>
    </p:spTree>
    <p:extLst>
      <p:ext uri="{BB962C8B-B14F-4D97-AF65-F5344CB8AC3E}">
        <p14:creationId xmlns:p14="http://schemas.microsoft.com/office/powerpoint/2010/main" val="41531204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3" name="مستطيل 3"/>
          <p:cNvSpPr/>
          <p:nvPr/>
        </p:nvSpPr>
        <p:spPr>
          <a:xfrm>
            <a:off x="452406" y="425215"/>
            <a:ext cx="8929750" cy="369332"/>
          </a:xfrm>
          <a:prstGeom prst="rect">
            <a:avLst/>
          </a:prstGeom>
        </p:spPr>
        <p:txBody>
          <a:bodyPr wrap="square">
            <a:spAutoFit/>
          </a:bodyPr>
          <a:lstStyle/>
          <a:p>
            <a:pPr algn="l"/>
            <a:r>
              <a:rPr lang="en-US" dirty="0" smtClean="0"/>
              <a:t>Translation of the text into English:</a:t>
            </a:r>
          </a:p>
        </p:txBody>
      </p:sp>
      <p:pic>
        <p:nvPicPr>
          <p:cNvPr id="4" name="Picture 2"/>
          <p:cNvPicPr>
            <a:picLocks noChangeAspect="1" noChangeArrowheads="1"/>
          </p:cNvPicPr>
          <p:nvPr/>
        </p:nvPicPr>
        <p:blipFill>
          <a:blip r:embed="rId2"/>
          <a:srcRect/>
          <a:stretch>
            <a:fillRect/>
          </a:stretch>
        </p:blipFill>
        <p:spPr bwMode="auto">
          <a:xfrm>
            <a:off x="452406" y="2000240"/>
            <a:ext cx="8557872" cy="1214446"/>
          </a:xfrm>
          <a:prstGeom prst="rect">
            <a:avLst/>
          </a:prstGeom>
          <a:noFill/>
          <a:ln w="9525">
            <a:noFill/>
            <a:miter lim="800000"/>
            <a:headEnd/>
            <a:tailEnd/>
          </a:ln>
          <a:effectLst/>
        </p:spPr>
      </p:pic>
      <p:sp>
        <p:nvSpPr>
          <p:cNvPr id="5" name="مربع نص 5"/>
          <p:cNvSpPr txBox="1"/>
          <p:nvPr/>
        </p:nvSpPr>
        <p:spPr>
          <a:xfrm>
            <a:off x="523844" y="3571876"/>
            <a:ext cx="8715436" cy="1569660"/>
          </a:xfrm>
          <a:prstGeom prst="rect">
            <a:avLst/>
          </a:prstGeom>
          <a:noFill/>
        </p:spPr>
        <p:txBody>
          <a:bodyPr wrap="square" rtlCol="1">
            <a:spAutoFit/>
          </a:bodyPr>
          <a:lstStyle/>
          <a:p>
            <a:pPr algn="l"/>
            <a:r>
              <a:rPr lang="en-US" sz="2400" dirty="0" smtClean="0">
                <a:cs typeface="+mj-cs"/>
              </a:rPr>
              <a:t>If you see someone running in </a:t>
            </a:r>
            <a:r>
              <a:rPr lang="en-US" sz="2400" dirty="0" err="1" smtClean="0">
                <a:cs typeface="+mj-cs"/>
              </a:rPr>
              <a:t>Munyat</a:t>
            </a:r>
            <a:r>
              <a:rPr lang="en-US" sz="2400" dirty="0" smtClean="0">
                <a:cs typeface="+mj-cs"/>
              </a:rPr>
              <a:t> El Nasr, that’s an event. Just as when you hear a police siren, you feel there must be something exciting behind it. And how wonderful it is when something exciting ripples the calm of this quiet, slow village.  </a:t>
            </a:r>
            <a:endParaRPr lang="ar-SA" sz="2400" dirty="0">
              <a:cs typeface="+mj-cs"/>
            </a:endParaRPr>
          </a:p>
        </p:txBody>
      </p:sp>
      <p:pic>
        <p:nvPicPr>
          <p:cNvPr id="7" name="Picture 6"/>
          <p:cNvPicPr>
            <a:picLocks noChangeAspect="1"/>
          </p:cNvPicPr>
          <p:nvPr/>
        </p:nvPicPr>
        <p:blipFill>
          <a:blip r:embed="rId3"/>
          <a:stretch>
            <a:fillRect/>
          </a:stretch>
        </p:blipFill>
        <p:spPr>
          <a:xfrm>
            <a:off x="32134" y="2763711"/>
            <a:ext cx="9033470" cy="9019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2986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3" name="مستطيل 3"/>
          <p:cNvSpPr/>
          <p:nvPr/>
        </p:nvSpPr>
        <p:spPr>
          <a:xfrm>
            <a:off x="452406" y="425215"/>
            <a:ext cx="8929750" cy="369332"/>
          </a:xfrm>
          <a:prstGeom prst="rect">
            <a:avLst/>
          </a:prstGeom>
        </p:spPr>
        <p:txBody>
          <a:bodyPr wrap="square">
            <a:spAutoFit/>
          </a:bodyPr>
          <a:lstStyle/>
          <a:p>
            <a:pPr algn="l"/>
            <a:r>
              <a:rPr lang="en-US" dirty="0" smtClean="0"/>
              <a:t>Translation of the text into English:</a:t>
            </a:r>
          </a:p>
        </p:txBody>
      </p:sp>
      <p:pic>
        <p:nvPicPr>
          <p:cNvPr id="4" name="Picture 2"/>
          <p:cNvPicPr>
            <a:picLocks noChangeAspect="1" noChangeArrowheads="1"/>
          </p:cNvPicPr>
          <p:nvPr/>
        </p:nvPicPr>
        <p:blipFill>
          <a:blip r:embed="rId2"/>
          <a:srcRect/>
          <a:stretch>
            <a:fillRect/>
          </a:stretch>
        </p:blipFill>
        <p:spPr bwMode="auto">
          <a:xfrm>
            <a:off x="452406" y="2000240"/>
            <a:ext cx="8557872" cy="1214446"/>
          </a:xfrm>
          <a:prstGeom prst="rect">
            <a:avLst/>
          </a:prstGeom>
          <a:noFill/>
          <a:ln w="9525">
            <a:noFill/>
            <a:miter lim="800000"/>
            <a:headEnd/>
            <a:tailEnd/>
          </a:ln>
          <a:effectLst/>
        </p:spPr>
      </p:pic>
      <p:sp>
        <p:nvSpPr>
          <p:cNvPr id="5" name="مربع نص 5"/>
          <p:cNvSpPr txBox="1"/>
          <p:nvPr/>
        </p:nvSpPr>
        <p:spPr>
          <a:xfrm>
            <a:off x="523844" y="3571876"/>
            <a:ext cx="8715436" cy="1569660"/>
          </a:xfrm>
          <a:prstGeom prst="rect">
            <a:avLst/>
          </a:prstGeom>
          <a:noFill/>
        </p:spPr>
        <p:txBody>
          <a:bodyPr wrap="square" rtlCol="1">
            <a:spAutoFit/>
          </a:bodyPr>
          <a:lstStyle/>
          <a:p>
            <a:pPr algn="l"/>
            <a:r>
              <a:rPr lang="en-US" sz="2400" dirty="0" smtClean="0">
                <a:cs typeface="+mj-cs"/>
              </a:rPr>
              <a:t>If you see someone running in </a:t>
            </a:r>
            <a:r>
              <a:rPr lang="en-US" sz="2400" dirty="0" err="1" smtClean="0">
                <a:cs typeface="+mj-cs"/>
              </a:rPr>
              <a:t>Munyat</a:t>
            </a:r>
            <a:r>
              <a:rPr lang="en-US" sz="2400" dirty="0" smtClean="0">
                <a:cs typeface="+mj-cs"/>
              </a:rPr>
              <a:t> El Nasr, that’s an event. Just as when you hear a police siren, you feel there must be something exciting behind it. And how wonderful it is when something exciting ripples the calm of this quiet, slow village.  </a:t>
            </a:r>
            <a:endParaRPr lang="ar-SA" sz="2400" dirty="0">
              <a:cs typeface="+mj-cs"/>
            </a:endParaRPr>
          </a:p>
        </p:txBody>
      </p:sp>
    </p:spTree>
    <p:extLst>
      <p:ext uri="{BB962C8B-B14F-4D97-AF65-F5344CB8AC3E}">
        <p14:creationId xmlns:p14="http://schemas.microsoft.com/office/powerpoint/2010/main" val="39059042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3" name="مستطيل 3"/>
          <p:cNvSpPr/>
          <p:nvPr/>
        </p:nvSpPr>
        <p:spPr>
          <a:xfrm>
            <a:off x="452406" y="425215"/>
            <a:ext cx="8929750" cy="369332"/>
          </a:xfrm>
          <a:prstGeom prst="rect">
            <a:avLst/>
          </a:prstGeom>
        </p:spPr>
        <p:txBody>
          <a:bodyPr wrap="square">
            <a:spAutoFit/>
          </a:bodyPr>
          <a:lstStyle/>
          <a:p>
            <a:pPr algn="l"/>
            <a:r>
              <a:rPr lang="en-US" dirty="0" smtClean="0"/>
              <a:t>Translation of the text into English:</a:t>
            </a:r>
          </a:p>
        </p:txBody>
      </p:sp>
      <p:pic>
        <p:nvPicPr>
          <p:cNvPr id="4" name="Picture 2"/>
          <p:cNvPicPr>
            <a:picLocks noChangeAspect="1" noChangeArrowheads="1"/>
          </p:cNvPicPr>
          <p:nvPr/>
        </p:nvPicPr>
        <p:blipFill>
          <a:blip r:embed="rId2"/>
          <a:srcRect/>
          <a:stretch>
            <a:fillRect/>
          </a:stretch>
        </p:blipFill>
        <p:spPr bwMode="auto">
          <a:xfrm>
            <a:off x="452406" y="2000240"/>
            <a:ext cx="8557872" cy="1214446"/>
          </a:xfrm>
          <a:prstGeom prst="rect">
            <a:avLst/>
          </a:prstGeom>
          <a:noFill/>
          <a:ln w="9525">
            <a:noFill/>
            <a:miter lim="800000"/>
            <a:headEnd/>
            <a:tailEnd/>
          </a:ln>
          <a:effectLst/>
        </p:spPr>
      </p:pic>
      <p:sp>
        <p:nvSpPr>
          <p:cNvPr id="5" name="مربع نص 5"/>
          <p:cNvSpPr txBox="1"/>
          <p:nvPr/>
        </p:nvSpPr>
        <p:spPr>
          <a:xfrm>
            <a:off x="523844" y="3571876"/>
            <a:ext cx="8715436" cy="1569660"/>
          </a:xfrm>
          <a:prstGeom prst="rect">
            <a:avLst/>
          </a:prstGeom>
          <a:noFill/>
        </p:spPr>
        <p:txBody>
          <a:bodyPr wrap="square" rtlCol="1">
            <a:spAutoFit/>
          </a:bodyPr>
          <a:lstStyle/>
          <a:p>
            <a:pPr algn="l"/>
            <a:r>
              <a:rPr lang="en-US" sz="2400" dirty="0" smtClean="0">
                <a:cs typeface="+mj-cs"/>
              </a:rPr>
              <a:t>If you see someone running in </a:t>
            </a:r>
            <a:r>
              <a:rPr lang="en-US" sz="2400" dirty="0" err="1" smtClean="0">
                <a:cs typeface="+mj-cs"/>
              </a:rPr>
              <a:t>Munyat</a:t>
            </a:r>
            <a:r>
              <a:rPr lang="en-US" sz="2400" dirty="0" smtClean="0">
                <a:cs typeface="+mj-cs"/>
              </a:rPr>
              <a:t> El Nasr, that’s an event. Just as when you hear a police siren, you feel there must be something exciting behind it. And how wonderful it is when something exciting ripples the calm of this quiet, slow village.  </a:t>
            </a:r>
            <a:endParaRPr lang="ar-SA" sz="2400" dirty="0">
              <a:cs typeface="+mj-cs"/>
            </a:endParaRPr>
          </a:p>
        </p:txBody>
      </p:sp>
    </p:spTree>
    <p:extLst>
      <p:ext uri="{BB962C8B-B14F-4D97-AF65-F5344CB8AC3E}">
        <p14:creationId xmlns:p14="http://schemas.microsoft.com/office/powerpoint/2010/main" val="12802347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3" name="مستطيل 3"/>
          <p:cNvSpPr/>
          <p:nvPr/>
        </p:nvSpPr>
        <p:spPr>
          <a:xfrm>
            <a:off x="452406" y="425215"/>
            <a:ext cx="8929750" cy="369332"/>
          </a:xfrm>
          <a:prstGeom prst="rect">
            <a:avLst/>
          </a:prstGeom>
        </p:spPr>
        <p:txBody>
          <a:bodyPr wrap="square">
            <a:spAutoFit/>
          </a:bodyPr>
          <a:lstStyle/>
          <a:p>
            <a:pPr algn="l"/>
            <a:r>
              <a:rPr lang="en-US" dirty="0" smtClean="0"/>
              <a:t>Translation of the text into English:</a:t>
            </a:r>
          </a:p>
        </p:txBody>
      </p:sp>
      <p:sp>
        <p:nvSpPr>
          <p:cNvPr id="4" name="مربع نص 5"/>
          <p:cNvSpPr txBox="1"/>
          <p:nvPr/>
        </p:nvSpPr>
        <p:spPr>
          <a:xfrm>
            <a:off x="523844" y="3571876"/>
            <a:ext cx="8715436" cy="1200329"/>
          </a:xfrm>
          <a:prstGeom prst="rect">
            <a:avLst/>
          </a:prstGeom>
          <a:noFill/>
        </p:spPr>
        <p:txBody>
          <a:bodyPr wrap="square" rtlCol="1">
            <a:spAutoFit/>
          </a:bodyPr>
          <a:lstStyle/>
          <a:p>
            <a:pPr algn="l"/>
            <a:r>
              <a:rPr lang="en-US" sz="2400" dirty="0" smtClean="0">
                <a:cs typeface="+mj-cs"/>
              </a:rPr>
              <a:t>That Friday, there wasn’t just one person running  in </a:t>
            </a:r>
            <a:r>
              <a:rPr lang="en-US" sz="2400" dirty="0" err="1" smtClean="0">
                <a:cs typeface="+mj-cs"/>
              </a:rPr>
              <a:t>Munyat</a:t>
            </a:r>
            <a:r>
              <a:rPr lang="en-US" sz="2400" dirty="0" smtClean="0">
                <a:cs typeface="+mj-cs"/>
              </a:rPr>
              <a:t> El Nasr - there was a mass of movement of runners, and nobody knew why. </a:t>
            </a:r>
            <a:endParaRPr lang="ar-SA" sz="2400" dirty="0">
              <a:cs typeface="+mj-cs"/>
            </a:endParaRPr>
          </a:p>
        </p:txBody>
      </p:sp>
      <p:pic>
        <p:nvPicPr>
          <p:cNvPr id="5" name="Picture 3"/>
          <p:cNvPicPr>
            <a:picLocks noChangeAspect="1" noChangeArrowheads="1"/>
          </p:cNvPicPr>
          <p:nvPr/>
        </p:nvPicPr>
        <p:blipFill>
          <a:blip r:embed="rId2"/>
          <a:srcRect/>
          <a:stretch>
            <a:fillRect/>
          </a:stretch>
        </p:blipFill>
        <p:spPr bwMode="auto">
          <a:xfrm>
            <a:off x="357751" y="1785926"/>
            <a:ext cx="9238719" cy="1500198"/>
          </a:xfrm>
          <a:prstGeom prst="rect">
            <a:avLst/>
          </a:prstGeom>
          <a:noFill/>
          <a:ln w="9525">
            <a:noFill/>
            <a:miter lim="800000"/>
            <a:headEnd/>
            <a:tailEnd/>
          </a:ln>
          <a:effectLst/>
        </p:spPr>
      </p:pic>
    </p:spTree>
    <p:extLst>
      <p:ext uri="{BB962C8B-B14F-4D97-AF65-F5344CB8AC3E}">
        <p14:creationId xmlns:p14="http://schemas.microsoft.com/office/powerpoint/2010/main" val="23019075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3" name="مستطيل 3"/>
          <p:cNvSpPr/>
          <p:nvPr/>
        </p:nvSpPr>
        <p:spPr>
          <a:xfrm>
            <a:off x="452406" y="425215"/>
            <a:ext cx="8929750" cy="369332"/>
          </a:xfrm>
          <a:prstGeom prst="rect">
            <a:avLst/>
          </a:prstGeom>
        </p:spPr>
        <p:txBody>
          <a:bodyPr wrap="square">
            <a:spAutoFit/>
          </a:bodyPr>
          <a:lstStyle/>
          <a:p>
            <a:pPr algn="l"/>
            <a:r>
              <a:rPr lang="en-US" dirty="0" smtClean="0"/>
              <a:t>Translation of the text into English:</a:t>
            </a:r>
          </a:p>
        </p:txBody>
      </p:sp>
      <p:sp>
        <p:nvSpPr>
          <p:cNvPr id="4" name="مربع نص 5"/>
          <p:cNvSpPr txBox="1"/>
          <p:nvPr/>
        </p:nvSpPr>
        <p:spPr>
          <a:xfrm>
            <a:off x="523844" y="3571876"/>
            <a:ext cx="8715436" cy="2308324"/>
          </a:xfrm>
          <a:prstGeom prst="rect">
            <a:avLst/>
          </a:prstGeom>
          <a:noFill/>
        </p:spPr>
        <p:txBody>
          <a:bodyPr wrap="square" rtlCol="1">
            <a:spAutoFit/>
          </a:bodyPr>
          <a:lstStyle/>
          <a:p>
            <a:pPr algn="l"/>
            <a:r>
              <a:rPr lang="en-US" sz="2400" dirty="0" smtClean="0">
                <a:cs typeface="+mj-cs"/>
              </a:rPr>
              <a:t>The streets and alleys were float</a:t>
            </a:r>
            <a:r>
              <a:rPr lang="en-US" sz="2400" dirty="0" smtClean="0"/>
              <a:t>ing with their perpetual calm, and that stagnation which generally sets in following the Friday prayer, when the ground is sprayed with foamy bluish washing water scented with cheap soap, and when women inside busy themselves preparing lunch, while the men loaf around outside until the food is finally ready.</a:t>
            </a:r>
            <a:endParaRPr lang="ar-SA" sz="2400" dirty="0">
              <a:cs typeface="+mj-cs"/>
            </a:endParaRPr>
          </a:p>
        </p:txBody>
      </p:sp>
      <p:pic>
        <p:nvPicPr>
          <p:cNvPr id="5" name="Picture 2"/>
          <p:cNvPicPr>
            <a:picLocks noChangeAspect="1" noChangeArrowheads="1"/>
          </p:cNvPicPr>
          <p:nvPr/>
        </p:nvPicPr>
        <p:blipFill>
          <a:blip r:embed="rId2"/>
          <a:srcRect/>
          <a:stretch>
            <a:fillRect/>
          </a:stretch>
        </p:blipFill>
        <p:spPr bwMode="auto">
          <a:xfrm>
            <a:off x="523844" y="1500174"/>
            <a:ext cx="8643998" cy="2075921"/>
          </a:xfrm>
          <a:prstGeom prst="rect">
            <a:avLst/>
          </a:prstGeom>
          <a:noFill/>
          <a:ln w="9525">
            <a:noFill/>
            <a:miter lim="800000"/>
            <a:headEnd/>
            <a:tailEnd/>
          </a:ln>
          <a:effectLst/>
        </p:spPr>
      </p:pic>
    </p:spTree>
    <p:extLst>
      <p:ext uri="{BB962C8B-B14F-4D97-AF65-F5344CB8AC3E}">
        <p14:creationId xmlns:p14="http://schemas.microsoft.com/office/powerpoint/2010/main" val="13718976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3" name="مستطيل 3"/>
          <p:cNvSpPr/>
          <p:nvPr/>
        </p:nvSpPr>
        <p:spPr>
          <a:xfrm>
            <a:off x="452406" y="425215"/>
            <a:ext cx="8929750" cy="369332"/>
          </a:xfrm>
          <a:prstGeom prst="rect">
            <a:avLst/>
          </a:prstGeom>
        </p:spPr>
        <p:txBody>
          <a:bodyPr wrap="square">
            <a:spAutoFit/>
          </a:bodyPr>
          <a:lstStyle/>
          <a:p>
            <a:pPr algn="l"/>
            <a:r>
              <a:rPr lang="en-US" dirty="0" smtClean="0"/>
              <a:t>Translation of the text into English:</a:t>
            </a:r>
          </a:p>
        </p:txBody>
      </p:sp>
      <p:sp>
        <p:nvSpPr>
          <p:cNvPr id="4" name="مربع نص 5"/>
          <p:cNvSpPr txBox="1"/>
          <p:nvPr/>
        </p:nvSpPr>
        <p:spPr>
          <a:xfrm>
            <a:off x="595282" y="3478130"/>
            <a:ext cx="8715436" cy="2308324"/>
          </a:xfrm>
          <a:prstGeom prst="rect">
            <a:avLst/>
          </a:prstGeom>
          <a:noFill/>
        </p:spPr>
        <p:txBody>
          <a:bodyPr wrap="square" rtlCol="1">
            <a:spAutoFit/>
          </a:bodyPr>
          <a:lstStyle/>
          <a:p>
            <a:pPr algn="l"/>
            <a:r>
              <a:rPr lang="en-US" sz="2400" dirty="0" smtClean="0">
                <a:cs typeface="+mj-cs"/>
              </a:rPr>
              <a:t>Suddenly, this calm was distributed by a pair of huge, burly legs running along and shaking the houses. As the runner passed a group of men sitting in front of a house, he did not forget to run and greet them. The men returned his greeting, and tried to ask him why he was running; but by that time he had shot past.</a:t>
            </a:r>
            <a:endParaRPr lang="ar-SA" sz="2400" dirty="0">
              <a:cs typeface="+mj-cs"/>
            </a:endParaRPr>
          </a:p>
        </p:txBody>
      </p:sp>
      <p:pic>
        <p:nvPicPr>
          <p:cNvPr id="5" name="Picture 2"/>
          <p:cNvPicPr>
            <a:picLocks noChangeAspect="1" noChangeArrowheads="1"/>
          </p:cNvPicPr>
          <p:nvPr/>
        </p:nvPicPr>
        <p:blipFill>
          <a:blip r:embed="rId2"/>
          <a:srcRect/>
          <a:stretch>
            <a:fillRect/>
          </a:stretch>
        </p:blipFill>
        <p:spPr bwMode="auto">
          <a:xfrm>
            <a:off x="832605" y="1481130"/>
            <a:ext cx="8263799" cy="2019308"/>
          </a:xfrm>
          <a:prstGeom prst="rect">
            <a:avLst/>
          </a:prstGeom>
          <a:noFill/>
          <a:ln w="9525">
            <a:noFill/>
            <a:miter lim="800000"/>
            <a:headEnd/>
            <a:tailEnd/>
          </a:ln>
          <a:effectLst/>
        </p:spPr>
      </p:pic>
    </p:spTree>
    <p:extLst>
      <p:ext uri="{BB962C8B-B14F-4D97-AF65-F5344CB8AC3E}">
        <p14:creationId xmlns:p14="http://schemas.microsoft.com/office/powerpoint/2010/main" val="28454535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3" name="مستطيل 3"/>
          <p:cNvSpPr/>
          <p:nvPr/>
        </p:nvSpPr>
        <p:spPr>
          <a:xfrm>
            <a:off x="452406" y="425215"/>
            <a:ext cx="8929750" cy="369332"/>
          </a:xfrm>
          <a:prstGeom prst="rect">
            <a:avLst/>
          </a:prstGeom>
        </p:spPr>
        <p:txBody>
          <a:bodyPr wrap="square">
            <a:spAutoFit/>
          </a:bodyPr>
          <a:lstStyle/>
          <a:p>
            <a:pPr algn="l"/>
            <a:r>
              <a:rPr lang="en-US" dirty="0" smtClean="0"/>
              <a:t>Translation of the text into English:</a:t>
            </a:r>
          </a:p>
        </p:txBody>
      </p:sp>
      <p:sp>
        <p:nvSpPr>
          <p:cNvPr id="4" name="مربع نص 5"/>
          <p:cNvSpPr txBox="1"/>
          <p:nvPr/>
        </p:nvSpPr>
        <p:spPr>
          <a:xfrm>
            <a:off x="452406" y="3395963"/>
            <a:ext cx="8715436" cy="2308324"/>
          </a:xfrm>
          <a:prstGeom prst="rect">
            <a:avLst/>
          </a:prstGeom>
          <a:noFill/>
        </p:spPr>
        <p:txBody>
          <a:bodyPr wrap="square" rtlCol="1">
            <a:spAutoFit/>
          </a:bodyPr>
          <a:lstStyle/>
          <a:p>
            <a:pPr algn="l"/>
            <a:r>
              <a:rPr lang="en-US" sz="2400" dirty="0" smtClean="0">
                <a:cs typeface="+mj-cs"/>
              </a:rPr>
              <a:t>So they stood up to try and find out why, but of course to no avail; then their curiosity got the better of them, and they began to walk; then one of them suggested that they go a little quicker. Finally, they found themselves running, but they did not forget to greet other groups of sitters, who themselves stood up and before long found they too were running. </a:t>
            </a:r>
            <a:endParaRPr lang="ar-SA" sz="2400" dirty="0">
              <a:cs typeface="+mj-cs"/>
            </a:endParaRPr>
          </a:p>
        </p:txBody>
      </p:sp>
      <p:pic>
        <p:nvPicPr>
          <p:cNvPr id="5" name="Picture 2"/>
          <p:cNvPicPr>
            <a:picLocks noChangeAspect="1" noChangeArrowheads="1"/>
          </p:cNvPicPr>
          <p:nvPr/>
        </p:nvPicPr>
        <p:blipFill>
          <a:blip r:embed="rId2"/>
          <a:srcRect/>
          <a:stretch>
            <a:fillRect/>
          </a:stretch>
        </p:blipFill>
        <p:spPr bwMode="auto">
          <a:xfrm>
            <a:off x="0" y="969087"/>
            <a:ext cx="9715567" cy="2531351"/>
          </a:xfrm>
          <a:prstGeom prst="rect">
            <a:avLst/>
          </a:prstGeom>
          <a:noFill/>
          <a:ln w="9525">
            <a:noFill/>
            <a:miter lim="800000"/>
            <a:headEnd/>
            <a:tailEnd/>
          </a:ln>
          <a:effectLst/>
        </p:spPr>
      </p:pic>
    </p:spTree>
    <p:extLst>
      <p:ext uri="{BB962C8B-B14F-4D97-AF65-F5344CB8AC3E}">
        <p14:creationId xmlns:p14="http://schemas.microsoft.com/office/powerpoint/2010/main" val="30073852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3" name="مستطيل 3"/>
          <p:cNvSpPr/>
          <p:nvPr/>
        </p:nvSpPr>
        <p:spPr>
          <a:xfrm>
            <a:off x="452406" y="425215"/>
            <a:ext cx="8929750" cy="369332"/>
          </a:xfrm>
          <a:prstGeom prst="rect">
            <a:avLst/>
          </a:prstGeom>
        </p:spPr>
        <p:txBody>
          <a:bodyPr wrap="square">
            <a:spAutoFit/>
          </a:bodyPr>
          <a:lstStyle/>
          <a:p>
            <a:pPr algn="l"/>
            <a:r>
              <a:rPr lang="en-US" dirty="0" smtClean="0"/>
              <a:t>Translation of the text into English:</a:t>
            </a:r>
          </a:p>
        </p:txBody>
      </p:sp>
      <p:sp>
        <p:nvSpPr>
          <p:cNvPr id="4" name="مربع نص 5"/>
          <p:cNvSpPr txBox="1"/>
          <p:nvPr/>
        </p:nvSpPr>
        <p:spPr>
          <a:xfrm>
            <a:off x="452406" y="3395963"/>
            <a:ext cx="8715436" cy="2308324"/>
          </a:xfrm>
          <a:prstGeom prst="rect">
            <a:avLst/>
          </a:prstGeom>
          <a:noFill/>
        </p:spPr>
        <p:txBody>
          <a:bodyPr wrap="square" rtlCol="1">
            <a:spAutoFit/>
          </a:bodyPr>
          <a:lstStyle/>
          <a:p>
            <a:pPr algn="l"/>
            <a:r>
              <a:rPr lang="en-US" sz="2400" dirty="0" smtClean="0">
                <a:cs typeface="+mj-cs"/>
              </a:rPr>
              <a:t>So they stood up to try and find out why, but of course to no avail; then their curiosity got the better of them, and they began to walk; then one of them suggested that they go a little quicker. Finally, they found themselves running, but they did not forget to greet other groups of sitters, who themselves stood up and before long found they too were running. </a:t>
            </a:r>
            <a:endParaRPr lang="ar-SA" sz="2400" dirty="0">
              <a:cs typeface="+mj-cs"/>
            </a:endParaRPr>
          </a:p>
        </p:txBody>
      </p:sp>
      <p:pic>
        <p:nvPicPr>
          <p:cNvPr id="5" name="Picture 2"/>
          <p:cNvPicPr>
            <a:picLocks noChangeAspect="1" noChangeArrowheads="1"/>
          </p:cNvPicPr>
          <p:nvPr/>
        </p:nvPicPr>
        <p:blipFill>
          <a:blip r:embed="rId2"/>
          <a:srcRect/>
          <a:stretch>
            <a:fillRect/>
          </a:stretch>
        </p:blipFill>
        <p:spPr bwMode="auto">
          <a:xfrm>
            <a:off x="0" y="969087"/>
            <a:ext cx="9715567" cy="2531351"/>
          </a:xfrm>
          <a:prstGeom prst="rect">
            <a:avLst/>
          </a:prstGeom>
          <a:noFill/>
          <a:ln w="9525">
            <a:noFill/>
            <a:miter lim="800000"/>
            <a:headEnd/>
            <a:tailEnd/>
          </a:ln>
          <a:effectLst/>
        </p:spPr>
      </p:pic>
      <p:pic>
        <p:nvPicPr>
          <p:cNvPr id="6" name="Picture 5"/>
          <p:cNvPicPr>
            <a:picLocks noChangeAspect="1"/>
          </p:cNvPicPr>
          <p:nvPr/>
        </p:nvPicPr>
        <p:blipFill>
          <a:blip r:embed="rId3"/>
          <a:stretch>
            <a:fillRect/>
          </a:stretch>
        </p:blipFill>
        <p:spPr>
          <a:xfrm>
            <a:off x="552093" y="4271577"/>
            <a:ext cx="8889612" cy="1436739"/>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0689759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1105</TotalTime>
  <Words>995</Words>
  <Application>Microsoft Office PowerPoint</Application>
  <PresentationFormat>A4 Paper (210x297 mm)</PresentationFormat>
  <Paragraphs>87</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ae_AlMateen</vt:lpstr>
      <vt:lpstr>Arial</vt:lpstr>
      <vt:lpstr>Calibri</vt:lpstr>
      <vt:lpstr>Times New Roman</vt:lpstr>
      <vt:lpstr>Office Theme</vt:lpstr>
      <vt:lpstr>PowerPoint Presentation</vt:lpstr>
      <vt:lpstr>Lecture 7</vt:lpstr>
      <vt:lpstr>Practical 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Yahya Mohmoud Rababah</dc:creator>
  <cp:lastModifiedBy>Yahya Mohmoud Rababah</cp:lastModifiedBy>
  <cp:revision>123</cp:revision>
  <dcterms:created xsi:type="dcterms:W3CDTF">2014-02-02T07:34:51Z</dcterms:created>
  <dcterms:modified xsi:type="dcterms:W3CDTF">2014-02-26T06:37:52Z</dcterms:modified>
</cp:coreProperties>
</file>