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92" r:id="rId3"/>
    <p:sldId id="311" r:id="rId4"/>
    <p:sldId id="312" r:id="rId5"/>
    <p:sldId id="313" r:id="rId6"/>
    <p:sldId id="318" r:id="rId7"/>
    <p:sldId id="314" r:id="rId8"/>
    <p:sldId id="315" r:id="rId9"/>
    <p:sldId id="319" r:id="rId10"/>
    <p:sldId id="316" r:id="rId11"/>
    <p:sldId id="322" r:id="rId12"/>
    <p:sldId id="317"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86" d="100"/>
          <a:sy n="86" d="100"/>
        </p:scale>
        <p:origin x="714" y="6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9/9/2018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smtClean="0">
                <a:solidFill>
                  <a:srgbClr val="FF0000"/>
                </a:solidFill>
                <a:latin typeface="AYM Wadiy S_U normal."/>
                <a:cs typeface="Times New Roman" pitchFamily="18" charset="0"/>
              </a:rPr>
              <a:t>اسم 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 </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smtClean="0">
                <a:solidFill>
                  <a:srgbClr val="FF0000"/>
                </a:solidFill>
                <a:latin typeface="AYM Wadiy S_U normal."/>
                <a:cs typeface="Times New Roman" pitchFamily="18" charset="0"/>
              </a:rPr>
              <a:t>استاذ </a:t>
            </a:r>
            <a:r>
              <a:rPr lang="ar-SA" sz="3700" b="1" dirty="0">
                <a:solidFill>
                  <a:srgbClr val="FF0000"/>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 هاني بن عبدالله الملحم</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smtClean="0">
                <a:solidFill>
                  <a:srgbClr val="FF0000"/>
                </a:solidFill>
                <a:effectLst>
                  <a:outerShdw blurRad="38100" dist="38100" dir="2700000" algn="tl">
                    <a:srgbClr val="000000">
                      <a:alpha val="43137"/>
                    </a:srgbClr>
                  </a:outerShdw>
                </a:effectLst>
                <a:cs typeface="Arial" pitchFamily="34" charset="0"/>
              </a:rPr>
              <a:t> </a:t>
            </a:r>
            <a:r>
              <a:rPr lang="ar-SA" b="1" spc="5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التمهيدية</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5" name="Text Placeholder 5"/>
          <p:cNvSpPr>
            <a:spLocks noGrp="1"/>
          </p:cNvSpPr>
          <p:nvPr>
            <p:ph idx="1"/>
          </p:nvPr>
        </p:nvSpPr>
        <p:spPr>
          <a:xfrm>
            <a:off x="495300" y="1600200"/>
            <a:ext cx="8915400" cy="3429000"/>
          </a:xfrm>
        </p:spPr>
        <p:txBody>
          <a:bodyPr/>
          <a:lstStyle/>
          <a:p>
            <a:pPr rtl="1" eaLnBrk="1" hangingPunct="1">
              <a:buFont typeface="Arial" pitchFamily="34" charset="0"/>
              <a:buChar char="•"/>
            </a:pPr>
            <a:r>
              <a:rPr lang="ar-SA" altLang="ar-SA" sz="4000" b="1" dirty="0" smtClean="0">
                <a:solidFill>
                  <a:srgbClr val="FF0000"/>
                </a:solidFill>
                <a:cs typeface="Arial" pitchFamily="34" charset="0"/>
              </a:rPr>
              <a:t>مقدمة في نظرية المعرفة</a:t>
            </a:r>
          </a:p>
          <a:p>
            <a:pPr>
              <a:buFont typeface="Arial" pitchFamily="34" charset="0"/>
              <a:buChar char="•"/>
            </a:pPr>
            <a:r>
              <a:rPr lang="ar-SA" sz="4000" b="1" dirty="0" smtClean="0">
                <a:solidFill>
                  <a:srgbClr val="FF0000"/>
                </a:solidFill>
                <a:cs typeface="Arial" pitchFamily="34" charset="0"/>
              </a:rPr>
              <a:t>تعريفها </a:t>
            </a:r>
          </a:p>
          <a:p>
            <a:pPr>
              <a:buFont typeface="Arial" pitchFamily="34" charset="0"/>
              <a:buChar char="•"/>
            </a:pPr>
            <a:r>
              <a:rPr lang="ar-SA" sz="4000" b="1" dirty="0" smtClean="0">
                <a:solidFill>
                  <a:srgbClr val="FF0000"/>
                </a:solidFill>
                <a:cs typeface="Arial" pitchFamily="34" charset="0"/>
              </a:rPr>
              <a:t>أنواع المعرفة</a:t>
            </a:r>
          </a:p>
          <a:p>
            <a:pPr>
              <a:buFont typeface="Arial" pitchFamily="34" charset="0"/>
              <a:buChar char="•"/>
            </a:pPr>
            <a:endParaRPr lang="ar-SA" altLang="ar-SA" sz="4000" b="1" dirty="0" smtClean="0">
              <a:solidFill>
                <a:srgbClr val="FF0000"/>
              </a:solidFill>
              <a:cs typeface="Arial" pitchFamily="34" charset="0"/>
            </a:endParaRPr>
          </a:p>
          <a:p>
            <a:r>
              <a:rPr lang="en-US" altLang="ar-SA" b="1" dirty="0" smtClean="0">
                <a:cs typeface="Arial" pitchFamily="34" charset="0"/>
              </a:rPr>
              <a:t> </a:t>
            </a: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cs typeface="Arial" pitchFamily="34" charset="0"/>
              </a:rPr>
              <a:t>مقدمة : </a:t>
            </a:r>
          </a:p>
        </p:txBody>
      </p:sp>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990600" y="1981200"/>
            <a:ext cx="7696200" cy="3970318"/>
          </a:xfrm>
          <a:prstGeom prst="rect">
            <a:avLst/>
          </a:prstGeom>
        </p:spPr>
        <p:txBody>
          <a:bodyPr wrap="square">
            <a:spAutoFit/>
          </a:bodyPr>
          <a:lstStyle/>
          <a:p>
            <a:r>
              <a:rPr lang="ar-SA" dirty="0" smtClean="0"/>
              <a:t>   </a:t>
            </a:r>
            <a:r>
              <a:rPr lang="ar-SA" b="1" dirty="0"/>
              <a:t>إن نظرية المعرفة هي التي يتم من خلالها تحديد موقف الإنسان من الحقيقة، ومنهجه في الوصول إليها والمصادر التي تمكنه منها ونحو ذلك</a:t>
            </a:r>
            <a:r>
              <a:rPr lang="ar-SA" b="1" dirty="0" smtClean="0"/>
              <a:t>.</a:t>
            </a:r>
          </a:p>
          <a:p>
            <a:endParaRPr lang="en-US" dirty="0"/>
          </a:p>
          <a:p>
            <a:r>
              <a:rPr lang="ar-SA" b="1" dirty="0"/>
              <a:t>    وهذه النظرية احتلت مكانا أوليَّـاً في الفلسفة الغربية المعاصرة بصفتها عتاد الفيلسوف في مباحثه الأخرى، بل إن كثيرين يرون أن نظرية المعرفة هي الفلسفة إذا أُريد بالفلسفة أنها بحث علمي منظم</a:t>
            </a:r>
            <a:r>
              <a:rPr lang="ar-SA" b="1" dirty="0" smtClean="0"/>
              <a:t>.</a:t>
            </a:r>
          </a:p>
          <a:p>
            <a:endParaRPr lang="en-US" dirty="0"/>
          </a:p>
          <a:p>
            <a:pPr marL="285750" indent="-285750">
              <a:buFont typeface="Arial" panose="020B0604020202020204" pitchFamily="34" charset="0"/>
              <a:buChar char="•"/>
            </a:pPr>
            <a:r>
              <a:rPr lang="ar-SA" b="1" dirty="0" smtClean="0"/>
              <a:t> </a:t>
            </a:r>
            <a:r>
              <a:rPr lang="ar-SA" b="1" dirty="0"/>
              <a:t>والفكر الغربي أخذ في دراسته لهذه النظرية </a:t>
            </a:r>
            <a:r>
              <a:rPr lang="ar-SA" b="1" u="sng" dirty="0"/>
              <a:t>صبغة التخلي عن الدين </a:t>
            </a:r>
            <a:r>
              <a:rPr lang="ar-SA" b="1" dirty="0"/>
              <a:t>وإقصاء تعاليمه أو حصره في جانب من محدود من حياة الإنسان الشخصية يلبي بعض مطالبه وأشواقه الروحية، </a:t>
            </a:r>
            <a:endParaRPr lang="ar-SA" b="1" dirty="0" smtClean="0"/>
          </a:p>
          <a:p>
            <a:pPr marL="285750" indent="-285750">
              <a:buFont typeface="Arial" panose="020B0604020202020204" pitchFamily="34" charset="0"/>
              <a:buChar char="•"/>
            </a:pPr>
            <a:endParaRPr lang="ar-SA" b="1" dirty="0" smtClean="0"/>
          </a:p>
          <a:p>
            <a:pPr marL="285750" indent="-285750">
              <a:buFont typeface="Arial" panose="020B0604020202020204" pitchFamily="34" charset="0"/>
              <a:buChar char="•"/>
            </a:pPr>
            <a:r>
              <a:rPr lang="ar-SA" b="1" u="sng" dirty="0" smtClean="0"/>
              <a:t>كما </a:t>
            </a:r>
            <a:r>
              <a:rPr lang="ar-SA" b="1" u="sng" dirty="0"/>
              <a:t>دعا هذا الفكر إلى عدم اعتبار الوحي مصدراً للمعرفة يصلح </a:t>
            </a:r>
            <a:r>
              <a:rPr lang="ar-SA" b="1" dirty="0"/>
              <a:t>أن تقوم على أساس منه مناهج العلوم وحركة التقدم الحضاري</a:t>
            </a:r>
            <a:r>
              <a:rPr lang="ar-SA" b="1" dirty="0" smtClean="0"/>
              <a:t>.</a:t>
            </a:r>
          </a:p>
          <a:p>
            <a:endParaRPr lang="en-US" dirty="0"/>
          </a:p>
          <a:p>
            <a:r>
              <a:rPr lang="ar-SA" b="1" dirty="0"/>
              <a:t>   </a:t>
            </a:r>
            <a:r>
              <a:rPr lang="ar-SA" b="1" dirty="0" smtClean="0"/>
              <a:t> وقد </a:t>
            </a:r>
            <a:r>
              <a:rPr lang="ar-SA" b="1" dirty="0"/>
              <a:t>غزا هذا الاتجاه الفكري الغربي ثقافة المسلمين فظهرت نزعات فكرية تخالف العقيدة الإسلامية، لذا كان من المستحسن دراسة هذه النظرية وبيان الموقف منها وفق المنظور الإسلامي.</a:t>
            </a:r>
            <a:endParaRPr lang="ar-SA" dirty="0"/>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152400"/>
            <a:ext cx="8915400" cy="1524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SA" b="1" dirty="0"/>
              <a:t>نظرية المعرفة تعريفها ونشأتها</a:t>
            </a:r>
            <a:r>
              <a:rPr lang="en-US" dirty="0"/>
              <a:t/>
            </a:r>
            <a:br>
              <a:rPr lang="en-US" dirty="0"/>
            </a:br>
            <a:endParaRPr lang="ar-SA" dirty="0" smtClean="0">
              <a:solidFill>
                <a:srgbClr val="C00000"/>
              </a:solidFill>
              <a:cs typeface="Arial" pitchFamily="34" charset="0"/>
            </a:endParaRPr>
          </a:p>
        </p:txBody>
      </p:sp>
      <p:sp>
        <p:nvSpPr>
          <p:cNvPr id="17413" name="Content Placeholder 2"/>
          <p:cNvSpPr>
            <a:spLocks noGrp="1"/>
          </p:cNvSpPr>
          <p:nvPr>
            <p:ph idx="4294967295"/>
          </p:nvPr>
        </p:nvSpPr>
        <p:spPr>
          <a:xfrm>
            <a:off x="381000" y="1371600"/>
            <a:ext cx="9144000" cy="5029200"/>
          </a:xfrm>
        </p:spPr>
        <p:txBody>
          <a:bodyPr/>
          <a:lstStyle/>
          <a:p>
            <a:r>
              <a:rPr lang="ar-SA" sz="2800" dirty="0"/>
              <a:t> </a:t>
            </a:r>
            <a:r>
              <a:rPr lang="ar-SA" sz="2400" dirty="0"/>
              <a:t>أ-  </a:t>
            </a:r>
            <a:r>
              <a:rPr lang="ar-SA" sz="2400" b="1" dirty="0"/>
              <a:t>المعرفة لغةً لها عدة إطلاقات، من أهمها</a:t>
            </a:r>
            <a:r>
              <a:rPr lang="ar-SA" sz="2400" dirty="0"/>
              <a:t>: </a:t>
            </a:r>
            <a:endParaRPr lang="ar-SA" sz="2000" dirty="0"/>
          </a:p>
          <a:p>
            <a:r>
              <a:rPr lang="ar-SA" sz="2000" dirty="0" smtClean="0"/>
              <a:t>تطلق </a:t>
            </a:r>
            <a:r>
              <a:rPr lang="ar-SA" sz="2000" dirty="0"/>
              <a:t>كلمة المعرفة على</a:t>
            </a:r>
            <a:r>
              <a:rPr lang="en-US" sz="2000" dirty="0"/>
              <a:t> </a:t>
            </a:r>
            <a:r>
              <a:rPr lang="ar-SA" sz="2000" dirty="0"/>
              <a:t>كل ما وصل إلى إدراك الإنسان من تصورات، مثل المشاعر، أو الحقائق، أو الأوهام، أو الأفكار، التي قد تسهم في التعرف على البيئة من حوله والتعامل معها، أو قد لا تسهم، أو تضر به</a:t>
            </a:r>
            <a:r>
              <a:rPr lang="en-US" sz="2000" dirty="0"/>
              <a:t>.</a:t>
            </a:r>
            <a:br>
              <a:rPr lang="en-US" sz="2000" dirty="0"/>
            </a:br>
            <a:r>
              <a:rPr lang="en-US" sz="2000" dirty="0"/>
              <a:t>- </a:t>
            </a:r>
            <a:r>
              <a:rPr lang="ar-SA" sz="2000" dirty="0"/>
              <a:t>ولها عند القدماء عدة معان: منها</a:t>
            </a:r>
            <a:r>
              <a:rPr lang="en-US" sz="2000" dirty="0"/>
              <a:t> </a:t>
            </a:r>
            <a:r>
              <a:rPr lang="ar-SA" sz="2000" u="sng" dirty="0"/>
              <a:t>إدراك الشيء بإحدى ال</a:t>
            </a:r>
            <a:r>
              <a:rPr lang="ar-SA" sz="2000" dirty="0"/>
              <a:t>حواس، ومنها العلم، مطلقا تصوراً كان أو تصديقاً،</a:t>
            </a:r>
            <a:r>
              <a:rPr lang="en-US" sz="2000" dirty="0"/>
              <a:t> </a:t>
            </a:r>
            <a:r>
              <a:rPr lang="ar-SA" sz="2000" u="sng" dirty="0"/>
              <a:t>ومنها إدراك البسيط سواء</a:t>
            </a:r>
            <a:r>
              <a:rPr lang="en-US" sz="2000" u="sng" dirty="0"/>
              <a:t> </a:t>
            </a:r>
            <a:r>
              <a:rPr lang="ar-SA" sz="2000" dirty="0"/>
              <a:t>كان تصوراً للماهية أو تصديقاً بأحوالها، ومنها</a:t>
            </a:r>
            <a:r>
              <a:rPr lang="en-US" sz="2000" dirty="0"/>
              <a:t> </a:t>
            </a:r>
            <a:r>
              <a:rPr lang="ar-SA" sz="2000" u="sng" dirty="0"/>
              <a:t>إدراك الجزئي</a:t>
            </a:r>
            <a:r>
              <a:rPr lang="en-US" sz="2000" u="sng" dirty="0"/>
              <a:t> </a:t>
            </a:r>
            <a:r>
              <a:rPr lang="ar-SA" sz="2000" dirty="0"/>
              <a:t>سواء كان مفهوم جزئياً أو حكماً جزئياً، ومنها</a:t>
            </a:r>
            <a:r>
              <a:rPr lang="en-US" sz="2000" dirty="0"/>
              <a:t> </a:t>
            </a:r>
            <a:r>
              <a:rPr lang="ar-SA" sz="2000" u="sng" dirty="0"/>
              <a:t>إدراك الجزئي عن دليل</a:t>
            </a:r>
            <a:r>
              <a:rPr lang="ar-SA" sz="2000" dirty="0"/>
              <a:t>، ومنها</a:t>
            </a:r>
            <a:r>
              <a:rPr lang="en-US" sz="2000" dirty="0"/>
              <a:t> </a:t>
            </a:r>
            <a:r>
              <a:rPr lang="ar-SA" sz="2000" u="sng" dirty="0"/>
              <a:t>الإدراك الذي هو بعد </a:t>
            </a:r>
            <a:r>
              <a:rPr lang="ar-SA" sz="2000" u="sng" dirty="0" smtClean="0"/>
              <a:t>الجهل</a:t>
            </a:r>
          </a:p>
          <a:p>
            <a:r>
              <a:rPr lang="ar-SA" sz="2000" dirty="0" smtClean="0"/>
              <a:t> </a:t>
            </a:r>
            <a:r>
              <a:rPr lang="ar-SA" sz="2400" b="1" dirty="0"/>
              <a:t>المعرفة في </a:t>
            </a:r>
            <a:r>
              <a:rPr lang="ar-SA" sz="2400" b="1" dirty="0" smtClean="0"/>
              <a:t>اللغة:   </a:t>
            </a:r>
            <a:r>
              <a:rPr lang="ar-SA" sz="2000" dirty="0"/>
              <a:t>مصدر من عرف يعرف، فهي عكس الجهل</a:t>
            </a:r>
            <a:r>
              <a:rPr lang="en-US" sz="2000" dirty="0"/>
              <a:t>. </a:t>
            </a:r>
            <a:endParaRPr lang="en-US" sz="2000" u="sng" dirty="0" smtClean="0"/>
          </a:p>
          <a:p>
            <a:r>
              <a:rPr lang="en-US" sz="2000" dirty="0" smtClean="0"/>
              <a:t>.</a:t>
            </a:r>
            <a:r>
              <a:rPr lang="ar-SA" sz="2400" b="1" dirty="0" smtClean="0"/>
              <a:t>والمعرفة اصطلاحا:</a:t>
            </a:r>
            <a:r>
              <a:rPr lang="ar-SA" sz="2400" dirty="0" smtClean="0"/>
              <a:t> يمكن </a:t>
            </a:r>
            <a:r>
              <a:rPr lang="ar-SA" sz="2400" dirty="0"/>
              <a:t>تعريفها بأنها ”مجموعة من المعاني والمفاهيم والمعتقدات والأحكام والتصورات الفكرية التي تتكون لدى الإنسان نتيجة لمحاولاته المتكررة لفهم الظواهر والأشياء المحيطة </a:t>
            </a:r>
            <a:r>
              <a:rPr lang="ar-SA" sz="2400" dirty="0" smtClean="0"/>
              <a:t>به</a:t>
            </a:r>
            <a:r>
              <a:rPr lang="en-US" sz="2400" dirty="0" smtClean="0"/>
              <a:t>"</a:t>
            </a:r>
            <a:endParaRPr lang="en-US" sz="2400" dirty="0"/>
          </a:p>
        </p:txBody>
      </p:sp>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5</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400" b="1" dirty="0">
                <a:cs typeface="Akhbar MT" pitchFamily="2" charset="-78"/>
              </a:rPr>
              <a:t>المعرفة عند المحدثين  :</a:t>
            </a:r>
            <a:r>
              <a:rPr lang="ar-SA" sz="2400" dirty="0">
                <a:cs typeface="Akhbar MT" pitchFamily="2" charset="-78"/>
              </a:rPr>
              <a:t/>
            </a:r>
            <a:br>
              <a:rPr lang="ar-SA" sz="2400" dirty="0">
                <a:cs typeface="Akhbar MT" pitchFamily="2" charset="-78"/>
              </a:rPr>
            </a:br>
            <a:r>
              <a:rPr lang="ar-SA" sz="2400" u="sng" dirty="0">
                <a:cs typeface="Akhbar MT" pitchFamily="2" charset="-78"/>
              </a:rPr>
              <a:t>الأول</a:t>
            </a:r>
            <a:r>
              <a:rPr lang="ar-SA" sz="2400" dirty="0">
                <a:cs typeface="Akhbar MT" pitchFamily="2" charset="-78"/>
              </a:rPr>
              <a:t> هو الفعل العقلي الذي يتم به حصول صورة الشيء في الذهن سواء كان حصولها مصحوباً بالانفعال أو غير مصحوب به، وفي هذا المعنى إشارة إلى أن في المعرفة تقابلاً واتصالاً بين الذات المدركة والموضوع المدرك. ونظرية المعرفة التي سنتكلم عنها فيما بعد تدرس المشكلات التي تثيرها علاقة الذات بالموضوع . </a:t>
            </a:r>
            <a:br>
              <a:rPr lang="ar-SA" sz="2400" dirty="0">
                <a:cs typeface="Akhbar MT" pitchFamily="2" charset="-78"/>
              </a:rPr>
            </a:br>
            <a:r>
              <a:rPr lang="ar-SA" sz="2400" u="sng" dirty="0">
                <a:cs typeface="Akhbar MT" pitchFamily="2" charset="-78"/>
              </a:rPr>
              <a:t>والثاني</a:t>
            </a:r>
            <a:r>
              <a:rPr lang="ar-SA" sz="2400" dirty="0">
                <a:cs typeface="Akhbar MT" pitchFamily="2" charset="-78"/>
              </a:rPr>
              <a:t> هو الفعل العقلي الذي يتم به النفوذ إلى جوهر الموضوع لتفهم حقيقته، بحيث تكون المعرفة الكاملة بالشيء في الواقع . </a:t>
            </a:r>
            <a:br>
              <a:rPr lang="ar-SA" sz="2400" dirty="0">
                <a:cs typeface="Akhbar MT" pitchFamily="2" charset="-78"/>
              </a:rPr>
            </a:br>
            <a:endParaRPr lang="ar-SA" sz="2400" dirty="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4865721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7</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2" name="مستطيل 1"/>
          <p:cNvSpPr/>
          <p:nvPr/>
        </p:nvSpPr>
        <p:spPr>
          <a:xfrm>
            <a:off x="685800" y="1676400"/>
            <a:ext cx="8686800" cy="3416320"/>
          </a:xfrm>
          <a:prstGeom prst="rect">
            <a:avLst/>
          </a:prstGeom>
        </p:spPr>
        <p:txBody>
          <a:bodyPr wrap="square">
            <a:spAutoFit/>
          </a:bodyPr>
          <a:lstStyle/>
          <a:p>
            <a:pPr marL="285750" indent="-285750">
              <a:buFontTx/>
              <a:buChar char="-"/>
            </a:pPr>
            <a:endParaRPr lang="ar-SA" b="1" dirty="0" smtClean="0"/>
          </a:p>
          <a:p>
            <a:r>
              <a:rPr lang="ar-SA" sz="2400" b="1" dirty="0"/>
              <a:t>والنظرية لغة:</a:t>
            </a:r>
            <a:r>
              <a:rPr lang="ar-SA" dirty="0"/>
              <a:t> من نظر بمعني بَصَرُ </a:t>
            </a:r>
            <a:r>
              <a:rPr lang="ar-SA" dirty="0" smtClean="0"/>
              <a:t>وفكّر </a:t>
            </a:r>
            <a:r>
              <a:rPr lang="ar-SA" dirty="0"/>
              <a:t>وتأمل وعليه فالكلمة تستعمل في المعاني الحسية والعقلية ، فيقال :(نظر إلى الشيء نظراً ) إذا أبصره وتأمله بعينه . كما يقال :(في هذا نظر) أي أنه مازال في مجال التفكير لعدم وضوحه.</a:t>
            </a:r>
            <a:endParaRPr lang="en-US" dirty="0"/>
          </a:p>
          <a:p>
            <a:r>
              <a:rPr lang="ar-SA" dirty="0"/>
              <a:t>والنظري مقابل العملي</a:t>
            </a:r>
            <a:r>
              <a:rPr lang="ar-SA" dirty="0" smtClean="0"/>
              <a:t>.</a:t>
            </a:r>
            <a:endParaRPr lang="ar-SA" b="1" dirty="0" smtClean="0"/>
          </a:p>
          <a:p>
            <a:pPr marL="285750" indent="-285750">
              <a:buFontTx/>
              <a:buChar char="-"/>
            </a:pPr>
            <a:r>
              <a:rPr lang="ar-SA" b="1" dirty="0" smtClean="0"/>
              <a:t>والنظر </a:t>
            </a:r>
            <a:r>
              <a:rPr lang="ar-SA" b="1" dirty="0"/>
              <a:t>اصطلاحاً:</a:t>
            </a:r>
            <a:r>
              <a:rPr lang="ar-SA" dirty="0"/>
              <a:t> </a:t>
            </a:r>
            <a:r>
              <a:rPr lang="ar-SA" sz="2400" dirty="0"/>
              <a:t>هو الفكر الذي تطلب به المعرفة.</a:t>
            </a:r>
          </a:p>
          <a:p>
            <a:endParaRPr lang="en-US" dirty="0"/>
          </a:p>
          <a:p>
            <a:r>
              <a:rPr lang="ar-SA" b="1" dirty="0" smtClean="0"/>
              <a:t>- </a:t>
            </a:r>
            <a:r>
              <a:rPr lang="ar-SA" b="1" dirty="0"/>
              <a:t>مصطلح نظرية المعرفة:</a:t>
            </a:r>
            <a:r>
              <a:rPr lang="ar-SA" sz="2400" dirty="0"/>
              <a:t> هي النظرية التي </a:t>
            </a:r>
            <a:r>
              <a:rPr lang="ar-SA" sz="2400" dirty="0" smtClean="0"/>
              <a:t>تَبحث </a:t>
            </a:r>
            <a:r>
              <a:rPr lang="ar-SA" sz="2400" dirty="0"/>
              <a:t>في مبادئ المعرفة الإنسانية وطبيعتها ومصادرها وقيمتها وحدودها.</a:t>
            </a:r>
            <a:endParaRPr lang="en-US" sz="2400" dirty="0"/>
          </a:p>
          <a:p>
            <a:r>
              <a:rPr lang="ar-SA" sz="2400" dirty="0"/>
              <a:t> أي هي بحث في المشكلات الناشئة عن العلاقة بين الذات العارفة والموضوع المعروف، والبحث عن درجة التشابه بين التصور الذهني والواقع الخارجي.</a:t>
            </a:r>
            <a:endParaRPr lang="en-US" sz="2400" dirty="0"/>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SA" sz="2800" b="1" u="sng" dirty="0"/>
              <a:t>أنواع المعرفة:</a:t>
            </a:r>
            <a:r>
              <a:rPr lang="en-US" sz="2800" dirty="0"/>
              <a:t/>
            </a:r>
            <a:br>
              <a:rPr lang="en-US" sz="2800" dirty="0"/>
            </a:br>
            <a:endParaRPr lang="ar-SA" sz="2800" dirty="0" smtClean="0">
              <a:solidFill>
                <a:schemeClr val="tx1"/>
              </a:solidFill>
              <a:cs typeface="Arial" pitchFamily="34" charset="0"/>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8</a:t>
            </a:fld>
            <a:endParaRPr lang="en-US" altLang="ar-SA" smtClean="0">
              <a:solidFill>
                <a:schemeClr val="bg1"/>
              </a:solidFill>
              <a:latin typeface="Calibri" pitchFamily="34" charset="0"/>
            </a:endParaRPr>
          </a:p>
        </p:txBody>
      </p:sp>
      <p:sp>
        <p:nvSpPr>
          <p:cNvPr id="2" name="مستطيل 1"/>
          <p:cNvSpPr/>
          <p:nvPr/>
        </p:nvSpPr>
        <p:spPr>
          <a:xfrm>
            <a:off x="457200" y="1997839"/>
            <a:ext cx="9220200" cy="2554545"/>
          </a:xfrm>
          <a:prstGeom prst="rect">
            <a:avLst/>
          </a:prstGeom>
        </p:spPr>
        <p:txBody>
          <a:bodyPr wrap="square">
            <a:spAutoFit/>
          </a:bodyPr>
          <a:lstStyle/>
          <a:p>
            <a:r>
              <a:rPr lang="ar-SA" sz="2000" dirty="0"/>
              <a:t>تشمل المعرفة مجموع المعارف الروحية، والوثنية، والاقتصادية والسياسية، والثقافية والعلـمية وغير ذلك، وبالتالي تـوجد أنواع مختلفة من المعارف فإذا كان إدراجها ضمن فئات معينة قد شابه نوع من الاختلاف بين المفكرين إلا أن هذا الاختلاف يعود بالدرجة الأولى إلى المدرسة الفكرية التي ينتمي إليها صاحبها</a:t>
            </a:r>
            <a:r>
              <a:rPr lang="ar-SA" sz="2000" dirty="0" smtClean="0"/>
              <a:t>.</a:t>
            </a:r>
          </a:p>
          <a:p>
            <a:endParaRPr lang="ar-SA" sz="2000" dirty="0"/>
          </a:p>
          <a:p>
            <a:endParaRPr lang="en-US" sz="2000" dirty="0"/>
          </a:p>
          <a:p>
            <a:r>
              <a:rPr lang="ar-SA" sz="2000" dirty="0"/>
              <a:t>- ولذا يمكن تقسيمها  عدة تقسيمات أو تسمية عدة أنواع من المعرفة:</a:t>
            </a:r>
            <a:endParaRPr lang="en-US" sz="2000" dirty="0"/>
          </a:p>
          <a:p>
            <a:r>
              <a:rPr lang="ar-SA" sz="2000" dirty="0"/>
              <a:t>المعرفة العامية، والدينية ، والميتافيزيقية، والفلسفية، والسياسية، والتقنية، والمعرفة العقلية، التجريبية، والتنظيرية، والوضعية، والجماعية، والفردية ... </a:t>
            </a:r>
            <a:r>
              <a:rPr lang="ar-SA" sz="2000" dirty="0" err="1"/>
              <a:t>ألخ</a:t>
            </a:r>
            <a:r>
              <a:rPr lang="ar-SA" sz="2000" dirty="0"/>
              <a:t>.</a:t>
            </a:r>
            <a:endParaRPr lang="en-US" sz="2000"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a:cs typeface="Akhbar MT" pitchFamily="2" charset="-78"/>
              </a:rPr>
              <a:t>الفروق اللغوية</a:t>
            </a:r>
          </a:p>
          <a:p>
            <a:r>
              <a:rPr lang="ar-SA" sz="2400" dirty="0">
                <a:cs typeface="Akhbar MT" pitchFamily="2" charset="-78"/>
              </a:rPr>
              <a:t>- نتيجة للتداخل بين مصطلحي العلم والمعرفة، فلا مندوحةَ من تتبُّع المصطلحين؛ لضبط الفروق بينهما، ولأن لكل مصطلح عَلاقة بأصله اللُّغوي، كان لزامًا علينا الرجوع إلى المعاجم، </a:t>
            </a:r>
            <a:r>
              <a:rPr lang="ar-SA" sz="2400" u="sng" dirty="0">
                <a:cs typeface="Akhbar MT" pitchFamily="2" charset="-78"/>
              </a:rPr>
              <a:t>فكلمة "علم" قالوا عنها</a:t>
            </a:r>
            <a:r>
              <a:rPr lang="ar-SA" sz="2400" dirty="0">
                <a:cs typeface="Akhbar MT" pitchFamily="2" charset="-78"/>
              </a:rPr>
              <a:t>: "سمي العلْمُ علمًا من العلامة، وهي الدلالة والإشارة، ومنه مَعَالم الأرض والثوب.</a:t>
            </a:r>
            <a:br>
              <a:rPr lang="ar-SA" sz="2400" dirty="0">
                <a:cs typeface="Akhbar MT" pitchFamily="2" charset="-78"/>
              </a:rPr>
            </a:br>
            <a:r>
              <a:rPr lang="ar-SA" sz="2400" dirty="0">
                <a:cs typeface="Akhbar MT" pitchFamily="2" charset="-78"/>
              </a:rPr>
              <a:t>والمَعلَمُ: الأثر يستدل به على الطريق، والعلم من المصادر التي تجمع.</a:t>
            </a:r>
            <a:br>
              <a:rPr lang="ar-SA" sz="2400" dirty="0">
                <a:cs typeface="Akhbar MT" pitchFamily="2" charset="-78"/>
              </a:rPr>
            </a:br>
            <a:r>
              <a:rPr lang="ar-SA" sz="2400" dirty="0">
                <a:cs typeface="Akhbar MT" pitchFamily="2" charset="-78"/>
              </a:rPr>
              <a:t>وقال الزمخشري: "ما علمت بخبرك: ما شعرت به.</a:t>
            </a:r>
            <a:br>
              <a:rPr lang="ar-SA" sz="2400" dirty="0">
                <a:cs typeface="Akhbar MT" pitchFamily="2" charset="-78"/>
              </a:rPr>
            </a:br>
            <a:r>
              <a:rPr lang="ar-SA" sz="2400" dirty="0">
                <a:cs typeface="Akhbar MT" pitchFamily="2" charset="-78"/>
              </a:rPr>
              <a:t>فيكون بمعنى الشُّعور، والعلم نقيض الجهل، وقال عنه </a:t>
            </a:r>
            <a:r>
              <a:rPr lang="ar-SA" sz="2400" dirty="0" err="1">
                <a:cs typeface="Akhbar MT" pitchFamily="2" charset="-78"/>
              </a:rPr>
              <a:t>الفيروزآبادي</a:t>
            </a:r>
            <a:r>
              <a:rPr lang="ar-SA" sz="2400" dirty="0">
                <a:cs typeface="Akhbar MT" pitchFamily="2" charset="-78"/>
              </a:rPr>
              <a:t>: هو حق المعرفة.</a:t>
            </a:r>
            <a:br>
              <a:rPr lang="ar-SA" sz="2400" dirty="0">
                <a:cs typeface="Akhbar MT" pitchFamily="2" charset="-78"/>
              </a:rPr>
            </a:br>
            <a:r>
              <a:rPr lang="ar-SA" sz="2400" u="sng" dirty="0">
                <a:cs typeface="Akhbar MT" pitchFamily="2" charset="-78"/>
              </a:rPr>
              <a:t>أمَّا المعرفة فهي </a:t>
            </a:r>
            <a:r>
              <a:rPr lang="ar-SA" sz="2400" dirty="0">
                <a:cs typeface="Akhbar MT" pitchFamily="2" charset="-78"/>
              </a:rPr>
              <a:t>من العُرف ضدَّ النكر، والعرفان خلاف الجهل، وتَعَرَّفْتُ ما عند فلان، مصدره التعَرُّف: تَطَلُّب الشيء، وعرَّفه الأمر: أعلمه إياه، وعَرَّفه </a:t>
            </a:r>
            <a:r>
              <a:rPr lang="ar-SA" sz="2400" dirty="0" smtClean="0">
                <a:cs typeface="Akhbar MT" pitchFamily="2" charset="-78"/>
              </a:rPr>
              <a:t>به، </a:t>
            </a:r>
            <a:r>
              <a:rPr lang="ar-SA" sz="2400" dirty="0">
                <a:cs typeface="Akhbar MT" pitchFamily="2" charset="-78"/>
              </a:rPr>
              <a:t>وجاء من المصدر "مَعْرِفة، على غير القياس؛ لفعله الذي هو على وزن "يَفْعِل</a:t>
            </a:r>
            <a:r>
              <a:rPr lang="ar-SA" sz="2400" dirty="0" smtClean="0">
                <a:cs typeface="Akhbar MT" pitchFamily="2" charset="-78"/>
              </a:rPr>
              <a:t>"</a:t>
            </a:r>
            <a:r>
              <a:rPr lang="ar-SA" dirty="0"/>
              <a:t/>
            </a:r>
            <a:br>
              <a:rPr lang="ar-SA" dirty="0"/>
            </a:b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29324834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b="1" u="sng" dirty="0">
                <a:cs typeface="Akhbar MT" pitchFamily="2" charset="-78"/>
              </a:rPr>
              <a:t>الفروقات بين المعرفة والعلم:</a:t>
            </a:r>
            <a:r>
              <a:rPr lang="en-US" dirty="0"/>
              <a:t/>
            </a:r>
            <a:br>
              <a:rPr lang="en-US" dirty="0"/>
            </a:br>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4042658275"/>
              </p:ext>
            </p:extLst>
          </p:nvPr>
        </p:nvGraphicFramePr>
        <p:xfrm>
          <a:off x="2247265" y="1600199"/>
          <a:ext cx="5411470" cy="4343400"/>
        </p:xfrm>
        <a:graphic>
          <a:graphicData uri="http://schemas.openxmlformats.org/drawingml/2006/table">
            <a:tbl>
              <a:tblPr rtl="1" firstRow="1" firstCol="1" bandRow="1">
                <a:tableStyleId>{5C22544A-7EE6-4342-B048-85BDC9FD1C3A}</a:tableStyleId>
              </a:tblPr>
              <a:tblGrid>
                <a:gridCol w="2705735"/>
                <a:gridCol w="2705735"/>
              </a:tblGrid>
              <a:tr h="461238">
                <a:tc>
                  <a:txBody>
                    <a:bodyPr/>
                    <a:lstStyle/>
                    <a:p>
                      <a:pPr marL="0" marR="0" algn="ctr" rtl="1">
                        <a:lnSpc>
                          <a:spcPct val="130000"/>
                        </a:lnSpc>
                        <a:spcBef>
                          <a:spcPts val="0"/>
                        </a:spcBef>
                        <a:spcAft>
                          <a:spcPts val="0"/>
                        </a:spcAft>
                      </a:pPr>
                      <a:r>
                        <a:rPr lang="ar-SA" sz="1800" dirty="0">
                          <a:effectLst/>
                        </a:rPr>
                        <a:t>المعرفة</a:t>
                      </a:r>
                      <a:endParaRPr lang="en-US" sz="1100" dirty="0">
                        <a:effectLst/>
                        <a:latin typeface="Calibri"/>
                        <a:ea typeface="Calibri"/>
                        <a:cs typeface="Arial"/>
                      </a:endParaRPr>
                    </a:p>
                  </a:txBody>
                  <a:tcPr marL="68580" marR="68580" marT="0" marB="0"/>
                </a:tc>
                <a:tc>
                  <a:txBody>
                    <a:bodyPr/>
                    <a:lstStyle/>
                    <a:p>
                      <a:pPr marL="0" marR="0" algn="ctr" rtl="1">
                        <a:lnSpc>
                          <a:spcPct val="130000"/>
                        </a:lnSpc>
                        <a:spcBef>
                          <a:spcPts val="0"/>
                        </a:spcBef>
                        <a:spcAft>
                          <a:spcPts val="0"/>
                        </a:spcAft>
                      </a:pPr>
                      <a:r>
                        <a:rPr lang="ar-SA" sz="1800">
                          <a:effectLst/>
                        </a:rPr>
                        <a:t>العلم</a:t>
                      </a:r>
                      <a:endParaRPr lang="en-US" sz="1100">
                        <a:effectLst/>
                        <a:latin typeface="Calibri"/>
                        <a:ea typeface="Calibri"/>
                        <a:cs typeface="Arial"/>
                      </a:endParaRPr>
                    </a:p>
                  </a:txBody>
                  <a:tcPr marL="68580" marR="68580" marT="0" marB="0"/>
                </a:tc>
              </a:tr>
              <a:tr h="409940">
                <a:tc>
                  <a:txBody>
                    <a:bodyPr/>
                    <a:lstStyle/>
                    <a:p>
                      <a:pPr marL="0" marR="0" algn="ctr" rtl="1">
                        <a:lnSpc>
                          <a:spcPct val="130000"/>
                        </a:lnSpc>
                        <a:spcBef>
                          <a:spcPts val="0"/>
                        </a:spcBef>
                        <a:spcAft>
                          <a:spcPts val="0"/>
                        </a:spcAft>
                      </a:pPr>
                      <a:r>
                        <a:rPr lang="ar-SA" sz="1600">
                          <a:effectLst/>
                        </a:rPr>
                        <a:t>إدراك جزئي أو بسيط</a:t>
                      </a:r>
                      <a:endParaRPr lang="en-US" sz="1100">
                        <a:effectLst/>
                        <a:latin typeface="Calibri"/>
                        <a:ea typeface="Calibri"/>
                        <a:cs typeface="Arial"/>
                      </a:endParaRPr>
                    </a:p>
                  </a:txBody>
                  <a:tcPr marL="68580" marR="68580" marT="0" marB="0"/>
                </a:tc>
                <a:tc>
                  <a:txBody>
                    <a:bodyPr/>
                    <a:lstStyle/>
                    <a:p>
                      <a:pPr marL="0" marR="0" algn="ctr" rtl="1">
                        <a:lnSpc>
                          <a:spcPct val="130000"/>
                        </a:lnSpc>
                        <a:spcBef>
                          <a:spcPts val="0"/>
                        </a:spcBef>
                        <a:spcAft>
                          <a:spcPts val="0"/>
                        </a:spcAft>
                      </a:pPr>
                      <a:r>
                        <a:rPr lang="ar-SA" sz="1600" dirty="0">
                          <a:effectLst/>
                        </a:rPr>
                        <a:t>إدراك كلي أو مركب</a:t>
                      </a:r>
                      <a:endParaRPr lang="en-US" sz="1100" dirty="0">
                        <a:effectLst/>
                        <a:latin typeface="Calibri"/>
                        <a:ea typeface="Calibri"/>
                        <a:cs typeface="Arial"/>
                      </a:endParaRPr>
                    </a:p>
                  </a:txBody>
                  <a:tcPr marL="68580" marR="68580" marT="0" marB="0"/>
                </a:tc>
              </a:tr>
              <a:tr h="1755381">
                <a:tc>
                  <a:txBody>
                    <a:bodyPr/>
                    <a:lstStyle/>
                    <a:p>
                      <a:pPr marL="0" marR="0" algn="ctr" rtl="1">
                        <a:lnSpc>
                          <a:spcPct val="130000"/>
                        </a:lnSpc>
                        <a:spcBef>
                          <a:spcPts val="0"/>
                        </a:spcBef>
                        <a:spcAft>
                          <a:spcPts val="0"/>
                        </a:spcAft>
                      </a:pPr>
                      <a:r>
                        <a:rPr lang="ar-SA" sz="1600">
                          <a:effectLst/>
                        </a:rPr>
                        <a:t>تستعمل في التصورات</a:t>
                      </a:r>
                      <a:endParaRPr lang="en-US" sz="1100">
                        <a:effectLst/>
                      </a:endParaRPr>
                    </a:p>
                    <a:p>
                      <a:pPr marL="0" marR="0" algn="ctr" rtl="1">
                        <a:lnSpc>
                          <a:spcPct val="130000"/>
                        </a:lnSpc>
                        <a:spcBef>
                          <a:spcPts val="0"/>
                        </a:spcBef>
                        <a:spcAft>
                          <a:spcPts val="0"/>
                        </a:spcAft>
                      </a:pPr>
                      <a:r>
                        <a:rPr lang="ar-SA" sz="1600">
                          <a:effectLst/>
                        </a:rPr>
                        <a:t>التصور: هو الإدراك البسيط لمعاني الأشياء(أو إدراك معنى المفرد)، كتصور معنى الحرارة والنور والصوت</a:t>
                      </a:r>
                      <a:endParaRPr lang="en-US" sz="1100">
                        <a:effectLst/>
                        <a:latin typeface="Calibri"/>
                        <a:ea typeface="Calibri"/>
                        <a:cs typeface="Arial"/>
                      </a:endParaRPr>
                    </a:p>
                  </a:txBody>
                  <a:tcPr marL="68580" marR="68580" marT="0" marB="0"/>
                </a:tc>
                <a:tc>
                  <a:txBody>
                    <a:bodyPr/>
                    <a:lstStyle/>
                    <a:p>
                      <a:pPr marL="0" marR="0" algn="ctr" rtl="1">
                        <a:lnSpc>
                          <a:spcPct val="130000"/>
                        </a:lnSpc>
                        <a:spcBef>
                          <a:spcPts val="0"/>
                        </a:spcBef>
                        <a:spcAft>
                          <a:spcPts val="0"/>
                        </a:spcAft>
                      </a:pPr>
                      <a:r>
                        <a:rPr lang="ar-SA" sz="1600">
                          <a:effectLst/>
                        </a:rPr>
                        <a:t>يستعمل في التصديقات</a:t>
                      </a:r>
                      <a:endParaRPr lang="en-US" sz="1100">
                        <a:effectLst/>
                      </a:endParaRPr>
                    </a:p>
                    <a:p>
                      <a:pPr marL="0" marR="0" algn="ctr" rtl="1">
                        <a:lnSpc>
                          <a:spcPct val="130000"/>
                        </a:lnSpc>
                        <a:spcBef>
                          <a:spcPts val="0"/>
                        </a:spcBef>
                        <a:spcAft>
                          <a:spcPts val="0"/>
                        </a:spcAft>
                      </a:pPr>
                      <a:r>
                        <a:rPr lang="ar-SA" sz="1600">
                          <a:effectLst/>
                        </a:rPr>
                        <a:t>التصديق: هو الإدراك المنطوي على حكم (أو إدراك معنى الجملة)، كالحكم بأن النار محرقة</a:t>
                      </a:r>
                      <a:endParaRPr lang="en-US" sz="1100">
                        <a:effectLst/>
                        <a:latin typeface="Calibri"/>
                        <a:ea typeface="Calibri"/>
                        <a:cs typeface="Arial"/>
                      </a:endParaRPr>
                    </a:p>
                  </a:txBody>
                  <a:tcPr marL="68580" marR="68580" marT="0" marB="0"/>
                </a:tc>
              </a:tr>
              <a:tr h="1306901">
                <a:tc>
                  <a:txBody>
                    <a:bodyPr/>
                    <a:lstStyle/>
                    <a:p>
                      <a:pPr marL="0" marR="0" algn="ctr" rtl="1">
                        <a:lnSpc>
                          <a:spcPct val="130000"/>
                        </a:lnSpc>
                        <a:spcBef>
                          <a:spcPts val="0"/>
                        </a:spcBef>
                        <a:spcAft>
                          <a:spcPts val="0"/>
                        </a:spcAft>
                      </a:pPr>
                      <a:r>
                        <a:rPr lang="ar-SA" sz="1600">
                          <a:effectLst/>
                        </a:rPr>
                        <a:t>تقال فيما يُتَوصل إليه بتفكر وتدبر، وتستعمل فيما تدرك آثاره، ولا يدرك ذاته، تقول: عرفت الله، وعرفت الدار</a:t>
                      </a:r>
                      <a:endParaRPr lang="en-US" sz="1100">
                        <a:effectLst/>
                        <a:latin typeface="Calibri"/>
                        <a:ea typeface="Calibri"/>
                        <a:cs typeface="Arial"/>
                      </a:endParaRPr>
                    </a:p>
                  </a:txBody>
                  <a:tcPr marL="68580" marR="68580" marT="0" marB="0"/>
                </a:tc>
                <a:tc>
                  <a:txBody>
                    <a:bodyPr/>
                    <a:lstStyle/>
                    <a:p>
                      <a:pPr marL="0" marR="0" algn="ctr" rtl="1">
                        <a:lnSpc>
                          <a:spcPct val="130000"/>
                        </a:lnSpc>
                        <a:spcBef>
                          <a:spcPts val="0"/>
                        </a:spcBef>
                        <a:spcAft>
                          <a:spcPts val="0"/>
                        </a:spcAft>
                      </a:pPr>
                      <a:r>
                        <a:rPr lang="ar-SA" sz="1600" dirty="0">
                          <a:effectLst/>
                        </a:rPr>
                        <a:t>يستعمل فيما يدرك ذاته، وحال الإبهام تقول: </a:t>
                      </a:r>
                      <a:r>
                        <a:rPr lang="ar-SA" sz="1600">
                          <a:effectLst/>
                        </a:rPr>
                        <a:t>عرفت </a:t>
                      </a:r>
                      <a:r>
                        <a:rPr lang="ar-SA" sz="1600" smtClean="0">
                          <a:effectLst/>
                        </a:rPr>
                        <a:t>زيدًا، </a:t>
                      </a:r>
                      <a:r>
                        <a:rPr lang="ar-SA" sz="1600" dirty="0">
                          <a:effectLst/>
                        </a:rPr>
                        <a:t>ولا تقول: علمت زيدًا.</a:t>
                      </a:r>
                      <a:endParaRPr lang="en-US" sz="1100" dirty="0">
                        <a:effectLst/>
                        <a:latin typeface="Calibri"/>
                        <a:ea typeface="Calibri"/>
                        <a:cs typeface="Arial"/>
                      </a:endParaRPr>
                    </a:p>
                  </a:txBody>
                  <a:tcPr marL="68580" marR="68580" marT="0" marB="0"/>
                </a:tc>
              </a:tr>
              <a:tr h="409940">
                <a:tc>
                  <a:txBody>
                    <a:bodyPr/>
                    <a:lstStyle/>
                    <a:p>
                      <a:pPr marL="0" marR="0" algn="ctr" rtl="1">
                        <a:lnSpc>
                          <a:spcPct val="130000"/>
                        </a:lnSpc>
                        <a:spcBef>
                          <a:spcPts val="0"/>
                        </a:spcBef>
                        <a:spcAft>
                          <a:spcPts val="0"/>
                        </a:spcAft>
                      </a:pPr>
                      <a:r>
                        <a:rPr lang="ar-SA" sz="1600">
                          <a:effectLst/>
                        </a:rPr>
                        <a:t>يقابلها في الضد الإنكار والجحود </a:t>
                      </a:r>
                      <a:endParaRPr lang="en-US" sz="1100">
                        <a:effectLst/>
                        <a:latin typeface="Calibri"/>
                        <a:ea typeface="Calibri"/>
                        <a:cs typeface="Arial"/>
                      </a:endParaRPr>
                    </a:p>
                  </a:txBody>
                  <a:tcPr marL="68580" marR="68580" marT="0" marB="0"/>
                </a:tc>
                <a:tc>
                  <a:txBody>
                    <a:bodyPr/>
                    <a:lstStyle/>
                    <a:p>
                      <a:pPr marL="0" marR="0" algn="ctr" rtl="1">
                        <a:lnSpc>
                          <a:spcPct val="130000"/>
                        </a:lnSpc>
                        <a:spcBef>
                          <a:spcPts val="0"/>
                        </a:spcBef>
                        <a:spcAft>
                          <a:spcPts val="0"/>
                        </a:spcAft>
                      </a:pPr>
                      <a:r>
                        <a:rPr lang="ar-SA" sz="1600" dirty="0">
                          <a:effectLst/>
                        </a:rPr>
                        <a:t>يقابله في الضدِّ الجهل والهوى</a:t>
                      </a:r>
                      <a:endParaRPr lang="en-US" sz="1100" dirty="0">
                        <a:effectLst/>
                        <a:latin typeface="Calibri"/>
                        <a:ea typeface="Calibri"/>
                        <a:cs typeface="Arial"/>
                      </a:endParaRPr>
                    </a:p>
                  </a:txBody>
                  <a:tcPr marL="68580" marR="68580" marT="0" marB="0"/>
                </a:tc>
              </a:tr>
            </a:tbl>
          </a:graphicData>
        </a:graphic>
      </p:graphicFrame>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1191652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a:t>•</a:t>
            </a:r>
            <a:r>
              <a:rPr lang="ar-SA" sz="1800" dirty="0">
                <a:cs typeface="Akhbar MT" pitchFamily="2" charset="-78"/>
              </a:rPr>
              <a:t>الشعور: والشعور في اللغة بمعنى علم وفطن ودرى. والمشاعر هي الحواس. قال الزمخشري: (وما شعرت به: ما فطنت له وعلمته .. وما يشعركم: ما يدريكم). والشعور: علم الشيء علم حس. والشعور عند علماء النفس: إدراك المرء لذاته أو لأحواله وأفعاله، إدراكا مباشرا وهو أساس كل معرفة</a:t>
            </a:r>
            <a:r>
              <a:rPr lang="ar-SA" sz="1800" dirty="0" smtClean="0">
                <a:cs typeface="Akhbar MT" pitchFamily="2" charset="-78"/>
              </a:rPr>
              <a:t>.</a:t>
            </a:r>
          </a:p>
          <a:p>
            <a:r>
              <a:rPr lang="ar-SA" sz="1800" dirty="0" smtClean="0">
                <a:cs typeface="Akhbar MT" pitchFamily="2" charset="-78"/>
              </a:rPr>
              <a:t>•</a:t>
            </a:r>
            <a:r>
              <a:rPr lang="ar-SA" sz="1800" dirty="0">
                <a:cs typeface="Akhbar MT" pitchFamily="2" charset="-78"/>
              </a:rPr>
              <a:t>الإدراك: وهو اللقاء والوصول. فيقال أدرك الغلام وأدركت الثمرة. قال تعالى: (قال اصحاب موسى إنا لمدركون) (الشعراء: </a:t>
            </a:r>
            <a:r>
              <a:rPr lang="ar-SA" sz="800" dirty="0">
                <a:cs typeface="Akhbar MT" pitchFamily="2" charset="-78"/>
              </a:rPr>
              <a:t>71</a:t>
            </a:r>
            <a:r>
              <a:rPr lang="ar-SA" sz="1800" dirty="0">
                <a:cs typeface="Akhbar MT" pitchFamily="2" charset="-78"/>
              </a:rPr>
              <a:t>). فالقوة العاقلة إذا وصلت على المعقول وحصلتها كان ذلك إدراكا من هذه الجهة. ويطلق الإدراك كذلك على مجموعة معان تتعلق بالعلم هي: ما يدل على حصول صورة الشيء عند العقل سواء أكان ذلك الشيء مجردا أو ماديا، أو جزئيا </a:t>
            </a:r>
            <a:r>
              <a:rPr lang="ar-SA" sz="1800" dirty="0" err="1">
                <a:cs typeface="Akhbar MT" pitchFamily="2" charset="-78"/>
              </a:rPr>
              <a:t>أوكلياً</a:t>
            </a:r>
            <a:r>
              <a:rPr lang="ar-SA" sz="1800" dirty="0">
                <a:cs typeface="Akhbar MT" pitchFamily="2" charset="-78"/>
              </a:rPr>
              <a:t>، أو حاضرا أو غائبا</a:t>
            </a:r>
            <a:r>
              <a:rPr lang="ar-SA" sz="1800" dirty="0" smtClean="0">
                <a:cs typeface="Akhbar MT" pitchFamily="2" charset="-78"/>
              </a:rPr>
              <a:t>.</a:t>
            </a:r>
          </a:p>
          <a:p>
            <a:r>
              <a:rPr lang="ar-SA" sz="1800" dirty="0" smtClean="0">
                <a:cs typeface="Akhbar MT" pitchFamily="2" charset="-78"/>
              </a:rPr>
              <a:t>•</a:t>
            </a:r>
            <a:r>
              <a:rPr lang="ar-SA" sz="1800" dirty="0">
                <a:cs typeface="Akhbar MT" pitchFamily="2" charset="-78"/>
              </a:rPr>
              <a:t> التصور: وهو حصول صورة الشيء في العقل. كحصول صورة القلم مثلا في الذهن فنحكم على ذلك </a:t>
            </a:r>
            <a:r>
              <a:rPr lang="ar-SA" sz="1800" dirty="0" smtClean="0">
                <a:cs typeface="Akhbar MT" pitchFamily="2" charset="-78"/>
              </a:rPr>
              <a:t>بأنه </a:t>
            </a:r>
            <a:r>
              <a:rPr lang="ar-SA" sz="1800" dirty="0">
                <a:cs typeface="Akhbar MT" pitchFamily="2" charset="-78"/>
              </a:rPr>
              <a:t>قلم, </a:t>
            </a:r>
            <a:r>
              <a:rPr lang="ar-SA" sz="1800" dirty="0" smtClean="0">
                <a:cs typeface="Akhbar MT" pitchFamily="2" charset="-78"/>
              </a:rPr>
              <a:t>.</a:t>
            </a:r>
          </a:p>
          <a:p>
            <a:pPr>
              <a:buFont typeface="Arial" panose="020B0604020202020204" pitchFamily="34" charset="0"/>
              <a:buChar char="•"/>
            </a:pPr>
            <a:r>
              <a:rPr lang="ar-SA" sz="1800" dirty="0" smtClean="0">
                <a:cs typeface="Akhbar MT" pitchFamily="2" charset="-78"/>
              </a:rPr>
              <a:t> </a:t>
            </a:r>
            <a:r>
              <a:rPr lang="ar-SA" sz="1800" dirty="0">
                <a:cs typeface="Akhbar MT" pitchFamily="2" charset="-78"/>
              </a:rPr>
              <a:t>الحفظ: يعرفه الجرجاني بأنه ضبط الصور المدركة</a:t>
            </a:r>
            <a:r>
              <a:rPr lang="ar-SA" sz="1800" dirty="0" smtClean="0">
                <a:cs typeface="Akhbar MT" pitchFamily="2" charset="-78"/>
              </a:rPr>
              <a:t>..</a:t>
            </a:r>
          </a:p>
          <a:p>
            <a:pPr>
              <a:buFont typeface="Arial" panose="020B0604020202020204" pitchFamily="34" charset="0"/>
              <a:buChar char="•"/>
            </a:pPr>
            <a:r>
              <a:rPr lang="ar-SA" sz="1800" dirty="0" smtClean="0">
                <a:cs typeface="Akhbar MT" pitchFamily="2" charset="-78"/>
              </a:rPr>
              <a:t> </a:t>
            </a:r>
            <a:r>
              <a:rPr lang="ar-SA" sz="1800" dirty="0">
                <a:cs typeface="Akhbar MT" pitchFamily="2" charset="-78"/>
              </a:rPr>
              <a:t>التذكر: الصور المحفوظة إذا زالت عن العقل وحاول الذهن استرجاعها فتلك المحاولة هي التذكر</a:t>
            </a:r>
            <a:r>
              <a:rPr lang="ar-SA" sz="1800" dirty="0" smtClean="0">
                <a:cs typeface="Akhbar MT" pitchFamily="2" charset="-78"/>
              </a:rPr>
              <a:t>..</a:t>
            </a:r>
          </a:p>
          <a:p>
            <a:pPr>
              <a:buFont typeface="Arial" panose="020B0604020202020204" pitchFamily="34" charset="0"/>
              <a:buChar char="•"/>
            </a:pPr>
            <a:r>
              <a:rPr lang="ar-SA" sz="1800" dirty="0" smtClean="0">
                <a:cs typeface="Akhbar MT" pitchFamily="2" charset="-78"/>
              </a:rPr>
              <a:t> </a:t>
            </a:r>
            <a:r>
              <a:rPr lang="ar-SA" sz="1800" dirty="0">
                <a:cs typeface="Akhbar MT" pitchFamily="2" charset="-78"/>
              </a:rPr>
              <a:t>الفهم والفقه: والفهم (تصور الشيء من لفظ المخاطب). والفقه (هو العلم بغرض المخاطب من خطابه). والمتبادر من الفقه تأثير العلم في النفس الدافع للعمل</a:t>
            </a:r>
            <a:r>
              <a:rPr lang="ar-SA" sz="1800" dirty="0" smtClean="0">
                <a:cs typeface="Akhbar MT" pitchFamily="2" charset="-78"/>
              </a:rPr>
              <a:t>..</a:t>
            </a:r>
          </a:p>
          <a:p>
            <a:pPr>
              <a:buFont typeface="Arial" panose="020B0604020202020204" pitchFamily="34" charset="0"/>
              <a:buChar char="•"/>
            </a:pPr>
            <a:r>
              <a:rPr lang="ar-SA" sz="1800" dirty="0" smtClean="0">
                <a:cs typeface="Akhbar MT" pitchFamily="2" charset="-78"/>
              </a:rPr>
              <a:t> </a:t>
            </a:r>
            <a:r>
              <a:rPr lang="ar-SA" sz="1800" dirty="0">
                <a:cs typeface="Akhbar MT" pitchFamily="2" charset="-78"/>
              </a:rPr>
              <a:t>العقل: وهو العلم بصفات الأشياء. وقد استعمل القرآن كثيرا كلمة (يعقلون) بمعنى يعلمون</a:t>
            </a:r>
            <a:r>
              <a:rPr lang="ar-SA" sz="1800" dirty="0" smtClean="0">
                <a:cs typeface="Akhbar MT" pitchFamily="2" charset="-78"/>
              </a:rPr>
              <a:t>.</a:t>
            </a:r>
          </a:p>
          <a:p>
            <a:pPr>
              <a:buFont typeface="Arial" panose="020B0604020202020204" pitchFamily="34" charset="0"/>
              <a:buChar char="•"/>
            </a:pPr>
            <a:r>
              <a:rPr lang="ar-SA" sz="1800" dirty="0" smtClean="0">
                <a:cs typeface="Akhbar MT" pitchFamily="2" charset="-78"/>
              </a:rPr>
              <a:t>. </a:t>
            </a:r>
            <a:r>
              <a:rPr lang="ar-SA" sz="1800" dirty="0">
                <a:cs typeface="Akhbar MT" pitchFamily="2" charset="-78"/>
              </a:rPr>
              <a:t>الحكمة: وللحكمة معان كثيرة. منها: العلم والفقه وما يمنع من </a:t>
            </a:r>
            <a:r>
              <a:rPr lang="ar-SA" sz="1800" dirty="0" smtClean="0">
                <a:cs typeface="Akhbar MT" pitchFamily="2" charset="-78"/>
              </a:rPr>
              <a:t>الجهل.</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384004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838200"/>
            <a:ext cx="8915400" cy="609600"/>
          </a:xfrm>
        </p:spPr>
        <p:txBody>
          <a:bodyPr/>
          <a:lstStyle/>
          <a:p>
            <a:r>
              <a:rPr lang="ar-SA" b="1" u="sng" dirty="0"/>
              <a:t>مباحث </a:t>
            </a:r>
            <a:r>
              <a:rPr lang="ar-SA" b="1" u="sng" dirty="0" smtClean="0"/>
              <a:t>المعرفة </a:t>
            </a:r>
            <a:r>
              <a:rPr lang="ar-SA" b="1" u="sng" dirty="0"/>
              <a:t>الرئيسة:</a:t>
            </a:r>
            <a:r>
              <a:rPr lang="en-US" dirty="0"/>
              <a:t/>
            </a:r>
            <a:br>
              <a:rPr lang="en-US" dirty="0"/>
            </a:br>
            <a:endParaRPr lang="ar-SA" dirty="0"/>
          </a:p>
        </p:txBody>
      </p:sp>
      <p:sp>
        <p:nvSpPr>
          <p:cNvPr id="3" name="عنصر نائب للمحتوى 2"/>
          <p:cNvSpPr>
            <a:spLocks noGrp="1"/>
          </p:cNvSpPr>
          <p:nvPr>
            <p:ph idx="1"/>
          </p:nvPr>
        </p:nvSpPr>
        <p:spPr/>
        <p:txBody>
          <a:bodyPr/>
          <a:lstStyle/>
          <a:p>
            <a:r>
              <a:rPr lang="ar-SA" sz="2400" dirty="0" smtClean="0">
                <a:cs typeface="Akhbar MT" pitchFamily="2" charset="-78"/>
              </a:rPr>
              <a:t>1-  </a:t>
            </a:r>
            <a:r>
              <a:rPr lang="ar-SA" sz="2400" dirty="0">
                <a:cs typeface="Akhbar MT" pitchFamily="2" charset="-78"/>
              </a:rPr>
              <a:t>الوجود (</a:t>
            </a:r>
            <a:r>
              <a:rPr lang="ar-SA" sz="2400" dirty="0" err="1">
                <a:cs typeface="Akhbar MT" pitchFamily="2" charset="-78"/>
              </a:rPr>
              <a:t>الأنطلوجيا</a:t>
            </a:r>
            <a:r>
              <a:rPr lang="ar-SA" sz="2400" dirty="0">
                <a:cs typeface="Akhbar MT" pitchFamily="2" charset="-78"/>
              </a:rPr>
              <a:t>): ويختص بالبحث في الوجود المطلق مثل: ما أصل الكون؟ وما حقيقة النفس؟ .. وغيرها من الأسئلة الميتافيزيقية</a:t>
            </a:r>
            <a:r>
              <a:rPr lang="ar-SA" sz="2400" dirty="0" smtClean="0">
                <a:cs typeface="Akhbar MT" pitchFamily="2" charset="-78"/>
              </a:rPr>
              <a:t>.</a:t>
            </a:r>
          </a:p>
          <a:p>
            <a:endParaRPr lang="en-US" sz="2400" dirty="0">
              <a:cs typeface="Akhbar MT" pitchFamily="2" charset="-78"/>
            </a:endParaRPr>
          </a:p>
          <a:p>
            <a:r>
              <a:rPr lang="ar-SA" sz="2400" dirty="0">
                <a:cs typeface="Akhbar MT" pitchFamily="2" charset="-78"/>
              </a:rPr>
              <a:t>2-  المعرفة  ( الأبستمولوجيا ): وتختص بالبحث في إمكانية قيام معرفة ما، وما أدوات تلك المعرفة، وما حدودها وما قيمتها</a:t>
            </a:r>
            <a:r>
              <a:rPr lang="ar-SA" sz="2400" dirty="0" smtClean="0">
                <a:cs typeface="Akhbar MT" pitchFamily="2" charset="-78"/>
              </a:rPr>
              <a:t>؟</a:t>
            </a:r>
            <a:endParaRPr lang="en-US" sz="2400" dirty="0">
              <a:cs typeface="Akhbar MT" pitchFamily="2" charset="-78"/>
            </a:endParaRPr>
          </a:p>
          <a:p>
            <a:r>
              <a:rPr lang="ar-SA" sz="2400" dirty="0">
                <a:cs typeface="Akhbar MT" pitchFamily="2" charset="-78"/>
              </a:rPr>
              <a:t> وينبغي التمييز بين نظرية المعرفة كفرع فلسفي يهتم بالمعرفة عموما، والأبستمولوجيا </a:t>
            </a:r>
            <a:r>
              <a:rPr lang="ar-SA" sz="2400" dirty="0" smtClean="0">
                <a:cs typeface="Akhbar MT" pitchFamily="2" charset="-78"/>
              </a:rPr>
              <a:t>أو ما </a:t>
            </a:r>
            <a:r>
              <a:rPr lang="ar-SA" sz="2400" dirty="0">
                <a:cs typeface="Akhbar MT" pitchFamily="2" charset="-78"/>
              </a:rPr>
              <a:t>يسمى بفلسفة العلوم وهي التي تهتم بقضايا وإشكالات تتعلق بالمعرفة العلمية الدقيقة بوجه </a:t>
            </a:r>
            <a:r>
              <a:rPr lang="ar-SA" sz="2400" dirty="0" smtClean="0">
                <a:cs typeface="Akhbar MT" pitchFamily="2" charset="-78"/>
              </a:rPr>
              <a:t>خاص .</a:t>
            </a:r>
            <a:endParaRPr lang="en-US" sz="2400" dirty="0">
              <a:cs typeface="Akhbar MT" pitchFamily="2" charset="-78"/>
            </a:endParaRPr>
          </a:p>
          <a:p>
            <a:r>
              <a:rPr lang="ar-SA" sz="2400" dirty="0">
                <a:cs typeface="Akhbar MT" pitchFamily="2" charset="-78"/>
              </a:rPr>
              <a:t>3- القيم (</a:t>
            </a:r>
            <a:r>
              <a:rPr lang="ar-SA" sz="2400" dirty="0" err="1">
                <a:cs typeface="Akhbar MT" pitchFamily="2" charset="-78"/>
              </a:rPr>
              <a:t>الأكسيمولوجيا</a:t>
            </a:r>
            <a:r>
              <a:rPr lang="ar-SA" sz="2400" dirty="0">
                <a:cs typeface="Akhbar MT" pitchFamily="2" charset="-78"/>
              </a:rPr>
              <a:t>) وهو الذي يهتم بالبحث في القيم: قيم الحق والخير والجمال.</a:t>
            </a:r>
            <a:endParaRPr lang="en-US" sz="2400" dirty="0">
              <a:cs typeface="Akhbar MT" pitchFamily="2" charset="-78"/>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14415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207</TotalTime>
  <Words>816</Words>
  <Application>Microsoft Office PowerPoint</Application>
  <PresentationFormat>A4 Paper (210x297 mm)</PresentationFormat>
  <Paragraphs>91</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Akhbar MT</vt:lpstr>
      <vt:lpstr>Arial</vt:lpstr>
      <vt:lpstr>AYM Wadiy S_U normal.</vt:lpstr>
      <vt:lpstr>Calibri</vt:lpstr>
      <vt:lpstr>Times New Roman</vt:lpstr>
      <vt:lpstr>فورم لكلية الاداب</vt:lpstr>
      <vt:lpstr>PowerPoint Presentation</vt:lpstr>
      <vt:lpstr>المحاضرة التمهيدية</vt:lpstr>
      <vt:lpstr>عناصر المحاضرة</vt:lpstr>
      <vt:lpstr>مقدمة : </vt:lpstr>
      <vt:lpstr>نظرية المعرفة تعريفها ونشأتها </vt:lpstr>
      <vt:lpstr>PowerPoint Presentation</vt:lpstr>
      <vt:lpstr>PowerPoint Presentation</vt:lpstr>
      <vt:lpstr>أنواع المعرفة: </vt:lpstr>
      <vt:lpstr>PowerPoint Presentation</vt:lpstr>
      <vt:lpstr>الفروقات بين المعرفة والعلم: </vt:lpstr>
      <vt:lpstr>PowerPoint Presentation</vt:lpstr>
      <vt:lpstr>مباحث المعرفة الرئيسة: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KFU</cp:lastModifiedBy>
  <cp:revision>23</cp:revision>
  <dcterms:created xsi:type="dcterms:W3CDTF">2014-01-30T12:18:20Z</dcterms:created>
  <dcterms:modified xsi:type="dcterms:W3CDTF">2018-09-09T16:08:45Z</dcterms:modified>
</cp:coreProperties>
</file>