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2" r:id="rId3"/>
    <p:sldId id="311" r:id="rId4"/>
    <p:sldId id="312" r:id="rId5"/>
    <p:sldId id="313" r:id="rId6"/>
    <p:sldId id="314" r:id="rId7"/>
    <p:sldId id="315" r:id="rId8"/>
    <p:sldId id="317" r:id="rId9"/>
    <p:sldId id="320" r:id="rId10"/>
    <p:sldId id="321" r:id="rId11"/>
    <p:sldId id="322" r:id="rId12"/>
    <p:sldId id="323" r:id="rId13"/>
    <p:sldId id="324" r:id="rId14"/>
    <p:sldId id="326" r:id="rId15"/>
    <p:sldId id="32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159912E-BF92-48E6-BD78-2CE728101979}">
          <p14:sldIdLst>
            <p14:sldId id="256"/>
            <p14:sldId id="292"/>
            <p14:sldId id="311"/>
            <p14:sldId id="312"/>
            <p14:sldId id="313"/>
            <p14:sldId id="314"/>
            <p14:sldId id="315"/>
            <p14:sldId id="317"/>
            <p14:sldId id="320"/>
            <p14:sldId id="321"/>
            <p14:sldId id="322"/>
            <p14:sldId id="323"/>
            <p14:sldId id="324"/>
            <p14:sldId id="326"/>
            <p14:sldId id="327"/>
          </p14:sldIdLst>
        </p14:section>
        <p14:section name="مقطع بدون عنوان" id="{B2EFADF3-9D55-4772-9568-E39BDADF69AA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316"/>
    <a:srgbClr val="D9791B"/>
    <a:srgbClr val="313B4A"/>
    <a:srgbClr val="43A79C"/>
    <a:srgbClr val="EDBD1F"/>
    <a:srgbClr val="81AA52"/>
    <a:srgbClr val="0E478A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90" d="100"/>
          <a:sy n="90" d="100"/>
        </p:scale>
        <p:origin x="58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الأيقونة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نظرية المعرفة</a:t>
            </a:r>
          </a:p>
          <a:p>
            <a:pPr algn="ctr" rtl="0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د/هاني بن عبدالله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الملحم 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E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الثالثة </a:t>
            </a:r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1074420" y="419100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</a:rPr>
              <a:t>عناصر المحاضرة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3429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ar-SA" alt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altLang="ar-SA" sz="3600" b="1" dirty="0" smtClean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altLang="ar-SA" sz="3600" b="1" dirty="0" smtClean="0">
                <a:solidFill>
                  <a:srgbClr val="FF0000"/>
                </a:solidFill>
                <a:cs typeface="Akhbar MT" pitchFamily="2" charset="-78"/>
              </a:rPr>
              <a:t>                    القــــرآن ونـظرية المعـــرفة </a:t>
            </a:r>
            <a:endParaRPr lang="en-US" altLang="ar-SA" sz="36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en-GB" altLang="ar-SA" b="1" dirty="0" smtClean="0">
                <a:cs typeface="Arial" pitchFamily="34" charset="0"/>
              </a:rPr>
              <a:t>  </a:t>
            </a:r>
            <a:r>
              <a:rPr lang="en-US" altLang="ar-SA" b="1" dirty="0" smtClean="0">
                <a:cs typeface="Arial" pitchFamily="34" charset="0"/>
              </a:rPr>
              <a:t>     </a:t>
            </a:r>
            <a:r>
              <a:rPr lang="en-GB" altLang="ar-SA" b="1" dirty="0" smtClean="0">
                <a:cs typeface="Arial" pitchFamily="34" charset="0"/>
              </a:rPr>
              <a:t>     </a:t>
            </a:r>
            <a:endParaRPr lang="ar-EG" altLang="ar-SA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B56E210-90AC-4CEA-A70F-B7A65735B816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3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B74F2FC-79F1-4E77-8DF5-6285EFB86431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990600" y="19812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/>
              <a:t>   </a:t>
            </a:r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609600" y="1582341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cs typeface="Akhbar MT" pitchFamily="2" charset="-78"/>
              </a:rPr>
              <a:t>إننا </a:t>
            </a:r>
            <a:r>
              <a:rPr lang="ar-SA" sz="2800" b="1" dirty="0">
                <a:cs typeface="Akhbar MT" pitchFamily="2" charset="-78"/>
              </a:rPr>
              <a:t>– على الرغم مما كتبه علماء الكلام , وفلاسفة المسلمين , من لمحات أحيانا وتفصيلات أحيانا أخرى , لا نستطيع أن ندعي أن تلك اللمحات والتفصيلات , يمكن أن تمثل النظرة القرآنية الدقيقة , الصافية , لنظرية المعرفة في القرآن , إذ أن النظرة القرآنية , وركيزتها الوحيدة , هي القرآن نفسه . </a:t>
            </a:r>
            <a:r>
              <a:rPr lang="ar-SA" sz="2800" b="1" u="sng" dirty="0">
                <a:cs typeface="Akhbar MT" pitchFamily="2" charset="-78"/>
              </a:rPr>
              <a:t>والقرآن الكريم ليس كتاب فلسفة إذا قصدنا بالفلسفة مجموعة الأفكار النابعة من العقل والمتسلسلة وفق منهج معين , غرضها تكوين نسق من المبادئ لتفسير طائفة من الظواهر الكونية </a:t>
            </a:r>
            <a:r>
              <a:rPr lang="ar-SA" sz="2800" b="1" dirty="0">
                <a:cs typeface="Akhbar MT" pitchFamily="2" charset="-78"/>
              </a:rPr>
              <a:t>, </a:t>
            </a:r>
            <a:r>
              <a:rPr lang="ar-SA" sz="2800" b="1" u="sng" dirty="0">
                <a:cs typeface="Akhbar MT" pitchFamily="2" charset="-78"/>
              </a:rPr>
              <a:t>ولا كتب نظريات في علم المنطق ولا في المعرفة وليس كتاب أبحاث ينفصل بعضها عن بعض في قوالب البحث النظري </a:t>
            </a:r>
            <a:r>
              <a:rPr lang="ar-SA" sz="2800" b="1" dirty="0">
                <a:cs typeface="Akhbar MT" pitchFamily="2" charset="-78"/>
              </a:rPr>
              <a:t>, سواء في مجالات علمية أو عملية , في مجالات العلوم أو الاقتصاد أو الاجتماع أو النفس , وبذلك المفهوم التجريدي النظري 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86200" y="609600"/>
            <a:ext cx="22098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cs typeface="Akhbar MT" pitchFamily="2" charset="-78"/>
              </a:rPr>
              <a:t>القرآن ونظرية المعرفة :</a:t>
            </a:r>
            <a:endParaRPr lang="en-US" sz="2400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1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13D4D52-8781-41D6-A932-BD3FC66BC084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5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685800" y="1531620"/>
            <a:ext cx="8839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cs typeface="Akhbar MT" pitchFamily="2" charset="-78"/>
              </a:rPr>
              <a:t>ذلك لأنه منهج رباني متكامل , شامل وهو نسيج وحده , لا </a:t>
            </a:r>
            <a:r>
              <a:rPr lang="ar-SA" sz="2800" b="1" dirty="0" err="1">
                <a:cs typeface="Akhbar MT" pitchFamily="2" charset="-78"/>
              </a:rPr>
              <a:t>يفيه</a:t>
            </a:r>
            <a:r>
              <a:rPr lang="ar-SA" sz="2800" b="1" dirty="0">
                <a:cs typeface="Akhbar MT" pitchFamily="2" charset="-78"/>
              </a:rPr>
              <a:t> حقه وصفه بالنظرية فهو في حد ذاته ليس نظرية , في فن من الفنون , وهو يتجاوز البحث النظري إلى التطبيق الواقعي , وهو هدى ونور وشفاء للبشرية , كي تستقيم على طاعة الله وعبادته . </a:t>
            </a:r>
            <a:endParaRPr lang="en-US" sz="2800" b="1" dirty="0">
              <a:cs typeface="Akhbar MT" pitchFamily="2" charset="-78"/>
            </a:endParaRPr>
          </a:p>
          <a:p>
            <a:r>
              <a:rPr lang="ar-SA" sz="2800" b="1" dirty="0">
                <a:cs typeface="Akhbar MT" pitchFamily="2" charset="-78"/>
              </a:rPr>
              <a:t>(قَدْ جَاءَكُم مِّنَ اللَّهِ نُورٌ وَكِتَابٌ مُّبِينٌ * يَهْدِي بِهِ اللَّهُ مَنِ اتَّبَعَ رِضْوَانَهُ سُبُلَ السَّلامِ وَيُخْرِجُهُم مِّنِ الظُّلُمَاتِ إِلَى النُّورِ بِإِذْنِهِ وَيَهْدِيهِمْ إِلَى صِرَاطٍ مُّسْتَقِيمٍ ) .</a:t>
            </a:r>
          </a:p>
        </p:txBody>
      </p:sp>
    </p:spTree>
    <p:extLst>
      <p:ext uri="{BB962C8B-B14F-4D97-AF65-F5344CB8AC3E}">
        <p14:creationId xmlns:p14="http://schemas.microsoft.com/office/powerpoint/2010/main" val="178172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BA5595-6399-4B5A-A5A0-91A42E7C3815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6</a:t>
            </a:fld>
            <a:endParaRPr lang="en-US" altLang="ar-SA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39" name="مربع نص 4"/>
          <p:cNvSpPr txBox="1">
            <a:spLocks noChangeArrowheads="1"/>
          </p:cNvSpPr>
          <p:nvPr/>
        </p:nvSpPr>
        <p:spPr bwMode="auto">
          <a:xfrm>
            <a:off x="1219200" y="1981200"/>
            <a:ext cx="274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ar-SA" altLang="ar-SA"/>
          </a:p>
        </p:txBody>
      </p:sp>
      <p:sp>
        <p:nvSpPr>
          <p:cNvPr id="18440" name="مربع نص 5"/>
          <p:cNvSpPr txBox="1">
            <a:spLocks noChangeArrowheads="1"/>
          </p:cNvSpPr>
          <p:nvPr/>
        </p:nvSpPr>
        <p:spPr bwMode="auto">
          <a:xfrm>
            <a:off x="838200" y="2057400"/>
            <a:ext cx="350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/>
            <a:endParaRPr lang="en-US" altLang="ar-SA"/>
          </a:p>
          <a:p>
            <a:pPr algn="r" eaLnBrk="1" hangingPunct="1"/>
            <a:endParaRPr lang="en-US" altLang="ar-SA"/>
          </a:p>
        </p:txBody>
      </p:sp>
      <p:sp>
        <p:nvSpPr>
          <p:cNvPr id="2" name="مستطيل 1"/>
          <p:cNvSpPr/>
          <p:nvPr/>
        </p:nvSpPr>
        <p:spPr>
          <a:xfrm>
            <a:off x="609600" y="172084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/>
              <a:t>ومن ثم فإن ما </a:t>
            </a:r>
            <a:r>
              <a:rPr lang="ar-SA" sz="2000" b="1" dirty="0" smtClean="0"/>
              <a:t>نقوم </a:t>
            </a:r>
            <a:r>
              <a:rPr lang="ar-SA" sz="2000" b="1" dirty="0"/>
              <a:t>به في </a:t>
            </a:r>
            <a:r>
              <a:rPr lang="ar-SA" sz="2000" b="1" dirty="0" smtClean="0"/>
              <a:t>هذه المحاضرات, </a:t>
            </a:r>
            <a:r>
              <a:rPr lang="ar-SA" sz="2000" b="1" dirty="0"/>
              <a:t>ليس تقييدا للمنهج الرباني في مفهوم النظريات البشرية . </a:t>
            </a:r>
            <a:r>
              <a:rPr lang="ar-SA" sz="2000" b="1" dirty="0" smtClean="0"/>
              <a:t>نستغفر </a:t>
            </a:r>
            <a:r>
              <a:rPr lang="ar-SA" sz="2000" b="1" dirty="0"/>
              <a:t>الله , أن </a:t>
            </a:r>
            <a:r>
              <a:rPr lang="ar-SA" sz="2000" b="1" dirty="0" smtClean="0"/>
              <a:t>ندعى ذلك </a:t>
            </a:r>
            <a:r>
              <a:rPr lang="ar-SA" sz="2000" b="1" dirty="0"/>
              <a:t>– </a:t>
            </a:r>
            <a:r>
              <a:rPr lang="ar-SA" sz="2000" b="1" dirty="0" smtClean="0"/>
              <a:t>بعجزنا </a:t>
            </a:r>
            <a:r>
              <a:rPr lang="ar-SA" sz="2000" b="1" dirty="0"/>
              <a:t>البشري , وبإعجاز القرآن الرباني – </a:t>
            </a:r>
            <a:r>
              <a:rPr lang="ar-SA" sz="2000" b="1" dirty="0" smtClean="0"/>
              <a:t>نستطيع </a:t>
            </a:r>
            <a:r>
              <a:rPr lang="ar-SA" sz="2000" b="1" dirty="0"/>
              <a:t>أن </a:t>
            </a:r>
            <a:r>
              <a:rPr lang="ar-SA" sz="2000" b="1" dirty="0" smtClean="0"/>
              <a:t>نسمي </a:t>
            </a:r>
            <a:r>
              <a:rPr lang="ar-SA" sz="2000" b="1" dirty="0"/>
              <a:t>ما </a:t>
            </a:r>
            <a:r>
              <a:rPr lang="ar-SA" sz="2000" b="1" dirty="0" smtClean="0"/>
              <a:t>نقوم </a:t>
            </a:r>
            <a:r>
              <a:rPr lang="ar-SA" sz="2000" b="1" dirty="0"/>
              <a:t>به من جهد في هذا البحث , أنه منهج </a:t>
            </a:r>
            <a:r>
              <a:rPr lang="ar-SA" sz="2000" b="1" dirty="0" smtClean="0"/>
              <a:t>القرآن. </a:t>
            </a:r>
            <a:r>
              <a:rPr lang="ar-SA" sz="2000" b="1" dirty="0"/>
              <a:t>فكتاب الله لا يخلق من كثرة الرد , وهو أعلى وأكبر من أن يتقيد بما </a:t>
            </a:r>
            <a:r>
              <a:rPr lang="ar-SA" sz="2000" b="1" dirty="0" smtClean="0"/>
              <a:t>نقوله 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 smtClean="0"/>
              <a:t>فإن </a:t>
            </a:r>
            <a:r>
              <a:rPr lang="ar-SA" sz="2000" b="1" dirty="0" err="1" smtClean="0"/>
              <a:t>مقصودنا</a:t>
            </a:r>
            <a:r>
              <a:rPr lang="ar-SA" sz="2000" b="1" dirty="0" smtClean="0"/>
              <a:t> </a:t>
            </a:r>
            <a:r>
              <a:rPr lang="ar-SA" sz="2000" b="1" dirty="0"/>
              <a:t>الخاص </a:t>
            </a:r>
            <a:r>
              <a:rPr lang="ar-SA" sz="2000" b="1" dirty="0" smtClean="0"/>
              <a:t>بالنظرية </a:t>
            </a:r>
            <a:r>
              <a:rPr lang="ar-SA" sz="2000" b="1" dirty="0"/>
              <a:t>في القرآن , ليس </a:t>
            </a:r>
            <a:r>
              <a:rPr lang="ar-SA" sz="2000" b="1" dirty="0" smtClean="0"/>
              <a:t>إلا, </a:t>
            </a:r>
            <a:r>
              <a:rPr lang="ar-SA" sz="2000" b="1" dirty="0"/>
              <a:t>لاستجلاء النظرة القرآنية الصافية , ومحاولة الجمع لمادة </a:t>
            </a:r>
            <a:r>
              <a:rPr lang="ar-SA" sz="2000" b="1" dirty="0" smtClean="0"/>
              <a:t>القرآنية </a:t>
            </a:r>
            <a:r>
              <a:rPr lang="ar-SA" sz="2000" b="1" dirty="0"/>
              <a:t>, تتعلق بالعلم والمعرفة من أجل صياغة نظرية للمعرفة في القرآن وبجهد بشري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35793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ln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defRPr/>
            </a:pPr>
            <a:r>
              <a:rPr lang="en-US" sz="2800" dirty="0"/>
              <a:t/>
            </a:r>
            <a:br>
              <a:rPr lang="en-US" sz="2800" dirty="0"/>
            </a:b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50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AD52DDE-92BD-4F2C-940C-8121F09270E9}" type="slidenum">
              <a:rPr lang="ar-SA" alt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7</a:t>
            </a:fld>
            <a:endParaRPr lang="en-US" altLang="ar-SA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914400" y="2274838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 smtClean="0"/>
              <a:t>ومع </a:t>
            </a:r>
            <a:r>
              <a:rPr lang="ar-SA" b="1" dirty="0"/>
              <a:t>ذلك فإن القرآن لا يمنع من أن نلتمس فيه المعرفة والتربية والتوجيه , ليؤدي دوره في حياتنا , مع حرصنا الشديد , على المنهج السليم , وهو أننا </a:t>
            </a:r>
            <a:r>
              <a:rPr lang="ar-SA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ar-SA" b="1" dirty="0"/>
              <a:t>ننطلق من التصور القرآني , فهو نقطة المنطلق والارتكاز .</a:t>
            </a:r>
            <a:endParaRPr lang="en-US" dirty="0"/>
          </a:p>
          <a:p>
            <a:r>
              <a:rPr lang="ar-SA" b="1" dirty="0"/>
              <a:t>وندخل إليه بلا مقررات سابقة , إنما منه نأخذ مقرراتنا ولا نحكم عليه بأفكار البشر , إنما إليه نحاكم أفكارنا </a:t>
            </a:r>
            <a:r>
              <a:rPr lang="ar-SA" b="1" dirty="0" smtClean="0"/>
              <a:t>. </a:t>
            </a:r>
            <a:r>
              <a:rPr lang="ar-SA" b="1" dirty="0"/>
              <a:t>وننهج منهجه , وإلا فقدنا المهمة.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1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 </a:t>
            </a: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ar-SA" sz="1800" b="1" dirty="0" smtClean="0"/>
              <a:t>ونعتقد </a:t>
            </a:r>
            <a:r>
              <a:rPr lang="ar-SA" sz="1800" b="1" dirty="0"/>
              <a:t>أنه بإمكاننا – بعون الله – أن نجمع فنبنى من القرآن نظرية في المعرفة , نجعلها صلب جهدنا , ومحور تفكيرنا وحكمنا , ومقياس نقدنا للنظريات الفلسفية , مع اعتقادنا أنه ليس كتابا للمقارنة , وإنما لنا فيه القدوة , حيث كشف زيف الزائفين , ورد كيدهم ,وبما يتصل بتوضيح منهجه .</a:t>
            </a:r>
            <a:endParaRPr lang="en-US" sz="18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ar-SA" sz="1800" b="1" dirty="0"/>
              <a:t>وإنا لنعتقد بتميز النظرة القرآنية في كل مسألة , ودقيقة من دقائق نظرية المعرفة , مادة , ومنهجا, ومنبعا , وطريقا , وطبيعة , ومقياسا , وقيمة وحدودا .</a:t>
            </a:r>
            <a:endParaRPr lang="en-US" sz="18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ar-SA" sz="1800" b="1" dirty="0"/>
              <a:t>كما أننا نحرص – إن شاء الله – على محاولة </a:t>
            </a:r>
            <a:r>
              <a:rPr lang="ar-SA" sz="1800" b="1" dirty="0" err="1"/>
              <a:t>الألتزام</a:t>
            </a:r>
            <a:r>
              <a:rPr lang="ar-SA" sz="1800" b="1" dirty="0"/>
              <a:t> </a:t>
            </a:r>
            <a:r>
              <a:rPr lang="ar-SA" sz="1800" b="1" dirty="0" err="1"/>
              <a:t>بالإصطلاحات</a:t>
            </a:r>
            <a:r>
              <a:rPr lang="ar-SA" sz="1800" b="1" dirty="0"/>
              <a:t> القرآنية في التعبير عن الحقيقة التي يتميز بها القرآن , وهو متميز في كل شيء . وإننا لنستغفر الله سبحانه إذ إننا خالفنا هذا الشرط على أنفسنا , فيما سبق أن أسمينا به هذا البحث (( نظرية المعرفة ))) , ويشفع لنا </a:t>
            </a:r>
            <a:r>
              <a:rPr lang="ar-SA" sz="1800" b="1" dirty="0" err="1"/>
              <a:t>مقصودنا</a:t>
            </a:r>
            <a:r>
              <a:rPr lang="ar-SA" sz="1800" b="1" dirty="0"/>
              <a:t> وفرضنا , وحسن النية – إن شاء الله .</a:t>
            </a:r>
            <a:endParaRPr lang="en-US" sz="1800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>
                <a:cs typeface="Akhbar MT" pitchFamily="2" charset="-78"/>
              </a:rPr>
              <a:t>كما </a:t>
            </a:r>
            <a:r>
              <a:rPr lang="ar-SA" sz="2400" b="1" dirty="0" err="1" smtClean="0">
                <a:cs typeface="Akhbar MT" pitchFamily="2" charset="-78"/>
              </a:rPr>
              <a:t>ننا</a:t>
            </a:r>
            <a:r>
              <a:rPr lang="ar-SA" sz="2400" b="1" dirty="0" smtClean="0">
                <a:cs typeface="Akhbar MT" pitchFamily="2" charset="-78"/>
              </a:rPr>
              <a:t> نقصده </a:t>
            </a:r>
            <a:r>
              <a:rPr lang="ar-SA" sz="2400" b="1" dirty="0">
                <a:cs typeface="Akhbar MT" pitchFamily="2" charset="-78"/>
              </a:rPr>
              <a:t>من  نظرية المعرفة في القرآن , ليس كما من المعلومات , وأنواع العلوم التي أشار إليها , فذلك ليس داخلا في مجال هذا البحث , وأن </a:t>
            </a:r>
            <a:r>
              <a:rPr lang="ar-SA" sz="2400" b="1" dirty="0" err="1">
                <a:cs typeface="Akhbar MT" pitchFamily="2" charset="-78"/>
              </a:rPr>
              <a:t>مانشير</a:t>
            </a:r>
            <a:r>
              <a:rPr lang="ar-SA" sz="2400" b="1" dirty="0">
                <a:cs typeface="Akhbar MT" pitchFamily="2" charset="-78"/>
              </a:rPr>
              <a:t> إليه إنما هو منارات ضوئية كافية , لدفع الإنسان للبحث , وفتح بصيرته على آيات الله سبحانه في الآفاق والأنفس .</a:t>
            </a:r>
            <a:endParaRPr lang="en-US" sz="2400" b="1" dirty="0">
              <a:cs typeface="Akhbar MT" pitchFamily="2" charset="-78"/>
            </a:endParaRPr>
          </a:p>
          <a:p>
            <a:r>
              <a:rPr lang="ar-SA" sz="2400" b="1" dirty="0">
                <a:cs typeface="Akhbar MT" pitchFamily="2" charset="-78"/>
              </a:rPr>
              <a:t>ولعلنا قصدنا ببيان مرادنا من هذا البحث , حتى لا تكون شبهة في أننا ممن يفتنون بالنظريات الفلسفية ويهرعون إلى تطبيقها على الإسلام , فتكون القوالب فلسفية والمادة كذلك لا صلة لها بالإسلام .</a:t>
            </a:r>
            <a:endParaRPr lang="en-US" sz="24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0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>
                <a:cs typeface="Akhbar MT" pitchFamily="2" charset="-78"/>
              </a:rPr>
              <a:t>فالمعرفة عندنا جزء من الوجود . والوجود ثابت قبل أن نتوجه لمعرفته . والمعرفة هي أساس للدور الإنساني في الحياة , إذ هي قبل كل شيء معرفة الله تبارك وتعالى , التي تنبثق منها معرفتنا للدين ودورنا في الحياه . فالمعرفة عندنا مسلمة تسليمنا بالوجود .</a:t>
            </a:r>
            <a:endParaRPr lang="en-US" sz="2400" b="1" dirty="0">
              <a:cs typeface="Akhbar MT" pitchFamily="2" charset="-78"/>
            </a:endParaRPr>
          </a:p>
          <a:p>
            <a:r>
              <a:rPr lang="ar-SA" sz="2400" b="1" dirty="0" smtClean="0">
                <a:cs typeface="Akhbar MT" pitchFamily="2" charset="-78"/>
              </a:rPr>
              <a:t>     يكون </a:t>
            </a:r>
            <a:r>
              <a:rPr lang="ar-SA" sz="2400" b="1" dirty="0">
                <a:cs typeface="Akhbar MT" pitchFamily="2" charset="-78"/>
              </a:rPr>
              <a:t>مادة لبناء نظرية في المعرفة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1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. </a:t>
            </a:r>
            <a:r>
              <a:rPr lang="ar-SA" sz="2400" b="1" dirty="0" smtClean="0">
                <a:cs typeface="Akhbar MT" pitchFamily="2" charset="-78"/>
              </a:rPr>
              <a:t>يحتوي </a:t>
            </a:r>
            <a:r>
              <a:rPr lang="ar-SA" sz="2400" b="1" dirty="0">
                <a:cs typeface="Akhbar MT" pitchFamily="2" charset="-78"/>
              </a:rPr>
              <a:t>القرآن على أسس واضحة في طرق المعرفة , ويقول تعالى : ( وَجَعَلَ لَكُمُ السَّمْعَ وَالْأَبْصَارَ وَالْأَفْئِدَةَ لَعَلَّكُمْ تَشْكُرُونَ ) ويقول : </a:t>
            </a:r>
            <a:r>
              <a:rPr lang="ar-SA" sz="2400" b="1" dirty="0" smtClean="0">
                <a:cs typeface="Akhbar MT" pitchFamily="2" charset="-78"/>
              </a:rPr>
              <a:t>( </a:t>
            </a:r>
            <a:r>
              <a:rPr lang="ar-SA" sz="2400" b="1" dirty="0">
                <a:cs typeface="Akhbar MT" pitchFamily="2" charset="-78"/>
              </a:rPr>
              <a:t>وَاللهُ أَخْرَجَكُم مِّن بُطُونِ أُمَّهَاتِكُمْ لاَ تَعْلَمُونَ شَيْئًا وَجَعَلَ لَكُمُ الْسَّمْعَ وَالأَبْصَارَ وَالأَفْئِدَةَ لَعَلَّكُمْ تَشْكُرُونَ </a:t>
            </a:r>
            <a:r>
              <a:rPr lang="ar-SA" sz="2400" b="1" dirty="0" smtClean="0">
                <a:cs typeface="Akhbar MT" pitchFamily="2" charset="-78"/>
              </a:rPr>
              <a:t>) </a:t>
            </a:r>
            <a:r>
              <a:rPr lang="ar-SA" sz="2400" b="1" dirty="0">
                <a:cs typeface="Akhbar MT" pitchFamily="2" charset="-78"/>
              </a:rPr>
              <a:t>.</a:t>
            </a:r>
            <a:endParaRPr lang="en-US" sz="2400" b="1" dirty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مصدر هذه المعرفة أو منبعها هو الله </a:t>
            </a:r>
            <a:r>
              <a:rPr lang="ar-SA" sz="2400" b="1" dirty="0" err="1">
                <a:cs typeface="Akhbar MT" pitchFamily="2" charset="-78"/>
              </a:rPr>
              <a:t>سبحانة</a:t>
            </a:r>
            <a:r>
              <a:rPr lang="ar-SA" sz="2400" b="1" dirty="0">
                <a:cs typeface="Akhbar MT" pitchFamily="2" charset="-78"/>
              </a:rPr>
              <a:t> : ( اقْرَأْ بِاسْمِ رَبِّكَ الَّذِي خَلَقَ. خَلَقَ الإِنسَانَ مِنْ عَلَقٍ</a:t>
            </a:r>
            <a:r>
              <a:rPr lang="ar-SA" sz="2400" b="1" dirty="0" smtClean="0">
                <a:cs typeface="Akhbar MT" pitchFamily="2" charset="-78"/>
              </a:rPr>
              <a:t>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 smtClean="0">
                <a:cs typeface="Akhbar MT" pitchFamily="2" charset="-78"/>
              </a:rPr>
              <a:t> </a:t>
            </a:r>
            <a:r>
              <a:rPr lang="ar-SA" sz="2400" b="1" dirty="0">
                <a:cs typeface="Akhbar MT" pitchFamily="2" charset="-78"/>
              </a:rPr>
              <a:t>اقْرَأْ وَرَبُّكَ الأَكْرَمُ. الَّذِي عَلَّمَ بِالْقَلَمِ. عَلَّمَ الإِنسَانَ مَا لَمْ يَعْلَمْ ) . (وَعَلَّمَ آدَمَ الأَسْمَاءَ كُلَّهَا ثُمَّ عَرَضَهُمْ عَلَى الْمَلائِكَةِ فَقَالَ أَنْبِئُونِي بِأَسْمَاءِ هَؤُلاء إِنْ كُنتُمْ صَادِقِينَ * قَالُوا سُبْحَانَكَ لا عِلْمَ لَنَا إِلاَّ مَا عَلَّمْتَنَا إِنَّكَ أَنْتَ الْعَلِيمُ الْحَكِيمُ * قَالَ يَا آدَمُ أَنْبِئْهُمْ بِأَسْمَائِهِمْ فَلَمَّا أَنْبَأَهُمْ بِأَسْمَائِهِمْ قَالَ أَلَمْ أَقُلْ لَكُمْ إِنِّي أَعْلَمُ غَيْبَ السَّمَوَاتِ وَالأَرْضِ وَأَعْلَمُ مَا تُبْدُونَ وَمَا كُنتُمْ تَكْتُمُونَ )</a:t>
            </a:r>
            <a:endParaRPr lang="en-US" sz="24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667000" y="381000"/>
            <a:ext cx="6172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ar-SA" b="1" dirty="0" smtClean="0">
                <a:cs typeface="Akhbar MT" pitchFamily="2" charset="-78"/>
              </a:rPr>
              <a:t>أسس وضوابط القران في التعامل مع المعرفة:</a:t>
            </a:r>
            <a:endParaRPr lang="en-US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997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ذكر القرآن طرق المعرفة ووسائلها : من حواس وعقل أو قلب وأضاف طريقا فريدا ليس في طرق البشر , وهو طريق </a:t>
            </a:r>
            <a:r>
              <a:rPr lang="ar-SA" sz="2400" b="1" dirty="0" smtClean="0">
                <a:cs typeface="Akhbar MT" pitchFamily="2" charset="-78"/>
              </a:rPr>
              <a:t>الوحي.</a:t>
            </a:r>
            <a:endParaRPr lang="en-US" sz="2400" b="1" dirty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تعرض لطبيعة المعرفة , وأنها </a:t>
            </a:r>
            <a:r>
              <a:rPr lang="ar-SA" sz="2400" b="1" dirty="0" err="1">
                <a:cs typeface="Akhbar MT" pitchFamily="2" charset="-78"/>
              </a:rPr>
              <a:t>اكتسابية</a:t>
            </a:r>
            <a:r>
              <a:rPr lang="ar-SA" sz="2400" b="1" dirty="0">
                <a:cs typeface="Akhbar MT" pitchFamily="2" charset="-78"/>
              </a:rPr>
              <a:t> كلها : (وَاللَّهُ أَخْرَجَكُمْ مِنْ بُطُونِ أُمَّهَاتِكُمْ لَا تَعْلَمُونَ شَيْئًا ) , </a:t>
            </a:r>
            <a:endParaRPr lang="ar-SA" sz="2400" b="1" dirty="0" smtClean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 smtClean="0">
                <a:cs typeface="Akhbar MT" pitchFamily="2" charset="-78"/>
              </a:rPr>
              <a:t>( </a:t>
            </a:r>
            <a:r>
              <a:rPr lang="ar-SA" sz="2400" b="1" dirty="0">
                <a:cs typeface="Akhbar MT" pitchFamily="2" charset="-78"/>
              </a:rPr>
              <a:t>عَلَّمَ الإِنْسَانَ مَا لَمْ يَعْلَمْ )</a:t>
            </a:r>
            <a:endParaRPr lang="en-US" sz="2400" b="1" dirty="0">
              <a:cs typeface="Akhbar MT" pitchFamily="2" charset="-78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وتعرض لصور الاكتساب من تفكير وتذكير وفقه وشعور ... الخ .</a:t>
            </a:r>
            <a:endParaRPr lang="en-US" sz="2400" b="1" dirty="0">
              <a:cs typeface="Akhbar MT" pitchFamily="2" charset="-78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بين مجالات هذه المعرفة : المجال الطبيعي أو عالم الشهادة , ويدرك بالحواس والعقل , وعالم الغيب وطريقة الوحي , والعقل يسلم بوجوده, ويفهم وفق ما سمح الله له من طاقات , وتفاصيله غيب لا نعلمه إلا بإعلام الله لنا عن طريق الوحي .</a:t>
            </a:r>
            <a:endParaRPr lang="en-US" sz="24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3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كما جعلها أساسا لقيادة البشرية , والقيام بدور الخلافة في الأرض , وحمل أمانة الهداية والانتفاع مما في الكون مما سخره الله للإنسان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( وَسَخَّرَ لَكُمْ مَا فِي السَّمَوَات وَمَا فِي الْأَرْض جَمِيعًا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) </a:t>
            </a:r>
            <a:endParaRPr lang="en-US" sz="2400" b="1" dirty="0">
              <a:cs typeface="Akhbar MT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400" b="1" dirty="0">
                <a:cs typeface="Akhbar MT" pitchFamily="2" charset="-78"/>
              </a:rPr>
              <a:t>القرآن دعوة لتحرير العقل الإنساني , من أغلال التقليد والتبعية , القائمة على أسس الوراثة فحسب , والتي عزلت العقل عن عمله والقلب عن فقهه . ومن ثم فهو يدعو الإنسان الى التأمل والتفكر , ويوجه نظرة إلى الكون , وإلى النفس , ويمدح المتفكرين والمتذكرين وأولي الألباب , ويشنع على الذين لا يفقهون , ولا يعلمون , ولا يتذكرون , ويصفهم بعمى البصيرة أو القلوب . قال الله تعالى (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أَفَلَمْ يَسِيرُوا فِي الْأَرْضِ فَتَكُونَ لَهُمْ قُلُوبٌ يَعْقِلُونَ بِهَا أَوْ آذَانٌ يَسْمَعُونَ بِهَا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فَإِنَّهَا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لَا تَعْمَى الْأَبْصَارُ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وَلَكِن </a:t>
            </a:r>
            <a:r>
              <a:rPr lang="ar-SA" sz="2400" b="1" dirty="0">
                <a:solidFill>
                  <a:srgbClr val="C00000"/>
                </a:solidFill>
                <a:cs typeface="Akhbar MT" pitchFamily="2" charset="-78"/>
              </a:rPr>
              <a:t>تَعْمَى الْقُلُوبُ الَّتِي فِي الصُّدُورِ ) . ( أَوَلَمْ يَنْظُرُوا فِي مَلَكُوتِ السَّمَاوَاتِ وَالْأَرْضِ وَمَا خَلَقَ اللَّهُ مِنْ شَيْءٍ </a:t>
            </a: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....) </a:t>
            </a:r>
            <a:r>
              <a:rPr lang="ar-SA" sz="2400" b="1" dirty="0">
                <a:cs typeface="Akhbar MT" pitchFamily="2" charset="-78"/>
              </a:rPr>
              <a:t>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26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>
                <a:cs typeface="Akhbar MT" pitchFamily="2" charset="-78"/>
              </a:rPr>
              <a:t>ثم جمع القرآن بين طرق المعرفة الرئيسية الثلاث معا : الوحي , والعقل , والحس . كما جمع بين مجالي المعرفة وهما مجالاً الوجود : الدنيا والآخرة , أو عالم الشهادة وعالم الغيب في آية واحدة , فقال سبحانه : ( وَمَا أَرْسَلْنَا مِنْ قَبْلِكَ إِلا رِجَالا نُوحِي إِلَيْهِمْ مِنْ أَهْلِ الْقُرَى أَفَلَمْ يَسِيرُوا فِي الأَرْضِ فَيَنْظُرُوا كَيْفَ كَانَ عَاقِبَةُ الَّذِينَ مِنْ قَبْلِهِمْ وَلَدَارُ الآخِرَةِ خَيْرٌ لِلَّذِينَ اتَّقَوْا أَفَلا تَعْقِلُونَ  ) </a:t>
            </a:r>
            <a:endParaRPr lang="en-US" sz="2800" b="1" dirty="0">
              <a:cs typeface="Akhbar MT" pitchFamily="2" charset="-78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4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>
                <a:cs typeface="Akhbar MT" pitchFamily="2" charset="-78"/>
              </a:rPr>
              <a:t>والقرآن يقرر نسبة المعرفة الإنسانية فيقول : ( وَفَوْقَ كُلّ ذِي عِلْمٍ عَلِيمٌ )      ( وَمَا أُوتِيتُمْ مِنْ الْعِلْمِ إِلاَّ قَلِيلاً )‏</a:t>
            </a:r>
            <a:endParaRPr lang="en-US" sz="2800" dirty="0">
              <a:cs typeface="Akhbar MT" pitchFamily="2" charset="-78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>
                <a:cs typeface="Akhbar MT" pitchFamily="2" charset="-78"/>
              </a:rPr>
              <a:t>ويجعل القرآن اليقين معياره في المعرفة , ويرد الشك والظن , ولا يعتبرهما علماً صحيحا </a:t>
            </a:r>
            <a:endParaRPr lang="ar-SA" sz="2800" b="1" dirty="0" smtClean="0">
              <a:cs typeface="Akhbar MT" pitchFamily="2" charset="-78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SA" sz="2800" b="1" dirty="0" smtClean="0">
                <a:cs typeface="Akhbar MT" pitchFamily="2" charset="-78"/>
              </a:rPr>
              <a:t>( </a:t>
            </a:r>
            <a:r>
              <a:rPr lang="ar-SA" sz="2800" b="1" dirty="0">
                <a:cs typeface="Akhbar MT" pitchFamily="2" charset="-78"/>
              </a:rPr>
              <a:t>إِنْ يَتَّبِعُونَ إِلَّا الظَّنَّ وَمَا تَهْوَى الْأَنْفُسُ ) (وَمَا لَهُم بِهِ مِنْ عِلْمٍ إِن يَتَّبِعُونَ إِلَّا الظَّنَّ وَإِنَّ الظَّنَّ لَا يُغْنِي مِنَ الْحَقِّ شَيْئاً )</a:t>
            </a:r>
            <a:endParaRPr lang="en-US" sz="2800" dirty="0">
              <a:cs typeface="Akhbar MT" pitchFamily="2" charset="-78"/>
            </a:endParaRPr>
          </a:p>
          <a:p>
            <a:r>
              <a:rPr lang="ar-SA" sz="2800" b="1" dirty="0">
                <a:cs typeface="Akhbar MT" pitchFamily="2" charset="-78"/>
              </a:rPr>
              <a:t>كل هذه الأسس , يمكن أن تكون بناء لنظرية في المعرفة : من حيث ماهيتها , وامكانها ومصادرها وطبيعتها وطرقها ومعيارها وقيمتها 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لاداب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الاداب</Template>
  <TotalTime>889</TotalTime>
  <Words>1111</Words>
  <Application>Microsoft Office PowerPoint</Application>
  <PresentationFormat>A4 Paper (210x297 mm)</PresentationFormat>
  <Paragraphs>70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Akhbar MT</vt:lpstr>
      <vt:lpstr>Arial</vt:lpstr>
      <vt:lpstr>AYM Wadiy S_U normal.</vt:lpstr>
      <vt:lpstr>Calibri</vt:lpstr>
      <vt:lpstr>Times New Roman</vt:lpstr>
      <vt:lpstr>فورم لكلية الاداب</vt:lpstr>
      <vt:lpstr>PowerPoint Presentation</vt:lpstr>
      <vt:lpstr>المحاضرة الثالثة </vt:lpstr>
      <vt:lpstr>عناصر المحاضرة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Mohammad Abdulhmid Alqatawneh</dc:creator>
  <cp:lastModifiedBy>KFU</cp:lastModifiedBy>
  <cp:revision>28</cp:revision>
  <dcterms:created xsi:type="dcterms:W3CDTF">2014-01-30T12:18:20Z</dcterms:created>
  <dcterms:modified xsi:type="dcterms:W3CDTF">2018-09-13T17:07:40Z</dcterms:modified>
</cp:coreProperties>
</file>