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92" r:id="rId3"/>
    <p:sldId id="311" r:id="rId4"/>
    <p:sldId id="312" r:id="rId5"/>
    <p:sldId id="313" r:id="rId6"/>
    <p:sldId id="314" r:id="rId7"/>
    <p:sldId id="32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الرابعة</a:t>
            </a:r>
            <a:b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SA" b="1" spc="50" dirty="0" smtClean="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rPr>
              <a:t>ضوابط المعرفة</a:t>
            </a:r>
            <a:endParaRPr lang="en-US" b="1" spc="50" dirty="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SA" altLang="ar-SA" b="1" dirty="0" smtClean="0">
                <a:solidFill>
                  <a:schemeClr val="tx1"/>
                </a:solidFill>
                <a:cs typeface="Akhbar MT" pitchFamily="2" charset="-78"/>
              </a:rPr>
              <a:t>ضوابط المعرفة</a:t>
            </a:r>
            <a:endParaRPr lang="en-US" dirty="0">
              <a:solidFill>
                <a:srgbClr val="C00000"/>
              </a:solidFill>
            </a:endParaRPr>
          </a:p>
        </p:txBody>
      </p:sp>
      <p:sp>
        <p:nvSpPr>
          <p:cNvPr id="15365" name="Text Placeholder 5"/>
          <p:cNvSpPr>
            <a:spLocks noGrp="1"/>
          </p:cNvSpPr>
          <p:nvPr>
            <p:ph idx="1"/>
          </p:nvPr>
        </p:nvSpPr>
        <p:spPr>
          <a:xfrm>
            <a:off x="495300" y="1600200"/>
            <a:ext cx="8915400" cy="3429000"/>
          </a:xfrm>
        </p:spPr>
        <p:txBody>
          <a:bodyPr/>
          <a:lstStyle/>
          <a:p>
            <a:pPr marL="0" indent="0"/>
            <a:r>
              <a:rPr lang="ar-SA" altLang="ar-SA" sz="2400" b="1" dirty="0" smtClean="0">
                <a:solidFill>
                  <a:schemeClr val="tx1"/>
                </a:solidFill>
                <a:cs typeface="Akhbar MT" pitchFamily="2" charset="-78"/>
              </a:rPr>
              <a:t>    </a:t>
            </a:r>
            <a:endParaRPr lang="ar-SA" altLang="ar-SA" sz="5400" b="1" dirty="0" smtClean="0">
              <a:solidFill>
                <a:schemeClr val="tx1"/>
              </a:solidFill>
              <a:cs typeface="Akhbar MT" pitchFamily="2" charset="-78"/>
            </a:endParaRPr>
          </a:p>
          <a:p>
            <a:r>
              <a:rPr lang="en-US" altLang="ar-SA" sz="5400" b="1" dirty="0" smtClean="0">
                <a:solidFill>
                  <a:schemeClr val="tx1"/>
                </a:solidFill>
                <a:cs typeface="Akhbar MT" pitchFamily="2" charset="-78"/>
              </a:rPr>
              <a:t> </a:t>
            </a:r>
          </a:p>
          <a:p>
            <a:r>
              <a:rPr lang="en-GB" altLang="ar-SA" sz="1800" b="1" dirty="0" smtClean="0">
                <a:solidFill>
                  <a:schemeClr val="tx1"/>
                </a:solidFill>
                <a:cs typeface="Akhbar MT" pitchFamily="2" charset="-78"/>
              </a:rPr>
              <a:t>  </a:t>
            </a:r>
            <a:r>
              <a:rPr lang="en-US" altLang="ar-SA" sz="1800" b="1" dirty="0" smtClean="0">
                <a:solidFill>
                  <a:schemeClr val="tx1"/>
                </a:solidFill>
                <a:cs typeface="Akhbar MT" pitchFamily="2" charset="-78"/>
              </a:rPr>
              <a:t>     </a:t>
            </a:r>
            <a:r>
              <a:rPr lang="en-GB" altLang="ar-SA" sz="1800" b="1" dirty="0" smtClean="0">
                <a:solidFill>
                  <a:schemeClr val="tx1"/>
                </a:solidFill>
                <a:cs typeface="Akhbar MT" pitchFamily="2" charset="-78"/>
              </a:rPr>
              <a:t>     </a:t>
            </a:r>
            <a:endParaRPr lang="ar-EG" altLang="ar-SA" sz="1800" b="1" dirty="0" smtClean="0">
              <a:solidFill>
                <a:schemeClr val="tx1"/>
              </a:solidFill>
              <a:cs typeface="Akhbar MT" pitchFamily="2" charset="-78"/>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2" name="Rectangle 1"/>
          <p:cNvSpPr/>
          <p:nvPr/>
        </p:nvSpPr>
        <p:spPr>
          <a:xfrm>
            <a:off x="495300" y="2133600"/>
            <a:ext cx="8915400" cy="3477875"/>
          </a:xfrm>
          <a:prstGeom prst="rect">
            <a:avLst/>
          </a:prstGeom>
        </p:spPr>
        <p:txBody>
          <a:bodyPr wrap="square">
            <a:spAutoFit/>
          </a:bodyPr>
          <a:lstStyle/>
          <a:p>
            <a:r>
              <a:rPr lang="ar-SA" sz="2000" b="1" dirty="0"/>
              <a:t>ضوابط المعرفة</a:t>
            </a:r>
          </a:p>
          <a:p>
            <a:r>
              <a:rPr lang="ar-SA" sz="2000" b="1" dirty="0"/>
              <a:t>لابد لصيانة الفكر من الوقوع في الخطأ من ضوابط وقواعد تعصمه وتوجهه.</a:t>
            </a:r>
          </a:p>
          <a:p>
            <a:r>
              <a:rPr lang="ar-SA" sz="2000" b="1" dirty="0"/>
              <a:t>لذلك سنحاول ومن خلال هذه الوحدة الوقوف على طائفة أساسية من هذه الضوابط والقواعد التي وضعها الفلاسفة والعلماء تحت اسم المنطق أو معيار العلم... وكذلك سنحاول الوقوف على الضوابط من منظور الوحي، فهي المرجعية الأولى في كل ضابط للفكر. </a:t>
            </a:r>
          </a:p>
          <a:p>
            <a:r>
              <a:rPr lang="ar-SA" sz="2000" b="1" dirty="0"/>
              <a:t>أولا: التعريف اللغوي للضابط: </a:t>
            </a:r>
          </a:p>
          <a:p>
            <a:r>
              <a:rPr lang="ar-SA" sz="2000" b="1" dirty="0"/>
              <a:t>كلمة «ضبط» ثلاثية من أصل صحيح، ومن معاني الضبط في اللغة: </a:t>
            </a:r>
          </a:p>
          <a:p>
            <a:r>
              <a:rPr lang="ar-SA" sz="2000" b="1" dirty="0"/>
              <a:t>-	اللزوم: يقال ضبط الشيء: لزمه لزومًا شديدًا، أو اللزوم بلا مفارقة. </a:t>
            </a:r>
          </a:p>
          <a:p>
            <a:r>
              <a:rPr lang="ar-SA" sz="2000" b="1" dirty="0"/>
              <a:t>-	الأخذ الشديد، يقال: ضبط الرجل الشيء يضبطه ضبطًا، إذا أخذه أخذًا شديدًا( ).</a:t>
            </a:r>
          </a:p>
          <a:p>
            <a:r>
              <a:rPr lang="ar-SA" sz="2000" b="1" dirty="0"/>
              <a:t>-	ويرى بعض أهل العلم المعاصرين أن الضابط ترجع مادته اللغوية لمعنى الحصر والحبس واللزوم.</a:t>
            </a:r>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914400"/>
            <a:ext cx="8915400" cy="5211763"/>
          </a:xfrm>
        </p:spPr>
        <p:txBody>
          <a:bodyPr/>
          <a:lstStyle/>
          <a:p>
            <a:endParaRPr lang="ar-SA" sz="2800" b="1" dirty="0" smtClean="0">
              <a:cs typeface="+mn-cs"/>
            </a:endParaRPr>
          </a:p>
          <a:p>
            <a:r>
              <a:rPr lang="ar-SA" sz="2400" b="1" dirty="0" smtClean="0">
                <a:cs typeface="+mn-cs"/>
              </a:rPr>
              <a:t>الضابط </a:t>
            </a:r>
            <a:r>
              <a:rPr lang="ar-SA" sz="2400" b="1" dirty="0">
                <a:cs typeface="+mn-cs"/>
              </a:rPr>
              <a:t>الأول: توجيه العقل لمجالات المعرفة المشروعة: </a:t>
            </a:r>
          </a:p>
          <a:p>
            <a:r>
              <a:rPr lang="ar-SA" sz="2400" b="1" dirty="0">
                <a:cs typeface="+mn-cs"/>
              </a:rPr>
              <a:t>ولعل أولى ضوابط المعرفة التي يقدمها الوحي تتمثل في توجيه العقل الإنساني إلى مجاله الصحيح حيث يستطيع تحصيل المعرفة، كما يتمثل في نهيه عن الخوض في المجالات التي لم يؤهل بفطرته لفهمها.</a:t>
            </a:r>
          </a:p>
          <a:p>
            <a:r>
              <a:rPr lang="ar-SA" sz="2400" b="1" dirty="0" smtClean="0">
                <a:cs typeface="+mn-cs"/>
              </a:rPr>
              <a:t>ومن </a:t>
            </a:r>
            <a:r>
              <a:rPr lang="ar-SA" sz="2400" b="1" dirty="0">
                <a:cs typeface="+mn-cs"/>
              </a:rPr>
              <a:t>ثمار هذا التوجيه إبداع العقل المسلم في مجالات عديدة: كعلم الفلك والطب والهندسة والاجتماع وعلم الجبر، وغير ذلك من العلوم</a:t>
            </a:r>
            <a:r>
              <a:rPr lang="ar-SA" sz="2400" b="1" dirty="0" smtClean="0">
                <a:cs typeface="+mn-cs"/>
              </a:rPr>
              <a:t>.</a:t>
            </a:r>
            <a:endParaRPr lang="en-US" sz="2400" b="1" dirty="0" smtClean="0">
              <a:cs typeface="+mn-cs"/>
            </a:endParaRPr>
          </a:p>
          <a:p>
            <a:endParaRPr lang="en-US" sz="2400" b="1" dirty="0" smtClean="0">
              <a:cs typeface="+mn-cs"/>
            </a:endParaRPr>
          </a:p>
          <a:p>
            <a:r>
              <a:rPr lang="ar-SA" sz="2400" b="1" dirty="0">
                <a:cs typeface="+mn-cs"/>
              </a:rPr>
              <a:t>الضابط الثاني: اليقين معيار العلم وليس الظن:</a:t>
            </a:r>
          </a:p>
          <a:p>
            <a:r>
              <a:rPr lang="ar-SA" sz="2400" b="1" dirty="0">
                <a:cs typeface="+mn-cs"/>
              </a:rPr>
              <a:t>يؤكد الوحي على الاستدلال اليقيني، وجعله معيار في الحكم على القضايا ويرفض الوحي الاستدلال الظني، الذي لا يقف على قدم ولا يقدم أدلة،</a:t>
            </a:r>
          </a:p>
          <a:p>
            <a:endParaRPr lang="ar-SA" sz="2400" b="1" dirty="0">
              <a:cs typeface="+mn-cs"/>
            </a:endParaRPr>
          </a:p>
          <a:p>
            <a:endParaRPr lang="ar-SA" sz="2000" b="1" dirty="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984754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457200"/>
            <a:ext cx="8915400" cy="5668963"/>
          </a:xfrm>
        </p:spPr>
        <p:txBody>
          <a:bodyPr/>
          <a:lstStyle/>
          <a:p>
            <a:r>
              <a:rPr lang="ar-SA" sz="2400" b="1" dirty="0" smtClean="0">
                <a:cs typeface="+mn-cs"/>
              </a:rPr>
              <a:t>والعلم </a:t>
            </a:r>
            <a:r>
              <a:rPr lang="ar-SA" sz="2400" b="1" dirty="0">
                <a:cs typeface="+mn-cs"/>
              </a:rPr>
              <a:t>اليقيني هو</a:t>
            </a:r>
            <a:r>
              <a:rPr lang="ar-SA" sz="2000" b="1" dirty="0">
                <a:cs typeface="+mn-cs"/>
              </a:rPr>
              <a:t>: العلم الحاصل عن نظر واستدلال، أو هو زوال الشك أيضًا، وحين يجزم المدرك بأن ما أدركه مطابق للواقع قطعًا، يكون كذلك في حقيقة أمره بالدليل القاطع فإن جزمه هذا هو ما يسمى باسم «اليقين». </a:t>
            </a:r>
          </a:p>
          <a:p>
            <a:r>
              <a:rPr lang="ar-SA" sz="2000" b="1" dirty="0">
                <a:cs typeface="+mn-cs"/>
              </a:rPr>
              <a:t>والعلم المطابق للواقع على درجات بعضها فوق بعض بالنسبة إلى تمكنه وتأثيره على جوانب النفس المختلفة، فما يلزم الفكر إلزامًا لا يحتمل النقيض فهو اليقين، وقد يصاحبه الإيمان بمعني الاعتراف والتسليم</a:t>
            </a:r>
            <a:r>
              <a:rPr lang="ar-SA" sz="2000" b="1" dirty="0" smtClean="0">
                <a:cs typeface="+mn-cs"/>
              </a:rPr>
              <a:t>.</a:t>
            </a:r>
          </a:p>
          <a:p>
            <a:endParaRPr lang="ar-SA" sz="2000" b="1" dirty="0">
              <a:cs typeface="+mn-cs"/>
            </a:endParaRPr>
          </a:p>
          <a:p>
            <a:r>
              <a:rPr lang="ar-SA" sz="2400" b="1" dirty="0">
                <a:cs typeface="+mn-cs"/>
              </a:rPr>
              <a:t>أما الظن </a:t>
            </a:r>
            <a:r>
              <a:rPr lang="ar-SA" sz="2000" b="1" dirty="0">
                <a:cs typeface="+mn-cs"/>
              </a:rPr>
              <a:t>فهو يطلق على كل درجات ما دون اليقيني حتى أدني درجات الوهم، ويأتي من دون مرتبة الشك مرتبة الظن المرجوح، وهو الظن الوهمي المقابل للظن الراجح، ولذلك يسمي وهمًا، وهو على درجات تقابل درجات الظن الراجح، فبمقدار رجحان الاحتمال المقابل له تكون نسبة ضعفه، فإذا كان الاحتمال المقابل له قريبا من يقين الإثبات كان هو قريبا من يقين النفي، وليس دون مرتبة الظن المرجوح ألا مرتبة الباطل بيقين وعندئذ يدخل في عموم اليقين، وتقفل الدائرة، وحين يصل الظن المرجوح إلى مرتبة الباطل بيقين يصطدم بسقف الطيش، كما يصطدم نقيضه بأرضية الحق بيقين( ).</a:t>
            </a:r>
          </a:p>
          <a:p>
            <a:r>
              <a:rPr lang="ar-SA" sz="2000" b="1" dirty="0">
                <a:cs typeface="+mn-cs"/>
              </a:rPr>
              <a:t>أما الشك فهو التردد بين النقيضين بلا ترجيح لأحدهما على الآخر عند الشك، وقيل: هو ما استوى طرفاه وهو الوقوف بين الشيئين لا يميل القلب إلى أحدهما على الآخر.</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1281775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81000"/>
            <a:ext cx="8915400" cy="5745163"/>
          </a:xfrm>
        </p:spPr>
        <p:txBody>
          <a:bodyPr/>
          <a:lstStyle/>
          <a:p>
            <a:r>
              <a:rPr lang="ar-SA" sz="2400" b="1" dirty="0" smtClean="0">
                <a:cs typeface="Akhbar MT" pitchFamily="2" charset="-78"/>
              </a:rPr>
              <a:t>ا</a:t>
            </a:r>
            <a:r>
              <a:rPr lang="ar-SA" sz="2000" b="1" dirty="0" smtClean="0">
                <a:cs typeface="+mn-cs"/>
              </a:rPr>
              <a:t>لضابط </a:t>
            </a:r>
            <a:r>
              <a:rPr lang="ar-SA" sz="2000" b="1" dirty="0">
                <a:cs typeface="+mn-cs"/>
              </a:rPr>
              <a:t>الثالث: الموضوعية:</a:t>
            </a:r>
          </a:p>
          <a:p>
            <a:r>
              <a:rPr lang="ar-SA" sz="2000" b="1" dirty="0">
                <a:cs typeface="+mn-cs"/>
              </a:rPr>
              <a:t>إن موقف الوحي من الظن يقودنا إلى ضابط الموضوعية، ووجوب التزامها، الأمر الذي يكمل عمل الضابط السابق، ويضمن للإنسان التجرد من الأهواء </a:t>
            </a:r>
            <a:r>
              <a:rPr lang="ar-SA" sz="2000" b="1" dirty="0" err="1">
                <a:cs typeface="+mn-cs"/>
              </a:rPr>
              <a:t>والسخائم</a:t>
            </a:r>
            <a:r>
              <a:rPr lang="ar-SA" sz="2000" b="1" dirty="0">
                <a:cs typeface="+mn-cs"/>
              </a:rPr>
              <a:t> والأغراض التي تهوي بمعرفته إلى دركات التحيز والافتراء والزيف والبهتان، والموضوعية بعد ذلك كله هي ضمان ضد الميول الأنانية التي تميل مع المصالح والمنافع </a:t>
            </a:r>
            <a:r>
              <a:rPr lang="ar-SA" sz="2000" b="1" dirty="0" smtClean="0">
                <a:cs typeface="+mn-cs"/>
              </a:rPr>
              <a:t>وتتأرجح </a:t>
            </a:r>
            <a:r>
              <a:rPr lang="ar-SA" sz="2000" b="1" dirty="0">
                <a:cs typeface="+mn-cs"/>
              </a:rPr>
              <a:t>مع الريح والخسارة، </a:t>
            </a:r>
            <a:endParaRPr lang="en-US" sz="2000" b="1" dirty="0" smtClean="0">
              <a:cs typeface="+mn-cs"/>
            </a:endParaRPr>
          </a:p>
          <a:p>
            <a:endParaRPr lang="ar-SA" sz="2000" b="1" dirty="0" smtClean="0">
              <a:cs typeface="+mn-cs"/>
            </a:endParaRPr>
          </a:p>
          <a:p>
            <a:r>
              <a:rPr lang="ar-SA" sz="2000" b="1" dirty="0">
                <a:cs typeface="+mn-cs"/>
              </a:rPr>
              <a:t>الضابط الرابع: التبيّن والصدق: </a:t>
            </a:r>
          </a:p>
          <a:p>
            <a:r>
              <a:rPr lang="ar-SA" sz="2000" b="1" dirty="0">
                <a:cs typeface="+mn-cs"/>
              </a:rPr>
              <a:t>ومن الضوابط التي يطرحها الوحي في عالم المعرفة ضابط التبين، والذي يُظهر الحقيقية جلية بعيدًا عن التزيين والنقص، وبما يسمي اليوم بـ (النقدية) أي: التثبت من الحقيقة والتيقن من سدادها وخصوصا حين تجيء المعارف والأخبار والمعلومات والأحكام من مصدر مشكوك( )، </a:t>
            </a:r>
            <a:r>
              <a:rPr lang="ar-SA" sz="2000" b="1" dirty="0" smtClean="0">
                <a:cs typeface="+mn-cs"/>
              </a:rPr>
              <a:t>والحكمة </a:t>
            </a:r>
            <a:r>
              <a:rPr lang="ar-SA" sz="2000" b="1" dirty="0">
                <a:cs typeface="+mn-cs"/>
              </a:rPr>
              <a:t>من التبين جلية، وهي تجنب إلحاق الضرر بالحقيقة التي ينبني عليها الضرر بالأفراد والحقائق، وهذا هو مكان الصدق كضابط في المنظومة المعرفية التي يطرحها الوحي، والصدق في تبليغ الحقيقة دون كذب أو افتراء أو تلبيس أو بهتان،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1719963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2626776631"/>
      </p:ext>
    </p:extLst>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794</TotalTime>
  <Words>594</Words>
  <Application>Microsoft Office PowerPoint</Application>
  <PresentationFormat>Format A4 (210 x 297 mm)</PresentationFormat>
  <Paragraphs>49</Paragraphs>
  <Slides>7</Slides>
  <Notes>1</Notes>
  <HiddenSlides>0</HiddenSlides>
  <MMClips>0</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فورم لكلية الاداب</vt:lpstr>
      <vt:lpstr>Présentation PowerPoint</vt:lpstr>
      <vt:lpstr>المحاضرة الرابعة ضوابط المعرفة</vt:lpstr>
      <vt:lpstr>ضوابط المعرفة</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31</cp:revision>
  <dcterms:created xsi:type="dcterms:W3CDTF">2014-01-30T12:18:20Z</dcterms:created>
  <dcterms:modified xsi:type="dcterms:W3CDTF">2018-09-29T06:26:33Z</dcterms:modified>
</cp:coreProperties>
</file>