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92"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2" r:id="rId24"/>
    <p:sldId id="331" r:id="rId25"/>
    <p:sldId id="335" r:id="rId26"/>
    <p:sldId id="334" r:id="rId27"/>
    <p:sldId id="333" r:id="rId28"/>
    <p:sldId id="338" r:id="rId29"/>
    <p:sldId id="337" r:id="rId30"/>
    <p:sldId id="336" r:id="rId31"/>
    <p:sldId id="340" r:id="rId32"/>
    <p:sldId id="339" r:id="rId33"/>
    <p:sldId id="266" r:id="rId3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D9791B"/>
    <a:srgbClr val="313B4A"/>
    <a:srgbClr val="43A79C"/>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9/29/2018</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‹N°›</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‹N°›</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نظرية المعرفة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a:solidFill>
                  <a:srgbClr val="FF0000"/>
                </a:solidFill>
                <a:latin typeface="AYM Wadiy S_U normal."/>
                <a:cs typeface="Times New Roman" pitchFamily="18" charset="0"/>
              </a:rPr>
              <a:t>استاذ المقرر</a:t>
            </a:r>
          </a:p>
          <a:p>
            <a:pPr algn="ctr"/>
            <a:r>
              <a:rPr lang="ar-SA" sz="2800" b="1" smtClean="0">
                <a:solidFill>
                  <a:srgbClr val="313B4A"/>
                </a:solidFill>
                <a:latin typeface="Calibri" pitchFamily="34" charset="0"/>
                <a:cs typeface="Times New Roman" pitchFamily="18" charset="0"/>
              </a:rPr>
              <a:t>د</a:t>
            </a:r>
            <a:r>
              <a:rPr lang="ar-SA" sz="2800" b="1">
                <a:solidFill>
                  <a:srgbClr val="313B4A"/>
                </a:solidFill>
                <a:latin typeface="Calibri" pitchFamily="34" charset="0"/>
                <a:cs typeface="Times New Roman" pitchFamily="18" charset="0"/>
              </a:rPr>
              <a:t>/ هاني بن عبدالله الملحم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الخامسة</a:t>
            </a:r>
            <a:b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br>
            <a:r>
              <a:rPr lang="ar-SA" sz="3200" dirty="0"/>
              <a:t>المنطق الصوري والمنطق الرمزي والمنطق الاشراقي</a:t>
            </a:r>
            <a:endParaRPr lang="en-US" sz="32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Text Placeholder 5"/>
          <p:cNvSpPr>
            <a:spLocks noGrp="1"/>
          </p:cNvSpPr>
          <p:nvPr>
            <p:ph idx="1"/>
          </p:nvPr>
        </p:nvSpPr>
        <p:spPr>
          <a:xfrm>
            <a:off x="495300" y="1600200"/>
            <a:ext cx="9105900" cy="4756150"/>
          </a:xfrm>
        </p:spPr>
        <p:txBody>
          <a:bodyPr/>
          <a:lstStyle/>
          <a:p>
            <a:pPr algn="ctr">
              <a:buFont typeface="Arial" pitchFamily="34" charset="0"/>
              <a:buChar char="•"/>
            </a:pPr>
            <a:r>
              <a:rPr lang="ar-SA" altLang="ar-SA" sz="2000" b="1" dirty="0">
                <a:solidFill>
                  <a:schemeClr val="tx1"/>
                </a:solidFill>
                <a:cs typeface="Arial" pitchFamily="34" charset="0"/>
              </a:rPr>
              <a:t>(المنطق الصوري) والمنطق الإشراقي</a:t>
            </a:r>
          </a:p>
          <a:p>
            <a:pPr>
              <a:buFont typeface="Arial" pitchFamily="34" charset="0"/>
              <a:buChar char="•"/>
            </a:pPr>
            <a:r>
              <a:rPr lang="ar-SA" altLang="ar-SA" sz="2000" b="1" dirty="0">
                <a:solidFill>
                  <a:schemeClr val="tx1"/>
                </a:solidFill>
                <a:cs typeface="Arial" pitchFamily="34" charset="0"/>
              </a:rPr>
              <a:t>أولا المنطق الصوري اليوناني</a:t>
            </a:r>
            <a:r>
              <a:rPr lang="ar-SA" altLang="ar-SA" sz="2000" b="1" dirty="0" smtClean="0">
                <a:solidFill>
                  <a:schemeClr val="tx1"/>
                </a:solidFill>
                <a:cs typeface="Arial" pitchFamily="34" charset="0"/>
              </a:rPr>
              <a:t>:</a:t>
            </a:r>
          </a:p>
          <a:p>
            <a:pPr>
              <a:buFont typeface="Arial" pitchFamily="34" charset="0"/>
              <a:buChar char="•"/>
            </a:pPr>
            <a:r>
              <a:rPr lang="ar-SA" altLang="ar-SA" sz="1800" b="1" dirty="0" smtClean="0">
                <a:solidFill>
                  <a:schemeClr val="tx1"/>
                </a:solidFill>
                <a:cs typeface="Arial" pitchFamily="34" charset="0"/>
              </a:rPr>
              <a:t>تمهيد </a:t>
            </a:r>
            <a:r>
              <a:rPr lang="ar-SA" altLang="ar-SA" sz="1800" b="1" dirty="0">
                <a:solidFill>
                  <a:schemeClr val="tx1"/>
                </a:solidFill>
                <a:cs typeface="Arial" pitchFamily="34" charset="0"/>
              </a:rPr>
              <a:t>:  </a:t>
            </a:r>
            <a:r>
              <a:rPr lang="ar-SA" altLang="ar-SA" sz="2000" b="1" dirty="0">
                <a:solidFill>
                  <a:schemeClr val="tx1"/>
                </a:solidFill>
                <a:cs typeface="Arial" pitchFamily="34" charset="0"/>
              </a:rPr>
              <a:t>في سياق تحليلنا لضوابط المعرفة لا بد أن وجه انتباهنا لأهم ضابط وضعه الفلاسفة لحسن توجيه العقل وحمايته من الوقوع في الضلال والخطأ. وهذا الضابط هو المنطق الذي يُعتبر من أرقى العلوم وأدقها التي أنتجتها الفلسفة اليونانية في سياق إنتاجها للفكر الفلسفي عموما ونظرية المعرفة خصوصا. وإذا كان واضعه هو أرسطو رغم أن اسم العلم ليس من وضع أرسطو، فإن هذا لا يعني أن البشرية لم تكن تعرف التفكير السليم إلا مع أرسطو أو بعده. وإنما يعني أن ممارسة أمر فكري لا يكون ممارسة علمية إلا إذا تم وضعه في سياق نسق نظري وعلى قواعد واضحة ومبادئ متينة. فالعلم نظري بالضرورة، وكل مجهود عقلي لا يكون نظريا لا يسمى علما. ومن ثم فإن أرسطو هو واضع المنطق لأنه الأول الذي تمكن بنجاح من وضعه في شكل نظري يمكن العودة إليه واستعماله على نحو دقيق. ولهذا نفهم لماذا استدعت جميع الشعوب علم المنطق والرياضيات وغيرها لبناء صرحها العلمي فهو شرط عمل العقل، بل إن نقد المنطق ورفضه إذا أراد أن يكون رفضا علميا ونقدا منهجيا يجب أن يكون منطقيا. أي لا مفر من المنطق إلا بمنطق آخر وهو ما يفسر تطور المنطق في تاريخ الفلسفة والعلوم. فلولا نقد المنطق ودحضه ما تطور المنطق وما تطورت العلوم معه.</a:t>
            </a:r>
            <a:endParaRPr lang="ar-SA" altLang="ar-SA" sz="2000" b="1" dirty="0" smtClean="0">
              <a:solidFill>
                <a:schemeClr val="tx1"/>
              </a:solidFill>
              <a:cs typeface="Arial" pitchFamily="34" charset="0"/>
            </a:endParaRPr>
          </a:p>
          <a:p>
            <a:r>
              <a:rPr lang="en-US" altLang="ar-SA" b="1" dirty="0" smtClean="0">
                <a:cs typeface="Arial" pitchFamily="34" charset="0"/>
              </a:rPr>
              <a:t> </a:t>
            </a:r>
          </a:p>
          <a:p>
            <a:r>
              <a:rPr lang="en-GB" altLang="ar-SA" b="1" dirty="0" smtClean="0">
                <a:cs typeface="Arial" pitchFamily="34" charset="0"/>
              </a:rPr>
              <a:t>  </a:t>
            </a:r>
            <a:r>
              <a:rPr lang="en-US" altLang="ar-SA" b="1" dirty="0" smtClean="0">
                <a:cs typeface="Arial" pitchFamily="34" charset="0"/>
              </a:rPr>
              <a:t>     </a:t>
            </a:r>
            <a:r>
              <a:rPr lang="en-GB" altLang="ar-SA" b="1" dirty="0" smtClean="0">
                <a:cs typeface="Arial" pitchFamily="34" charset="0"/>
              </a:rPr>
              <a:t>     </a:t>
            </a:r>
            <a:endParaRPr lang="ar-EG" altLang="ar-SA" b="1" dirty="0" smtClean="0">
              <a:cs typeface="Arial" pitchFamily="34" charset="0"/>
            </a:endParaRPr>
          </a:p>
        </p:txBody>
      </p:sp>
      <p:sp>
        <p:nvSpPr>
          <p:cNvPr id="15366"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B56E210-90AC-4CEA-A70F-B7A65735B816}" type="slidenum">
              <a:rPr lang="ar-SA" altLang="ar-SA" smtClean="0">
                <a:solidFill>
                  <a:schemeClr val="bg1"/>
                </a:solidFill>
                <a:latin typeface="Calibri" pitchFamily="34" charset="0"/>
              </a:rPr>
              <a:pPr eaLnBrk="1" hangingPunct="1"/>
              <a:t>3</a:t>
            </a:fld>
            <a:endParaRPr lang="en-US" altLang="ar-SA" smtClean="0">
              <a:solidFill>
                <a:schemeClr val="bg1"/>
              </a:solidFill>
              <a:latin typeface="Calibri" pitchFamily="34" charset="0"/>
            </a:endParaRPr>
          </a:p>
        </p:txBody>
      </p:sp>
      <p:sp>
        <p:nvSpPr>
          <p:cNvPr id="3" name="Title 2"/>
          <p:cNvSpPr>
            <a:spLocks noGrp="1"/>
          </p:cNvSpPr>
          <p:nvPr>
            <p:ph type="title"/>
          </p:nvPr>
        </p:nvSpPr>
        <p:spPr/>
        <p:txBody>
          <a:bodyPr/>
          <a:lstStyle/>
          <a:p>
            <a:r>
              <a:rPr lang="ar-SA" sz="4000" dirty="0" smtClean="0"/>
              <a:t>المنطق الصوري والمنطق الرمزي والمنطق الاشراقي</a:t>
            </a:r>
            <a:endParaRPr lang="en-US" sz="4000" dirty="0"/>
          </a:p>
        </p:txBody>
      </p:sp>
    </p:spTree>
    <p:extLst>
      <p:ext uri="{BB962C8B-B14F-4D97-AF65-F5344CB8AC3E}">
        <p14:creationId xmlns:p14="http://schemas.microsoft.com/office/powerpoint/2010/main" val="340875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74F2FC-79F1-4E77-8DF5-6285EFB86431}" type="slidenum">
              <a:rPr lang="ar-SA" altLang="ar-SA" smtClean="0">
                <a:solidFill>
                  <a:schemeClr val="bg1"/>
                </a:solidFill>
                <a:latin typeface="Calibri" pitchFamily="34" charset="0"/>
              </a:rPr>
              <a:pPr eaLnBrk="1" hangingPunct="1"/>
              <a:t>4</a:t>
            </a:fld>
            <a:endParaRPr lang="en-US" altLang="ar-SA" smtClean="0">
              <a:solidFill>
                <a:schemeClr val="bg1"/>
              </a:solidFill>
              <a:latin typeface="Calibri" pitchFamily="34" charset="0"/>
            </a:endParaRPr>
          </a:p>
        </p:txBody>
      </p:sp>
      <p:sp>
        <p:nvSpPr>
          <p:cNvPr id="2" name="مستطيل 1"/>
          <p:cNvSpPr/>
          <p:nvPr/>
        </p:nvSpPr>
        <p:spPr>
          <a:xfrm>
            <a:off x="990600" y="1981200"/>
            <a:ext cx="7696200" cy="369332"/>
          </a:xfrm>
          <a:prstGeom prst="rect">
            <a:avLst/>
          </a:prstGeom>
        </p:spPr>
        <p:txBody>
          <a:bodyPr wrap="square">
            <a:spAutoFit/>
          </a:bodyPr>
          <a:lstStyle/>
          <a:p>
            <a:r>
              <a:rPr lang="ar-SA" dirty="0" smtClean="0"/>
              <a:t>   </a:t>
            </a:r>
            <a:endParaRPr lang="ar-SA" dirty="0"/>
          </a:p>
        </p:txBody>
      </p:sp>
      <p:sp>
        <p:nvSpPr>
          <p:cNvPr id="5" name="عنصر نائب للمحتوى 2"/>
          <p:cNvSpPr>
            <a:spLocks noGrp="1"/>
          </p:cNvSpPr>
          <p:nvPr/>
        </p:nvSpPr>
        <p:spPr bwMode="auto">
          <a:xfrm>
            <a:off x="205740" y="1600200"/>
            <a:ext cx="9448800" cy="4754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lgn="just" rtl="1">
              <a:spcBef>
                <a:spcPts val="0"/>
              </a:spcBef>
              <a:buFont typeface="Arial" panose="020B0604020202020204" pitchFamily="34" charset="0"/>
              <a:buChar char="•"/>
            </a:pPr>
            <a:endParaRPr lang="en-US" sz="1800" u="sng" dirty="0"/>
          </a:p>
        </p:txBody>
      </p:sp>
      <p:sp>
        <p:nvSpPr>
          <p:cNvPr id="3" name="Rectangle 2"/>
          <p:cNvSpPr/>
          <p:nvPr/>
        </p:nvSpPr>
        <p:spPr>
          <a:xfrm>
            <a:off x="304800" y="1443841"/>
            <a:ext cx="8915400" cy="3785652"/>
          </a:xfrm>
          <a:prstGeom prst="rect">
            <a:avLst/>
          </a:prstGeom>
        </p:spPr>
        <p:txBody>
          <a:bodyPr wrap="square">
            <a:spAutoFit/>
          </a:bodyPr>
          <a:lstStyle/>
          <a:p>
            <a:r>
              <a:rPr lang="ar-SA" sz="2400" dirty="0"/>
              <a:t>يُدرس المنطق الصوري ضمن مفردات مقرر نظرية المعرفة؛ نظرًا لكونه محاولة فكرية تمخض عنها الفكر اليوناني متمثلًا في واضع هذا المنطق وهو أرسطو، لوضع آليات التفكير في نسق متكامل، يضمن عند مراعاة قواعده الوصول إلى معرفة إنسانية صحيحة خالية من الأخطاء، فهو علم مطلوب – من وجهة نظر أصحابه – طلب الوسائل، حيث يجعلونه وسيلة منضبطة تؤدي إلى تحقيق معرفة صحيحة.</a:t>
            </a:r>
          </a:p>
          <a:p>
            <a:r>
              <a:rPr lang="ar-SA" sz="2400" dirty="0"/>
              <a:t>يضاف إلى ذلك ما فعله هذا المنطق في العالم الإسلامي منذ تمت ترجمته في بدايات القرن الثالث </a:t>
            </a:r>
            <a:r>
              <a:rPr lang="ar-SA" sz="2400" dirty="0" err="1"/>
              <a:t>الهجري،حيث</a:t>
            </a:r>
            <a:r>
              <a:rPr lang="ar-SA" sz="2400" dirty="0"/>
              <a:t> تلقاه نفر كثير من علماء الإسلام وعكفوا على دراسته وتحليله، ومن ثم تطبيقه على العلوم المختلفة بما في ذلك العلوم الإسلامية الخالصة، كعلم أصول الفقه وعلم أصول الدين وغيرهما. وقد بلغ افتتان هؤلاء بالمنطق حدًّا قال الغزالي في ضوئه: «من لم يعرف المنطق فلا يوثق بشيء من علمه»( ).</a:t>
            </a:r>
          </a:p>
        </p:txBody>
      </p:sp>
    </p:spTree>
    <p:extLst>
      <p:ext uri="{BB962C8B-B14F-4D97-AF65-F5344CB8AC3E}">
        <p14:creationId xmlns:p14="http://schemas.microsoft.com/office/powerpoint/2010/main" val="1113102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Content Placeholder 2"/>
          <p:cNvSpPr>
            <a:spLocks noGrp="1"/>
          </p:cNvSpPr>
          <p:nvPr>
            <p:ph idx="4294967295"/>
          </p:nvPr>
        </p:nvSpPr>
        <p:spPr>
          <a:xfrm>
            <a:off x="571500" y="228600"/>
            <a:ext cx="9144000" cy="5562600"/>
          </a:xfrm>
        </p:spPr>
        <p:txBody>
          <a:bodyPr/>
          <a:lstStyle/>
          <a:p>
            <a:r>
              <a:rPr lang="ar-SA" sz="2000" dirty="0"/>
              <a:t> </a:t>
            </a:r>
            <a:r>
              <a:rPr lang="ar-SA" sz="2400" dirty="0"/>
              <a:t>وبالمقابل وُجد من علماء المسلمين من رفض هذا المنطق، وحرم مجرد دراسته والتعمق فيه، وقد عبر ابن الصلاح عن هذا الموقف عندما قال: «من تمنطق فقد تزندق»( ). </a:t>
            </a:r>
          </a:p>
          <a:p>
            <a:r>
              <a:rPr lang="ar-SA" sz="2400" dirty="0"/>
              <a:t>وانبرى فريق من هؤلاء في نقد المنطق، وبيان عيوبه، وإثبات أنه لا يصلح منهجا </a:t>
            </a:r>
            <a:r>
              <a:rPr lang="ar-SA" sz="2400" dirty="0" err="1"/>
              <a:t>للمعرفة،ويأتي</a:t>
            </a:r>
            <a:r>
              <a:rPr lang="ar-SA" sz="2400" dirty="0"/>
              <a:t> على رأس هؤلاء شيخ الإسلام الإمام أحمد بن تيمية ، الذي كتب في ذلك ثلاثة كتب هي: «الرد على المنطقيين» و«نقض المنطق» و«نصيحة أهل الإيمان في الرد على منطق اليونان»( ).</a:t>
            </a:r>
          </a:p>
          <a:p>
            <a:r>
              <a:rPr lang="ar-SA" sz="2400" dirty="0"/>
              <a:t>ومهما يكن من أمر فإن المنطق الصوري يمثل مبحثًا مهمًّا من مباحث نظرية المعرفة، وقد كان له من هذه الزاوية تأثير كبير في صياغة العلماء -على اختلاف مذاهبهم وفلسفاتهم التي ينتمون إليها- لنظريتهم في المعرفة، وبات المنطق في الثقافة العامة نظيرًا للتفكير المقبول المقنع، فقد تجد من يعبر عن ذلك من الناس بمثل قوله: هذا كلام منطقي (يقصد سليم)، أو يقول شخص لك: اجعل كلامك منطقيا (أي: صحيحا مقبولا). </a:t>
            </a:r>
          </a:p>
          <a:p>
            <a:r>
              <a:rPr lang="ar-SA" sz="2400" dirty="0"/>
              <a:t>ولهذا كله رأينا أن نجعل هذه الوحدة من الكتاب لبيان مفهوم المنطق وأقسامه وقواعد الاستدلال فيه من أقيسة وغيرها، ثم توضيح أهم عيوب المنطق كما أبرزها علماء الإسلام عبر العصور</a:t>
            </a:r>
            <a:r>
              <a:rPr lang="ar-SA" sz="2000" dirty="0"/>
              <a:t>.</a:t>
            </a:r>
          </a:p>
          <a:p>
            <a:endParaRPr lang="en-US" altLang="ar-SA" sz="2400" b="1" dirty="0" smtClean="0">
              <a:cs typeface="Arial" pitchFamily="34" charset="0"/>
            </a:endParaRPr>
          </a:p>
        </p:txBody>
      </p:sp>
      <p:sp>
        <p:nvSpPr>
          <p:cNvPr id="17414"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13D4D52-8781-41D6-A932-BD3FC66BC084}" type="slidenum">
              <a:rPr lang="ar-SA" altLang="ar-SA" smtClean="0">
                <a:solidFill>
                  <a:schemeClr val="bg1"/>
                </a:solidFill>
                <a:latin typeface="Calibri" pitchFamily="34" charset="0"/>
              </a:rPr>
              <a:pPr eaLnBrk="1" hangingPunct="1"/>
              <a:t>5</a:t>
            </a:fld>
            <a:endParaRPr lang="en-US" altLang="ar-SA" smtClean="0">
              <a:solidFill>
                <a:schemeClr val="bg1"/>
              </a:solidFill>
              <a:latin typeface="Calibri" pitchFamily="34" charset="0"/>
            </a:endParaRPr>
          </a:p>
        </p:txBody>
      </p:sp>
      <p:sp>
        <p:nvSpPr>
          <p:cNvPr id="5" name="عنصر نائب للمحتوى 2"/>
          <p:cNvSpPr>
            <a:spLocks noGrp="1"/>
          </p:cNvSpPr>
          <p:nvPr/>
        </p:nvSpPr>
        <p:spPr bwMode="auto">
          <a:xfrm>
            <a:off x="190500" y="1828800"/>
            <a:ext cx="9525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spcBef>
                <a:spcPts val="0"/>
              </a:spcBef>
            </a:pPr>
            <a:endParaRPr lang="en-US" sz="2500" dirty="0">
              <a:cs typeface="Akhbar MT" pitchFamily="2" charset="-78"/>
            </a:endParaRPr>
          </a:p>
        </p:txBody>
      </p:sp>
    </p:spTree>
    <p:extLst>
      <p:ext uri="{BB962C8B-B14F-4D97-AF65-F5344CB8AC3E}">
        <p14:creationId xmlns:p14="http://schemas.microsoft.com/office/powerpoint/2010/main" val="1781722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3BA5595-6399-4B5A-A5A0-91A42E7C3815}" type="slidenum">
              <a:rPr lang="ar-SA" altLang="ar-SA" smtClean="0">
                <a:solidFill>
                  <a:schemeClr val="bg1"/>
                </a:solidFill>
                <a:latin typeface="Calibri" pitchFamily="34" charset="0"/>
              </a:rPr>
              <a:pPr eaLnBrk="1" hangingPunct="1"/>
              <a:t>6</a:t>
            </a:fld>
            <a:endParaRPr lang="en-US" altLang="ar-SA" dirty="0" smtClean="0">
              <a:solidFill>
                <a:schemeClr val="bg1"/>
              </a:solidFill>
              <a:latin typeface="Calibri" pitchFamily="34" charset="0"/>
            </a:endParaRPr>
          </a:p>
        </p:txBody>
      </p:sp>
      <p:sp>
        <p:nvSpPr>
          <p:cNvPr id="18439" name="مربع نص 4"/>
          <p:cNvSpPr txBox="1">
            <a:spLocks noChangeArrowheads="1"/>
          </p:cNvSpPr>
          <p:nvPr/>
        </p:nvSpPr>
        <p:spPr bwMode="auto">
          <a:xfrm>
            <a:off x="1219200" y="19812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ltLang="ar-SA"/>
          </a:p>
        </p:txBody>
      </p:sp>
      <p:sp>
        <p:nvSpPr>
          <p:cNvPr id="18440" name="مربع نص 5"/>
          <p:cNvSpPr txBox="1">
            <a:spLocks noChangeArrowheads="1"/>
          </p:cNvSpPr>
          <p:nvPr/>
        </p:nvSpPr>
        <p:spPr bwMode="auto">
          <a:xfrm>
            <a:off x="838200" y="2057400"/>
            <a:ext cx="350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endParaRPr lang="en-US" altLang="ar-SA"/>
          </a:p>
          <a:p>
            <a:pPr algn="r" eaLnBrk="1" hangingPunct="1"/>
            <a:endParaRPr lang="en-US" altLang="ar-SA"/>
          </a:p>
        </p:txBody>
      </p:sp>
      <p:sp>
        <p:nvSpPr>
          <p:cNvPr id="5" name="عنصر نائب للمحتوى 2"/>
          <p:cNvSpPr>
            <a:spLocks noGrp="1"/>
          </p:cNvSpPr>
          <p:nvPr/>
        </p:nvSpPr>
        <p:spPr bwMode="auto">
          <a:xfrm>
            <a:off x="152400" y="228600"/>
            <a:ext cx="9525000" cy="5973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spcBef>
                <a:spcPts val="0"/>
              </a:spcBef>
            </a:pPr>
            <a:endParaRPr lang="ar-SA" sz="2500" dirty="0" smtClean="0"/>
          </a:p>
        </p:txBody>
      </p:sp>
      <p:sp>
        <p:nvSpPr>
          <p:cNvPr id="3" name="Rectangle 2"/>
          <p:cNvSpPr/>
          <p:nvPr/>
        </p:nvSpPr>
        <p:spPr>
          <a:xfrm>
            <a:off x="381000" y="1582341"/>
            <a:ext cx="8991600" cy="4124206"/>
          </a:xfrm>
          <a:prstGeom prst="rect">
            <a:avLst/>
          </a:prstGeom>
        </p:spPr>
        <p:txBody>
          <a:bodyPr wrap="square">
            <a:spAutoFit/>
          </a:bodyPr>
          <a:lstStyle/>
          <a:p>
            <a:r>
              <a:rPr lang="ar-SA" sz="2400" b="1" dirty="0" smtClean="0"/>
              <a:t>المنطق </a:t>
            </a:r>
            <a:r>
              <a:rPr lang="ar-SA" sz="2400" b="1" dirty="0"/>
              <a:t>في اللغة:</a:t>
            </a:r>
          </a:p>
          <a:p>
            <a:r>
              <a:rPr lang="ar-SA" sz="2400" dirty="0"/>
              <a:t>المنطق: الكلام، وقد نطق نطقًا وأنطقه غيره وناطقه </a:t>
            </a:r>
            <a:r>
              <a:rPr lang="ar-SA" sz="2400" dirty="0" err="1"/>
              <a:t>واستنطقه</a:t>
            </a:r>
            <a:r>
              <a:rPr lang="ar-SA" sz="2400" dirty="0"/>
              <a:t>، أي: كلمه، والمنطيق: البليغ، وقولهم: ما له صامت ولا ناطق؛ فالناطق: الحيوان، والصامت: ما سواه( </a:t>
            </a:r>
            <a:r>
              <a:rPr lang="ar-SA" sz="2400" dirty="0" smtClean="0"/>
              <a:t>).</a:t>
            </a:r>
          </a:p>
          <a:p>
            <a:endParaRPr lang="ar-SA" b="1" dirty="0"/>
          </a:p>
          <a:p>
            <a:r>
              <a:rPr lang="ar-SA" sz="2800" b="1" dirty="0"/>
              <a:t>أولا: تعريف المنطق في الاصطلاح:</a:t>
            </a:r>
          </a:p>
          <a:p>
            <a:r>
              <a:rPr lang="ar-SA" sz="2400" dirty="0" smtClean="0"/>
              <a:t>يعرّف </a:t>
            </a:r>
            <a:r>
              <a:rPr lang="ar-SA" sz="2400" dirty="0"/>
              <a:t>المنطق اصطلاحًا بأنه: «آلة قانونية تعصم مراعاتها الذهن عن الخطأ في الفكر»( ). وبمعني أدق هو العلم الذي يبحث في القواعد المتبعة في التفكير وطرق الاستدلال.</a:t>
            </a:r>
          </a:p>
          <a:p>
            <a:r>
              <a:rPr lang="ar-SA" sz="2400" dirty="0"/>
              <a:t>ومن هنا يُعد المنطق آلة أو أداة للتفكير، أو قوانين وقواعد عامة يستخدمها الإنسان ليصل إلى الصواب، ومن ثم يمكن تعريفه بصورة أبسط؛ فيقال: «هو علم يُبحث فيه عن القواعد العامة للتفكير الصحيح»، أو هو «دراسة قواعد التفكير الصحيح»( </a:t>
            </a:r>
            <a:r>
              <a:rPr lang="ar-SA" sz="2400" dirty="0" smtClean="0"/>
              <a:t>).</a:t>
            </a:r>
          </a:p>
          <a:p>
            <a:endParaRPr lang="ar-SA" sz="2400" dirty="0"/>
          </a:p>
        </p:txBody>
      </p:sp>
      <p:sp>
        <p:nvSpPr>
          <p:cNvPr id="4" name="Rectangle 3"/>
          <p:cNvSpPr/>
          <p:nvPr/>
        </p:nvSpPr>
        <p:spPr>
          <a:xfrm>
            <a:off x="4876801" y="780534"/>
            <a:ext cx="2913626" cy="584775"/>
          </a:xfrm>
          <a:prstGeom prst="rect">
            <a:avLst/>
          </a:prstGeom>
        </p:spPr>
        <p:txBody>
          <a:bodyPr wrap="square">
            <a:spAutoFit/>
          </a:bodyPr>
          <a:lstStyle/>
          <a:p>
            <a:r>
              <a:rPr lang="ar-SA" sz="3200" dirty="0"/>
              <a:t>أولا: تعريف المنطق </a:t>
            </a:r>
          </a:p>
        </p:txBody>
      </p:sp>
    </p:spTree>
    <p:extLst>
      <p:ext uri="{BB962C8B-B14F-4D97-AF65-F5344CB8AC3E}">
        <p14:creationId xmlns:p14="http://schemas.microsoft.com/office/powerpoint/2010/main" val="1357932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en-US" sz="2800" dirty="0"/>
              <a:t/>
            </a:r>
            <a:br>
              <a:rPr lang="en-US" sz="2800" dirty="0"/>
            </a:br>
            <a:r>
              <a:rPr lang="ar-SA" sz="2800" dirty="0" smtClean="0"/>
              <a:t>ثانيا: أهمية المنطق</a:t>
            </a:r>
            <a:br>
              <a:rPr lang="ar-SA" sz="2800" dirty="0" smtClean="0"/>
            </a:br>
            <a:r>
              <a:rPr lang="ar-SA" sz="2800" dirty="0"/>
              <a:t/>
            </a:r>
            <a:br>
              <a:rPr lang="ar-SA" sz="2800" dirty="0"/>
            </a:br>
            <a:endParaRPr lang="ar-SA" sz="2800" dirty="0" smtClean="0">
              <a:solidFill>
                <a:schemeClr val="tx1"/>
              </a:solidFill>
              <a:cs typeface="Arial" pitchFamily="34" charset="0"/>
            </a:endParaRPr>
          </a:p>
        </p:txBody>
      </p:sp>
      <p:sp>
        <p:nvSpPr>
          <p:cNvPr id="2150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D52DDE-92BD-4F2C-940C-8121F09270E9}" type="slidenum">
              <a:rPr lang="ar-SA" altLang="ar-SA" smtClean="0">
                <a:solidFill>
                  <a:schemeClr val="bg1"/>
                </a:solidFill>
                <a:latin typeface="Calibri" pitchFamily="34" charset="0"/>
              </a:rPr>
              <a:pPr eaLnBrk="1" hangingPunct="1"/>
              <a:t>7</a:t>
            </a:fld>
            <a:endParaRPr lang="en-US" altLang="ar-SA" smtClean="0">
              <a:solidFill>
                <a:schemeClr val="bg1"/>
              </a:solidFill>
              <a:latin typeface="Calibri" pitchFamily="34" charset="0"/>
            </a:endParaRPr>
          </a:p>
        </p:txBody>
      </p:sp>
      <p:sp>
        <p:nvSpPr>
          <p:cNvPr id="4" name="عنصر نائب للمحتوى 2"/>
          <p:cNvSpPr>
            <a:spLocks noGrp="1"/>
          </p:cNvSpPr>
          <p:nvPr/>
        </p:nvSpPr>
        <p:spPr bwMode="auto">
          <a:xfrm>
            <a:off x="190500" y="1524000"/>
            <a:ext cx="9525000" cy="4754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spcBef>
                <a:spcPts val="0"/>
              </a:spcBef>
            </a:pPr>
            <a:endParaRPr lang="en-US" sz="2500" dirty="0" smtClean="0"/>
          </a:p>
          <a:p>
            <a:endParaRPr lang="en-US" dirty="0"/>
          </a:p>
        </p:txBody>
      </p:sp>
      <p:sp>
        <p:nvSpPr>
          <p:cNvPr id="2" name="Rectangle 1"/>
          <p:cNvSpPr/>
          <p:nvPr/>
        </p:nvSpPr>
        <p:spPr>
          <a:xfrm>
            <a:off x="190500" y="1522927"/>
            <a:ext cx="9258300" cy="4524315"/>
          </a:xfrm>
          <a:prstGeom prst="rect">
            <a:avLst/>
          </a:prstGeom>
        </p:spPr>
        <p:txBody>
          <a:bodyPr wrap="square">
            <a:spAutoFit/>
          </a:bodyPr>
          <a:lstStyle/>
          <a:p>
            <a:r>
              <a:rPr lang="ar-SA" sz="2400" dirty="0" smtClean="0"/>
              <a:t>يقدم </a:t>
            </a:r>
            <a:r>
              <a:rPr lang="ar-SA" sz="2400" dirty="0"/>
              <a:t>المناطقة المنطق على أنه علم وفن في الوقت نفسه، ويرون أنه كعلم دراسة نظرية </a:t>
            </a:r>
            <a:r>
              <a:rPr lang="ar-SA" sz="2400" dirty="0" err="1"/>
              <a:t>خالصة،وأنه</a:t>
            </a:r>
            <a:r>
              <a:rPr lang="ar-SA" sz="2400" dirty="0"/>
              <a:t> كفن دراسة مرتبطة بالإجراءات الفعلية، ويذكرون بالاعتبارين مجموعة من الأسباب التي يضفي على المنطق أهمية خاصة في مجال المعرفة، من هذه الأسباب.</a:t>
            </a:r>
          </a:p>
          <a:p>
            <a:r>
              <a:rPr lang="ar-SA" sz="2400" dirty="0"/>
              <a:t>1-	تقدم دراسة المنطق للدارس فهمًا لطبيعة مبادئ ومناهج الاستدلال المنطقي، سواء كان الاستدلال استنباطيًّا أو استقرائيًّا.</a:t>
            </a:r>
          </a:p>
          <a:p>
            <a:r>
              <a:rPr lang="ar-SA" sz="2400" dirty="0"/>
              <a:t>2-	تساعد دراسة المنطق على تنمية قوى الإنسان الخاصة بالتفكير الدقيق، بحيث يمكنه أن يقدم لنتائجه الدليل على صحتها بشكل واضح</a:t>
            </a:r>
            <a:r>
              <a:rPr lang="ar-SA" sz="2400" dirty="0" smtClean="0"/>
              <a:t>، كما </a:t>
            </a:r>
            <a:r>
              <a:rPr lang="ar-SA" sz="2400" dirty="0"/>
              <a:t>يمكنه التمييز بين الدليل الكافي وغيره من الأدلة غير الكافية الخاصة بمعتقد من المعتقدات</a:t>
            </a:r>
            <a:r>
              <a:rPr lang="ar-SA" sz="2400" dirty="0" smtClean="0"/>
              <a:t>، أو </a:t>
            </a:r>
            <a:r>
              <a:rPr lang="ar-SA" sz="2400" dirty="0"/>
              <a:t>بدعوى من دعاوي الصدق، بالنسبة له ولغيره ممن يحادثهم.</a:t>
            </a:r>
          </a:p>
          <a:p>
            <a:r>
              <a:rPr lang="ar-SA" sz="2400" dirty="0"/>
              <a:t>3-	إن المنطق يجعل القارئ على دراية بالفرق بين الميل إلى شيء تحت تأثير الوسائل السيكولوجية المتعددة، مثل العاطفة أو ضغوط الأغلبية، وبين الإقناع العقلي بالدليل والتفكير المنطقيين، كما يساعده على التقييم السليم للآراء والأفكار</a:t>
            </a:r>
            <a:r>
              <a:rPr lang="ar-SA" dirty="0"/>
              <a:t>.</a:t>
            </a:r>
          </a:p>
        </p:txBody>
      </p:sp>
    </p:spTree>
    <p:extLst>
      <p:ext uri="{BB962C8B-B14F-4D97-AF65-F5344CB8AC3E}">
        <p14:creationId xmlns:p14="http://schemas.microsoft.com/office/powerpoint/2010/main" val="3706414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7" name="عنصر نائب للمحتوى 2"/>
          <p:cNvSpPr>
            <a:spLocks noGrp="1"/>
          </p:cNvSpPr>
          <p:nvPr>
            <p:ph idx="1"/>
          </p:nvPr>
        </p:nvSpPr>
        <p:spPr bwMode="auto">
          <a:xfrm>
            <a:off x="381000" y="609600"/>
            <a:ext cx="89154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spcBef>
                <a:spcPts val="0"/>
              </a:spcBef>
            </a:pPr>
            <a:r>
              <a:rPr lang="ar-SA" sz="2800" dirty="0"/>
              <a:t>4-	يجعل المنطق الدارس على علم بمفردات اللغة المنطقية الخاصة مثل: «استدلال»، و«مخالطة»، و«دليل»، و«تناقض»، و«يستلزم»، وغيرها من المفردات ذات الدلالة المعرفية التي تتغلغل في حياتنا، ويساعدنا العلم بهذه اللغة الإنسان على معرفة المعاني والعمليات التفكيرية التي تدل عليها هذه الألفاظ</a:t>
            </a:r>
            <a:r>
              <a:rPr lang="ar-SA" sz="2800" dirty="0" smtClean="0"/>
              <a:t>.</a:t>
            </a:r>
          </a:p>
          <a:p>
            <a:pPr marL="0" indent="0" algn="just" rtl="1">
              <a:spcBef>
                <a:spcPts val="0"/>
              </a:spcBef>
            </a:pPr>
            <a:endParaRPr lang="ar-SA" sz="2800" dirty="0"/>
          </a:p>
          <a:p>
            <a:pPr marL="0" indent="0" algn="just" rtl="1">
              <a:spcBef>
                <a:spcPts val="0"/>
              </a:spcBef>
            </a:pPr>
            <a:r>
              <a:rPr lang="ar-SA" sz="2800" dirty="0"/>
              <a:t>5-	يجعل المنطق الإنسان أكثر دقة، وبالتالي أكثر قدرة على استخدام اللغة العلمية، ويجعله على علم بغموض الألفاظ، وبالوظائف المتعددة للغة</a:t>
            </a:r>
            <a:r>
              <a:rPr lang="ar-SA" sz="2800" dirty="0" smtClean="0"/>
              <a:t>.</a:t>
            </a:r>
          </a:p>
          <a:p>
            <a:pPr marL="0" indent="0" algn="just" rtl="1">
              <a:spcBef>
                <a:spcPts val="0"/>
              </a:spcBef>
            </a:pPr>
            <a:endParaRPr lang="ar-SA" sz="2800" dirty="0"/>
          </a:p>
          <a:p>
            <a:pPr marL="0" indent="0" algn="just" rtl="1">
              <a:spcBef>
                <a:spcPts val="0"/>
              </a:spcBef>
            </a:pPr>
            <a:r>
              <a:rPr lang="ar-SA" sz="2800" dirty="0"/>
              <a:t>6-	يعلم المنطق الإنسان مهارة حل المشكلات، وذلك من خلال معرفته بالمبادئ الرئيسية وبالمناهج العلمية للتفكير، من مثل: الملاحظة والاستدلال والاستنباط، واستخدام الفروض العلمية وطرق التحقق منها... إلخ.</a:t>
            </a:r>
          </a:p>
          <a:p>
            <a:pPr marL="0" indent="0" algn="just" rtl="1">
              <a:spcBef>
                <a:spcPts val="0"/>
              </a:spcBef>
            </a:pPr>
            <a:endParaRPr lang="en-US" sz="2000" dirty="0"/>
          </a:p>
        </p:txBody>
      </p:sp>
    </p:spTree>
    <p:extLst>
      <p:ext uri="{BB962C8B-B14F-4D97-AF65-F5344CB8AC3E}">
        <p14:creationId xmlns:p14="http://schemas.microsoft.com/office/powerpoint/2010/main" val="1695447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6" name="عنصر نائب للمحتوى 2"/>
          <p:cNvSpPr>
            <a:spLocks noGrp="1"/>
          </p:cNvSpPr>
          <p:nvPr>
            <p:ph idx="1"/>
          </p:nvPr>
        </p:nvSpPr>
        <p:spPr bwMode="auto">
          <a:xfrm>
            <a:off x="495300" y="1600200"/>
            <a:ext cx="8915400" cy="4756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rtl="1"/>
            <a:r>
              <a:rPr lang="ar-SA" sz="2400" dirty="0" smtClean="0"/>
              <a:t>اعتاد </a:t>
            </a:r>
            <a:r>
              <a:rPr lang="ar-SA" sz="2400" dirty="0"/>
              <a:t>المناطقة تقسيم المنطق إلى ثلاثة أقسام رئيسية: الأول منها هو التصورات والحدود، والثاني هو القضايا والأحكام، والثالث يتناول الاستدلالات( ).</a:t>
            </a:r>
          </a:p>
          <a:p>
            <a:pPr algn="just" rtl="1"/>
            <a:r>
              <a:rPr lang="ar-SA" sz="2400" dirty="0"/>
              <a:t>القسم الأول: مبحث التصورات: </a:t>
            </a:r>
          </a:p>
          <a:p>
            <a:pPr algn="just" rtl="1"/>
            <a:r>
              <a:rPr lang="ar-SA" sz="2400" dirty="0"/>
              <a:t>يعرف المناطقة التصور بأنه «الفعل الذي يرى العقل بواسطته الشيء في ماهيته دون أن يثبت له شيئًا أو أن ينفي عنه شيئًا»( )، من هنا فقد ارتبط بالتصور بعض المفاهيم المنطقية المهمة، مثل: الألفاظ وأقسامها، والمقولات العشر، والتعريف، والقسمة المنطقية.</a:t>
            </a:r>
          </a:p>
          <a:p>
            <a:pPr algn="just" rtl="1"/>
            <a:r>
              <a:rPr lang="ar-SA" sz="2400" dirty="0"/>
              <a:t>أولا: الألفاظ وأقسامها: </a:t>
            </a:r>
          </a:p>
          <a:p>
            <a:pPr algn="just" rtl="1"/>
            <a:r>
              <a:rPr lang="ar-SA" sz="2400" dirty="0"/>
              <a:t>يرصد هذا الموضوع العلاقة بين الفكر واللغة؛ ولذلك فالألفاظ تدرس هنا من ناحية دلالتها على الفكر، ومدى نجاحها في نقل المعنى المراد إلى الذهن.</a:t>
            </a:r>
          </a:p>
          <a:p>
            <a:pPr algn="just" rtl="1"/>
            <a:r>
              <a:rPr lang="ar-SA" sz="2400" dirty="0"/>
              <a:t>وقد حدد المناطقة عدة محاور لتناول الألفاظ من حيث دلالتها على الفكر وارتباطها بالمعنى، </a:t>
            </a:r>
          </a:p>
          <a:p>
            <a:r>
              <a:rPr lang="ar-SA" sz="2400" dirty="0"/>
              <a:t>-</a:t>
            </a:r>
            <a:r>
              <a:rPr lang="ar-SA" sz="2800" dirty="0"/>
              <a:t>	</a:t>
            </a:r>
            <a:r>
              <a:rPr lang="ar-SA" sz="2800" dirty="0" smtClean="0"/>
              <a:t>.</a:t>
            </a:r>
            <a:endParaRPr lang="ar-SA" sz="2800" dirty="0"/>
          </a:p>
          <a:p>
            <a:endParaRPr lang="en-US" sz="2800" dirty="0"/>
          </a:p>
        </p:txBody>
      </p:sp>
      <p:sp>
        <p:nvSpPr>
          <p:cNvPr id="2" name="Rectangle 1"/>
          <p:cNvSpPr/>
          <p:nvPr/>
        </p:nvSpPr>
        <p:spPr>
          <a:xfrm>
            <a:off x="6025829" y="755134"/>
            <a:ext cx="2254143" cy="523220"/>
          </a:xfrm>
          <a:prstGeom prst="rect">
            <a:avLst/>
          </a:prstGeom>
        </p:spPr>
        <p:txBody>
          <a:bodyPr wrap="none">
            <a:spAutoFit/>
          </a:bodyPr>
          <a:lstStyle/>
          <a:p>
            <a:r>
              <a:rPr lang="ar-SA" sz="2800" dirty="0"/>
              <a:t>ثالثا: أقسام المنطق</a:t>
            </a:r>
            <a:endParaRPr lang="en-US" sz="2800" dirty="0"/>
          </a:p>
        </p:txBody>
      </p:sp>
    </p:spTree>
    <p:extLst>
      <p:ext uri="{BB962C8B-B14F-4D97-AF65-F5344CB8AC3E}">
        <p14:creationId xmlns:p14="http://schemas.microsoft.com/office/powerpoint/2010/main" val="3553283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27013"/>
            <a:ext cx="8915400" cy="687387"/>
          </a:xfrm>
        </p:spPr>
        <p:txBody>
          <a:bodyPr/>
          <a:lstStyle/>
          <a:p>
            <a:r>
              <a:rPr lang="ar-SA" sz="3600" b="1" u="sng" dirty="0"/>
              <a:t/>
            </a:r>
            <a:br>
              <a:rPr lang="ar-SA" sz="3600" b="1" u="sng" dirty="0"/>
            </a:br>
            <a:r>
              <a:rPr lang="ar-SA" dirty="0"/>
              <a:t>وهذه المحاور هي:</a:t>
            </a:r>
            <a:br>
              <a:rPr lang="ar-SA" dirty="0"/>
            </a:b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عنصر نائب للمحتوى 2"/>
          <p:cNvSpPr>
            <a:spLocks noGrp="1"/>
          </p:cNvSpPr>
          <p:nvPr>
            <p:ph idx="1"/>
          </p:nvPr>
        </p:nvSpPr>
        <p:spPr bwMode="auto">
          <a:xfrm>
            <a:off x="495300" y="990600"/>
            <a:ext cx="8915400" cy="5135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spcBef>
                <a:spcPts val="0"/>
              </a:spcBef>
            </a:pPr>
            <a:r>
              <a:rPr lang="ar-SA" sz="2000" dirty="0" smtClean="0"/>
              <a:t>-</a:t>
            </a:r>
            <a:r>
              <a:rPr lang="ar-SA" sz="2400" b="1" dirty="0" smtClean="0"/>
              <a:t>الألفاظ </a:t>
            </a:r>
            <a:r>
              <a:rPr lang="ar-SA" sz="2400" b="1" dirty="0"/>
              <a:t>من حيث الإفراد والتركيب</a:t>
            </a:r>
            <a:r>
              <a:rPr lang="ar-SA" sz="2000" dirty="0"/>
              <a:t>: فتنقسم بهذه الحيثية إلى اللفظ المفرد واللفظ المركب:</a:t>
            </a:r>
          </a:p>
          <a:p>
            <a:pPr marL="0" indent="0" algn="just" rtl="1">
              <a:spcBef>
                <a:spcPts val="0"/>
              </a:spcBef>
            </a:pPr>
            <a:r>
              <a:rPr lang="ar-SA" sz="2000" dirty="0"/>
              <a:t>فالمفرد هو: الذي لا يقصد بجزء منه الدلالة على جزء معناه، </a:t>
            </a:r>
          </a:p>
          <a:p>
            <a:pPr marL="0" indent="0" algn="just" rtl="1">
              <a:spcBef>
                <a:spcPts val="0"/>
              </a:spcBef>
            </a:pPr>
            <a:r>
              <a:rPr lang="ar-SA" sz="2000" dirty="0"/>
              <a:t>والمركب هو: الذي يقصد به الدلالة على جزء معناه، مثل سقف البيت، والبستان الجميل، فإن هذه التراكيب – مع ملاحظة أن كل تركيب يعتبر لفظًا – كل جزء من أجزائها «سقف» أو «بستان» يدل على جزء من المعنى المقصود من اللفظ نفسه.</a:t>
            </a:r>
          </a:p>
          <a:p>
            <a:pPr marL="0" indent="0" algn="just" rtl="1">
              <a:spcBef>
                <a:spcPts val="0"/>
              </a:spcBef>
            </a:pPr>
            <a:r>
              <a:rPr lang="ar-SA" sz="2000" dirty="0" smtClean="0"/>
              <a:t>-</a:t>
            </a:r>
            <a:r>
              <a:rPr lang="ar-SA" sz="2000" b="1" dirty="0" smtClean="0"/>
              <a:t>الألفاظ </a:t>
            </a:r>
            <a:r>
              <a:rPr lang="ar-SA" sz="2000" b="1" dirty="0"/>
              <a:t>من حيث العموم والخصوص</a:t>
            </a:r>
            <a:r>
              <a:rPr lang="ar-SA" sz="2000" dirty="0"/>
              <a:t>: فالألفاظ منها جزئي وكلي:</a:t>
            </a:r>
          </a:p>
          <a:p>
            <a:pPr marL="0" indent="0" algn="just" rtl="1">
              <a:spcBef>
                <a:spcPts val="0"/>
              </a:spcBef>
            </a:pPr>
            <a:r>
              <a:rPr lang="ar-SA" sz="2000" dirty="0"/>
              <a:t>فالجزئي: هو ما يمنع تصوره من وقوع الشركة فيه، مثل «زيد» و«القاهرة».</a:t>
            </a:r>
          </a:p>
          <a:p>
            <a:pPr marL="0" indent="0" algn="just" rtl="1">
              <a:spcBef>
                <a:spcPts val="0"/>
              </a:spcBef>
            </a:pPr>
            <a:r>
              <a:rPr lang="ar-SA" sz="2000" dirty="0"/>
              <a:t>أما الكلي: فهو ما لا يمنع تصوره من وقوع الشركة فيه، وذلك مثل «الإنسان» و«الشجر»، ونحوهما من كل ما يصح أن يصدق على كثيرين.</a:t>
            </a:r>
          </a:p>
          <a:p>
            <a:pPr marL="0" indent="0" algn="just" rtl="1">
              <a:spcBef>
                <a:spcPts val="0"/>
              </a:spcBef>
            </a:pPr>
            <a:r>
              <a:rPr lang="ar-SA" sz="2000" dirty="0" smtClean="0"/>
              <a:t>-</a:t>
            </a:r>
            <a:r>
              <a:rPr lang="ar-SA" sz="2000" b="1" dirty="0" smtClean="0"/>
              <a:t>الألفاظ </a:t>
            </a:r>
            <a:r>
              <a:rPr lang="ar-SA" sz="2000" b="1" dirty="0"/>
              <a:t>بين المفهوم </a:t>
            </a:r>
            <a:r>
              <a:rPr lang="ar-SA" sz="2000" b="1" dirty="0" err="1"/>
              <a:t>والماصدق</a:t>
            </a:r>
            <a:r>
              <a:rPr lang="ar-SA" sz="2000" b="1" dirty="0"/>
              <a:t>: </a:t>
            </a:r>
            <a:r>
              <a:rPr lang="ar-SA" sz="2000" dirty="0"/>
              <a:t>تدل الألفاظ الكلية على أمرين يستفاد كل منهما منها بحسب الإطلاق: </a:t>
            </a:r>
          </a:p>
          <a:p>
            <a:pPr marL="0" indent="0" algn="just" rtl="1">
              <a:spcBef>
                <a:spcPts val="0"/>
              </a:spcBef>
            </a:pPr>
            <a:r>
              <a:rPr lang="ar-SA" sz="2000" b="1" dirty="0"/>
              <a:t>الأمر الأول</a:t>
            </a:r>
            <a:r>
              <a:rPr lang="ar-SA" sz="2000" dirty="0"/>
              <a:t>: هو المفهوم وهو الصور الذهنية التي تثار في العقل عند إطلاقه،</a:t>
            </a:r>
          </a:p>
          <a:p>
            <a:pPr marL="0" indent="0" algn="just" rtl="1">
              <a:spcBef>
                <a:spcPts val="0"/>
              </a:spcBef>
            </a:pPr>
            <a:r>
              <a:rPr lang="ar-SA" sz="2000" b="1" dirty="0"/>
              <a:t>والأمر الثاني</a:t>
            </a:r>
            <a:r>
              <a:rPr lang="ar-SA" sz="2000" dirty="0"/>
              <a:t>: هو </a:t>
            </a:r>
            <a:r>
              <a:rPr lang="ar-SA" sz="2000" dirty="0" err="1"/>
              <a:t>الماصدق</a:t>
            </a:r>
            <a:r>
              <a:rPr lang="ar-SA" sz="2000" dirty="0"/>
              <a:t>، وهو الأفراد الداخلة تحت المفهوم. </a:t>
            </a:r>
          </a:p>
          <a:p>
            <a:pPr marL="0" indent="0" algn="just" rtl="1">
              <a:spcBef>
                <a:spcPts val="0"/>
              </a:spcBef>
            </a:pPr>
            <a:r>
              <a:rPr lang="ar-SA" sz="2000" dirty="0"/>
              <a:t>مثلًا: «المعدن» لفظ كلي، مفهومه: موصل جيد للحرارة والكهرباء وبه بريق خاص وقابل للطرق، إلى غير ذلك من الصفات التي تكون مفهوم المعدن، أما </a:t>
            </a:r>
            <a:r>
              <a:rPr lang="ar-SA" sz="2000" dirty="0" err="1"/>
              <a:t>الماصدق</a:t>
            </a:r>
            <a:r>
              <a:rPr lang="ar-SA" sz="2000" dirty="0"/>
              <a:t> بالنسبة للمعدن فهو: الحديد والنحاس والرصاص... إلخ.</a:t>
            </a:r>
          </a:p>
          <a:p>
            <a:pPr marL="0" indent="0" algn="just" rtl="1">
              <a:spcBef>
                <a:spcPts val="0"/>
              </a:spcBef>
            </a:pPr>
            <a:endParaRPr lang="en-US" sz="2000" dirty="0"/>
          </a:p>
        </p:txBody>
      </p:sp>
    </p:spTree>
    <p:extLst>
      <p:ext uri="{BB962C8B-B14F-4D97-AF65-F5344CB8AC3E}">
        <p14:creationId xmlns:p14="http://schemas.microsoft.com/office/powerpoint/2010/main" val="3971428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عنصر نائب للمحتوى 2"/>
          <p:cNvSpPr>
            <a:spLocks noGrp="1"/>
          </p:cNvSpPr>
          <p:nvPr>
            <p:ph idx="1"/>
          </p:nvPr>
        </p:nvSpPr>
        <p:spPr bwMode="auto">
          <a:xfrm>
            <a:off x="2286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rtl="1">
              <a:spcBef>
                <a:spcPts val="0"/>
              </a:spcBef>
              <a:buFont typeface="Arial" panose="020B0604020202020204" pitchFamily="34" charset="0"/>
              <a:buChar char="•"/>
            </a:pPr>
            <a:r>
              <a:rPr lang="ar-SA" sz="2500" dirty="0">
                <a:cs typeface="+mn-cs"/>
              </a:rPr>
              <a:t>. -	الألفاظ بحسب دلالتها على المعنى: فالألفاظ بهذه الحيثية لها ثلاث دلالات هي: </a:t>
            </a:r>
          </a:p>
          <a:p>
            <a:pPr algn="just" rtl="1">
              <a:spcBef>
                <a:spcPts val="0"/>
              </a:spcBef>
              <a:buFont typeface="Arial" panose="020B0604020202020204" pitchFamily="34" charset="0"/>
              <a:buChar char="•"/>
            </a:pPr>
            <a:r>
              <a:rPr lang="ar-SA" sz="2500" dirty="0">
                <a:cs typeface="+mn-cs"/>
              </a:rPr>
              <a:t>الدلالة الطبيعية: مثل دلالة الأنين على الألم.</a:t>
            </a:r>
          </a:p>
          <a:p>
            <a:pPr algn="just" rtl="1">
              <a:spcBef>
                <a:spcPts val="0"/>
              </a:spcBef>
              <a:buFont typeface="Arial" panose="020B0604020202020204" pitchFamily="34" charset="0"/>
              <a:buChar char="•"/>
            </a:pPr>
            <a:r>
              <a:rPr lang="ar-SA" sz="2500" dirty="0">
                <a:cs typeface="+mn-cs"/>
              </a:rPr>
              <a:t>والدلالة العقلية: مثل دلالة الفعل على الفاعل.</a:t>
            </a:r>
          </a:p>
          <a:p>
            <a:pPr algn="just" rtl="1">
              <a:spcBef>
                <a:spcPts val="0"/>
              </a:spcBef>
              <a:buFont typeface="Arial" panose="020B0604020202020204" pitchFamily="34" charset="0"/>
              <a:buChar char="•"/>
            </a:pPr>
            <a:r>
              <a:rPr lang="ar-SA" sz="2500" dirty="0">
                <a:cs typeface="+mn-cs"/>
              </a:rPr>
              <a:t>والدلالة الوضعية: وهي دلالة الاصطلاح.</a:t>
            </a:r>
          </a:p>
          <a:p>
            <a:pPr algn="just" rtl="1">
              <a:spcBef>
                <a:spcPts val="0"/>
              </a:spcBef>
              <a:buFont typeface="Arial" panose="020B0604020202020204" pitchFamily="34" charset="0"/>
              <a:buChar char="•"/>
            </a:pPr>
            <a:r>
              <a:rPr lang="ar-SA" sz="2500" dirty="0">
                <a:cs typeface="+mn-cs"/>
              </a:rPr>
              <a:t>-	الألفاظ بحسب علاقة معانيها بالماهيات (الكليات الخمس): ففي رصد العلاقة بين اللفظ وتحديد ماهية الشيء الموصوف، تنقسم الألفاظ إلى خمسة احتمالات، تسمى عند المناطقة بالكليات الخمس، وهي: النوع والجنس والفصل والخاصة والعرض العام.</a:t>
            </a:r>
            <a:endParaRPr lang="en-US" dirty="0">
              <a:cs typeface="+mn-cs"/>
            </a:endParaRPr>
          </a:p>
        </p:txBody>
      </p:sp>
    </p:spTree>
    <p:extLst>
      <p:ext uri="{BB962C8B-B14F-4D97-AF65-F5344CB8AC3E}">
        <p14:creationId xmlns:p14="http://schemas.microsoft.com/office/powerpoint/2010/main" val="1558616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792162"/>
          </a:xfrm>
        </p:spPr>
        <p:txBody>
          <a:bodyPr/>
          <a:lstStyle/>
          <a:p>
            <a:r>
              <a:rPr lang="ar-SA" dirty="0"/>
              <a:t>انيا: المقولات العشر: </a:t>
            </a:r>
            <a:br>
              <a:rPr lang="ar-SA" dirty="0"/>
            </a:b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عنصر نائب للمحتوى 2"/>
          <p:cNvSpPr>
            <a:spLocks noGrp="1"/>
          </p:cNvSpPr>
          <p:nvPr>
            <p:ph idx="1"/>
          </p:nvPr>
        </p:nvSpPr>
        <p:spPr bwMode="auto">
          <a:xfrm>
            <a:off x="495300" y="533400"/>
            <a:ext cx="8915400" cy="5822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rtl="1"/>
            <a:r>
              <a:rPr lang="ar-SA" sz="2200" dirty="0" smtClean="0"/>
              <a:t>المراد </a:t>
            </a:r>
            <a:r>
              <a:rPr lang="ar-SA" sz="2200" dirty="0"/>
              <a:t>بها: ما يقال في جميع حالات المحمول بالنسبة للموضوع إن كان الوصف عرضيًّا. ومن هنا فإن المقولات العشر هي:</a:t>
            </a:r>
          </a:p>
          <a:p>
            <a:pPr algn="just" rtl="1"/>
            <a:r>
              <a:rPr lang="ar-SA" sz="2200" dirty="0"/>
              <a:t>1-	الجوهر: أي الشيء القائم بذاته الذي يمكنه حمل غيره ويقبل الوصف، كالنفس مثلًا، فإنها قائمة بنفسها، وتقبل العلم والجهل والشجاعة والجبن.</a:t>
            </a:r>
          </a:p>
          <a:p>
            <a:pPr algn="just" rtl="1"/>
            <a:r>
              <a:rPr lang="ar-SA" sz="2200" dirty="0"/>
              <a:t>2-	الكم: وهي تطلق على ما يمكن عده أو قياسه أو وزنه.</a:t>
            </a:r>
          </a:p>
          <a:p>
            <a:pPr algn="just" rtl="1"/>
            <a:r>
              <a:rPr lang="ar-SA" sz="2200" dirty="0"/>
              <a:t>3-	الكيف: وهي تدل على أحوال الموجودات وهيئاتها.</a:t>
            </a:r>
          </a:p>
          <a:p>
            <a:pPr algn="just" rtl="1"/>
            <a:r>
              <a:rPr lang="ar-SA" sz="2200" dirty="0"/>
              <a:t>4-	</a:t>
            </a:r>
            <a:r>
              <a:rPr lang="ar-SA" sz="2200" dirty="0" err="1"/>
              <a:t>الأين</a:t>
            </a:r>
            <a:r>
              <a:rPr lang="ar-SA" sz="2200" dirty="0"/>
              <a:t>: وهي تدل على نسبة الشيء إلى مكانه.</a:t>
            </a:r>
          </a:p>
          <a:p>
            <a:pPr algn="just" rtl="1"/>
            <a:r>
              <a:rPr lang="ar-SA" sz="2200" dirty="0"/>
              <a:t>5-	</a:t>
            </a:r>
            <a:r>
              <a:rPr lang="ar-SA" sz="2200" dirty="0" err="1"/>
              <a:t>المتى</a:t>
            </a:r>
            <a:r>
              <a:rPr lang="ar-SA" sz="2200" dirty="0"/>
              <a:t>: وهي تدل على نسبة الشيء إلى زمان معين.</a:t>
            </a:r>
          </a:p>
          <a:p>
            <a:pPr algn="just" rtl="1"/>
            <a:r>
              <a:rPr lang="ar-SA" sz="2200" dirty="0"/>
              <a:t>6-	الإضافة: ويراد بها نسبة أحد الشيئين للآخر.</a:t>
            </a:r>
          </a:p>
          <a:p>
            <a:pPr algn="just" rtl="1"/>
            <a:r>
              <a:rPr lang="ar-SA" sz="2200" dirty="0"/>
              <a:t>7-	الملك: ويراد بها نسبة الجسم إلى الجسم المنطبق عليه أو على جزء منه، كالملبس للإنسان.</a:t>
            </a:r>
          </a:p>
          <a:p>
            <a:pPr algn="just" rtl="1"/>
            <a:r>
              <a:rPr lang="ar-SA" sz="2200" dirty="0"/>
              <a:t>8-	الوضع: ومعناها التأثير في الشيء الذي يقبل الأثر، كالتسخين للمعادن</a:t>
            </a:r>
            <a:r>
              <a:rPr lang="ar-SA" sz="2200" dirty="0" smtClean="0"/>
              <a:t>.</a:t>
            </a:r>
          </a:p>
          <a:p>
            <a:pPr algn="just" rtl="1"/>
            <a:r>
              <a:rPr lang="ar-SA" sz="2200" dirty="0" smtClean="0"/>
              <a:t>9- الفعل: ومعناها التأثير في الشيء الذي يقبل الأثر كالتسخين للمعادن</a:t>
            </a:r>
            <a:endParaRPr lang="ar-SA" sz="2200" dirty="0"/>
          </a:p>
          <a:p>
            <a:pPr algn="just" rtl="1"/>
            <a:r>
              <a:rPr lang="ar-SA" sz="2200" dirty="0" smtClean="0"/>
              <a:t>10-</a:t>
            </a:r>
            <a:r>
              <a:rPr lang="ar-SA" sz="2200" dirty="0"/>
              <a:t>	الانفعال: وتعني قبول الشيء المؤثر فيه.</a:t>
            </a:r>
          </a:p>
          <a:p>
            <a:endParaRPr lang="en-US" dirty="0"/>
          </a:p>
        </p:txBody>
      </p:sp>
    </p:spTree>
    <p:extLst>
      <p:ext uri="{BB962C8B-B14F-4D97-AF65-F5344CB8AC3E}">
        <p14:creationId xmlns:p14="http://schemas.microsoft.com/office/powerpoint/2010/main" val="3138588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47650" y="33270"/>
            <a:ext cx="8915400" cy="496093"/>
          </a:xfrm>
        </p:spPr>
        <p:txBody>
          <a:bodyPr/>
          <a:lstStyle/>
          <a:p>
            <a:r>
              <a:rPr lang="ar-SA" dirty="0" smtClean="0"/>
              <a:t/>
            </a:r>
            <a:br>
              <a:rPr lang="ar-SA" dirty="0" smtClean="0"/>
            </a:br>
            <a:r>
              <a:rPr lang="ar-SA" sz="3600" dirty="0" smtClean="0"/>
              <a:t>ثالثا</a:t>
            </a:r>
            <a:r>
              <a:rPr lang="ar-SA" sz="3600" dirty="0"/>
              <a:t>: التعريف المنطقي</a:t>
            </a:r>
            <a:r>
              <a:rPr lang="ar-SA" dirty="0"/>
              <a:t>: </a:t>
            </a:r>
            <a:br>
              <a:rPr lang="ar-SA" dirty="0"/>
            </a:b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5" name="عنصر نائب للمحتوى 2"/>
          <p:cNvSpPr>
            <a:spLocks noGrp="1"/>
          </p:cNvSpPr>
          <p:nvPr>
            <p:ph idx="1"/>
          </p:nvPr>
        </p:nvSpPr>
        <p:spPr bwMode="auto">
          <a:xfrm>
            <a:off x="0" y="685800"/>
            <a:ext cx="9410700" cy="5440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2200" dirty="0" smtClean="0"/>
              <a:t>التعريف هو إحدى وسائل توضيح معاني الأشياء على حقيقتها، وقد حدد المناطقة وسائل كثيرة </a:t>
            </a:r>
            <a:r>
              <a:rPr lang="ar-SA" sz="2200" dirty="0" err="1" smtClean="0"/>
              <a:t>للتعريف،منها</a:t>
            </a:r>
            <a:r>
              <a:rPr lang="ar-SA" sz="2200" dirty="0" smtClean="0"/>
              <a:t>:</a:t>
            </a:r>
          </a:p>
          <a:p>
            <a:r>
              <a:rPr lang="ar-SA" sz="2200" dirty="0" smtClean="0"/>
              <a:t>1- </a:t>
            </a:r>
            <a:r>
              <a:rPr lang="ar-SA" sz="2200" dirty="0"/>
              <a:t>التعريف بالإشارة: بأن تشير إلى الشيء، ثم تذكر اسمه.</a:t>
            </a:r>
          </a:p>
          <a:p>
            <a:r>
              <a:rPr lang="ar-SA" sz="2200" dirty="0"/>
              <a:t>2- التعريف باللفظ المرادف: وذلك عندما يكون هذا اللفظ أوضح من المراد تعريفه، كأن تقول: البر هو القمح.</a:t>
            </a:r>
          </a:p>
          <a:p>
            <a:r>
              <a:rPr lang="ar-SA" sz="2200" dirty="0"/>
              <a:t>3- التعريف بذكر بعض أفراد المعرف: كأن تجيب عن تعريف الفاكهة بأنها مثل العنب والتين والبرتقال.</a:t>
            </a:r>
          </a:p>
          <a:p>
            <a:r>
              <a:rPr lang="ar-SA" sz="2200" dirty="0"/>
              <a:t>4- التعريف بعبارة توضح صفات المعرف: وهو التعريف التحليلي ويعرف بالحد، ويكون التعريف بالحد-دائما- بذكر الجنس والفصل، أي: بذكر الصفات الذاتية العامة التي يشترك فيها مع غيره، وبذكر الصفات الخاصة به؛ ولذلك فإن تعريف الإنسان بأنه (حيوان ناطق) يحتوي على جنسه وهو (حيوان)، وفصله وهو (ناطق). </a:t>
            </a:r>
          </a:p>
          <a:p>
            <a:r>
              <a:rPr lang="ar-SA" sz="2200" dirty="0"/>
              <a:t>ويعد التعريف بالحد أصعب أنواع التعريف لسببين:</a:t>
            </a:r>
          </a:p>
          <a:p>
            <a:r>
              <a:rPr lang="ar-SA" sz="2200" dirty="0" err="1"/>
              <a:t>الأول:أنه</a:t>
            </a:r>
            <a:r>
              <a:rPr lang="ar-SA" sz="2200" dirty="0"/>
              <a:t> يتطلب ملاحظة دقيقة لأفراد المعرف وتأمل وتدقيق فيها واحدة </a:t>
            </a:r>
            <a:r>
              <a:rPr lang="ar-SA" sz="2200" dirty="0" err="1"/>
              <a:t>واحدة</a:t>
            </a:r>
            <a:r>
              <a:rPr lang="ar-SA" sz="2200" dirty="0"/>
              <a:t>.</a:t>
            </a:r>
          </a:p>
          <a:p>
            <a:r>
              <a:rPr lang="ar-SA" sz="2200" dirty="0"/>
              <a:t>الثاني: يتطلب كذلك تحليل الصفات المختلفة المرصودة للمعرف تحليلا دقيقا لمعرفة ما هو ذاتي منها وما هو غير ذاتي.</a:t>
            </a:r>
          </a:p>
          <a:p>
            <a:endParaRPr lang="en-US" dirty="0"/>
          </a:p>
        </p:txBody>
      </p:sp>
    </p:spTree>
    <p:extLst>
      <p:ext uri="{BB962C8B-B14F-4D97-AF65-F5344CB8AC3E}">
        <p14:creationId xmlns:p14="http://schemas.microsoft.com/office/powerpoint/2010/main" val="3166917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عنصر نائب للمحتوى 2"/>
          <p:cNvSpPr>
            <a:spLocks noGrp="1"/>
          </p:cNvSpPr>
          <p:nvPr>
            <p:ph idx="1"/>
          </p:nvPr>
        </p:nvSpPr>
        <p:spPr bwMode="auto">
          <a:xfrm>
            <a:off x="457200" y="1219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spcBef>
                <a:spcPts val="0"/>
              </a:spcBef>
            </a:pPr>
            <a:endParaRPr lang="ar-SA" sz="2800" dirty="0" smtClean="0"/>
          </a:p>
          <a:p>
            <a:pPr marL="0" indent="0" algn="just" rtl="1">
              <a:spcBef>
                <a:spcPts val="0"/>
              </a:spcBef>
            </a:pPr>
            <a:r>
              <a:rPr lang="ar-SA" sz="2800" dirty="0" smtClean="0"/>
              <a:t>التعريف </a:t>
            </a:r>
            <a:r>
              <a:rPr lang="ar-SA" sz="2800" dirty="0"/>
              <a:t>بالرسم: هو التعريف المؤلف من الجنس القريب والخاصة، أو من الخاصة وحدها؛ ولذلك فهو ينقسم إلى الرسم التام، والرسم الناقص:</a:t>
            </a:r>
          </a:p>
          <a:p>
            <a:pPr marL="0" indent="0" algn="just" rtl="1">
              <a:spcBef>
                <a:spcPts val="0"/>
              </a:spcBef>
            </a:pPr>
            <a:r>
              <a:rPr lang="ar-SA" sz="2800" dirty="0"/>
              <a:t>فالرسم التام: يكون بالجنس القريب والخاصة، مثل تعريف الإنسان بأنه (حيوان ناطق)، ف (حيوان) جنس قريب، و(ناطق) خاصة له.</a:t>
            </a:r>
          </a:p>
          <a:p>
            <a:pPr marL="0" indent="0" algn="just" rtl="1">
              <a:spcBef>
                <a:spcPts val="0"/>
              </a:spcBef>
            </a:pPr>
            <a:r>
              <a:rPr lang="ar-SA" sz="2800" dirty="0"/>
              <a:t>والرسم الناقص: يكون بالجنس البعيد مع الخاصة، أو بالخاصة وحدها، كتعريف الإنسان بأنه (جسم ناطق)، فالجنس البعيد للإنسان هو (جسم)، و(ناطق) خاصة، وكذلك تعريف الإنسان بالخاصة فقط كمذكر، فذلك من قبيل التعريف بالرسم الناقص. </a:t>
            </a:r>
          </a:p>
          <a:p>
            <a:pPr marL="0" indent="0" algn="just" rtl="1">
              <a:spcBef>
                <a:spcPts val="0"/>
              </a:spcBef>
            </a:pPr>
            <a:endParaRPr lang="en-US" sz="2000" dirty="0"/>
          </a:p>
        </p:txBody>
      </p:sp>
    </p:spTree>
    <p:extLst>
      <p:ext uri="{BB962C8B-B14F-4D97-AF65-F5344CB8AC3E}">
        <p14:creationId xmlns:p14="http://schemas.microsoft.com/office/powerpoint/2010/main" val="1400902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عنصر نائب للمحتوى 2"/>
          <p:cNvSpPr>
            <a:spLocks noGrp="1"/>
          </p:cNvSpPr>
          <p:nvPr>
            <p:ph idx="1"/>
          </p:nvPr>
        </p:nvSpPr>
        <p:spPr bwMode="auto">
          <a:xfrm>
            <a:off x="495300" y="762000"/>
            <a:ext cx="8915400" cy="5364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2400" dirty="0" smtClean="0"/>
              <a:t>إذا </a:t>
            </a:r>
            <a:r>
              <a:rPr lang="ar-SA" sz="2400" dirty="0"/>
              <a:t>كان التصور هو إدراك الشيء المفرد إدراكًا عقليًّا غير مرتبط بحكم عليه إثباتًا أو نفيًّا، فإن التصديق هو بحث في ربط مجموعة مفردات متصورة بعضها مع بعض ربطًا محكمًا منضبطًا، بنسبة تحكم العلاقة بينها، وتسمح للباحث أن يحكم عليها.</a:t>
            </a:r>
          </a:p>
          <a:p>
            <a:r>
              <a:rPr lang="ar-SA" sz="2400" dirty="0"/>
              <a:t>وفي عملية التصديق يمكن الحكم على النسبة بين تصورين بحكم ما طبقًا لمطابقته للواقع؛ ولهذا يقال: هذه قضية </a:t>
            </a:r>
            <a:r>
              <a:rPr lang="ar-SA" sz="2400" dirty="0" err="1"/>
              <a:t>صادقة،وهذه</a:t>
            </a:r>
            <a:r>
              <a:rPr lang="ar-SA" sz="2400" dirty="0"/>
              <a:t> قضية... </a:t>
            </a:r>
          </a:p>
          <a:p>
            <a:r>
              <a:rPr lang="ar-SA" sz="2400" dirty="0"/>
              <a:t>مفهوم القضية: الكلام المفيد الذي يحتمل الصدق والكذب هو الذي يطلق عليه في المنطق «قضية»، والقضية نوع من أنواع الجملة المعروفة في «النحو» وهو الجملة الخبرية التي تحتمل الصدق والكذب، أما الجملة الإنشائية فلا تصلح أن تكون قضية </a:t>
            </a:r>
            <a:r>
              <a:rPr lang="ar-SA" sz="2400" dirty="0" err="1"/>
              <a:t>منطقية؛لأنها</a:t>
            </a:r>
            <a:r>
              <a:rPr lang="ar-SA" sz="2400" dirty="0"/>
              <a:t> ليست موضوعًا للصدق والكذب.</a:t>
            </a:r>
          </a:p>
          <a:p>
            <a:r>
              <a:rPr lang="ar-SA" sz="2400" dirty="0"/>
              <a:t>وكما أن الجملة النحوية تتكون من مبتدأ وخبر، فإن القضية المنطقية تتكون من موضوع ومحمول، فالموضوع سمي كذلك لأنه وضع أمام العقل لتحكم عليه حكما ما، وسمي المحمول كذلك لأنه حكم حمل على الموضوع.</a:t>
            </a:r>
          </a:p>
          <a:p>
            <a:endParaRPr lang="en-US" dirty="0"/>
          </a:p>
        </p:txBody>
      </p:sp>
      <p:sp>
        <p:nvSpPr>
          <p:cNvPr id="2" name="Rectangle 1"/>
          <p:cNvSpPr/>
          <p:nvPr/>
        </p:nvSpPr>
        <p:spPr>
          <a:xfrm>
            <a:off x="5483887" y="37563"/>
            <a:ext cx="3967754" cy="584775"/>
          </a:xfrm>
          <a:prstGeom prst="rect">
            <a:avLst/>
          </a:prstGeom>
        </p:spPr>
        <p:txBody>
          <a:bodyPr wrap="none">
            <a:spAutoFit/>
          </a:bodyPr>
          <a:lstStyle/>
          <a:p>
            <a:r>
              <a:rPr lang="ar-SA" sz="3200" dirty="0"/>
              <a:t>القسم الثاني: مبحث التصديق:</a:t>
            </a:r>
          </a:p>
        </p:txBody>
      </p:sp>
    </p:spTree>
    <p:extLst>
      <p:ext uri="{BB962C8B-B14F-4D97-AF65-F5344CB8AC3E}">
        <p14:creationId xmlns:p14="http://schemas.microsoft.com/office/powerpoint/2010/main" val="145223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6323" y="206621"/>
            <a:ext cx="8915400" cy="1143000"/>
          </a:xfrm>
        </p:spPr>
        <p:txBody>
          <a:bodyPr/>
          <a:lstStyle/>
          <a:p>
            <a:r>
              <a:rPr lang="ar-SA" sz="2800" dirty="0"/>
              <a:t> </a:t>
            </a:r>
            <a:r>
              <a:rPr lang="ar-SA" sz="2800" b="1" dirty="0" smtClean="0">
                <a:cs typeface="+mn-cs"/>
              </a:rPr>
              <a:t>أنواع </a:t>
            </a:r>
            <a:r>
              <a:rPr lang="ar-SA" sz="2800" b="1" dirty="0">
                <a:cs typeface="+mn-cs"/>
              </a:rPr>
              <a:t>القضايا</a:t>
            </a:r>
            <a:r>
              <a:rPr lang="en-US" sz="3200" dirty="0">
                <a:solidFill>
                  <a:srgbClr val="FF0000"/>
                </a:solidFill>
                <a:cs typeface="Akhbar MT" pitchFamily="2" charset="-78"/>
              </a:rPr>
              <a:t/>
            </a:r>
            <a:br>
              <a:rPr lang="en-US" sz="3200" dirty="0">
                <a:solidFill>
                  <a:srgbClr val="FF0000"/>
                </a:solidFill>
                <a:cs typeface="Akhbar MT" pitchFamily="2" charset="-78"/>
              </a:rPr>
            </a:b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عنصر نائب للمحتوى 2"/>
          <p:cNvSpPr>
            <a:spLocks noGrp="1"/>
          </p:cNvSpPr>
          <p:nvPr>
            <p:ph idx="1"/>
          </p:nvPr>
        </p:nvSpPr>
        <p:spPr bwMode="auto">
          <a:xfrm>
            <a:off x="533400" y="914400"/>
            <a:ext cx="89154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spcBef>
                <a:spcPts val="0"/>
              </a:spcBef>
            </a:pPr>
            <a:r>
              <a:rPr lang="ar-SA" sz="2200" dirty="0" smtClean="0">
                <a:cs typeface="+mn-cs"/>
              </a:rPr>
              <a:t>: </a:t>
            </a:r>
            <a:r>
              <a:rPr lang="ar-SA" sz="2200" dirty="0">
                <a:cs typeface="+mn-cs"/>
              </a:rPr>
              <a:t>تنقسم القضية إلى </a:t>
            </a:r>
            <a:r>
              <a:rPr lang="ar-SA" sz="2200" dirty="0" err="1">
                <a:cs typeface="+mn-cs"/>
              </a:rPr>
              <a:t>حملية</a:t>
            </a:r>
            <a:r>
              <a:rPr lang="ar-SA" sz="2200" dirty="0">
                <a:cs typeface="+mn-cs"/>
              </a:rPr>
              <a:t> وشرطية، </a:t>
            </a:r>
            <a:r>
              <a:rPr lang="ar-SA" sz="2200" dirty="0" err="1">
                <a:cs typeface="+mn-cs"/>
              </a:rPr>
              <a:t>فالحملية</a:t>
            </a:r>
            <a:r>
              <a:rPr lang="ar-SA" sz="2200" dirty="0">
                <a:cs typeface="+mn-cs"/>
              </a:rPr>
              <a:t> هي التي يحكم فيها بإثبات شيء لشيء، أو نفي شيء عن شيء.</a:t>
            </a:r>
          </a:p>
          <a:p>
            <a:pPr marL="0" indent="0" algn="just" rtl="1">
              <a:spcBef>
                <a:spcPts val="0"/>
              </a:spcBef>
            </a:pPr>
            <a:r>
              <a:rPr lang="ar-SA" sz="2200" dirty="0">
                <a:cs typeface="+mn-cs"/>
              </a:rPr>
              <a:t>وللقضاء أربعة أنواع: بالنظر إلى الكم (موجبة وسالبة)، والكيف (كلية وجزئية)، وهذه الأنواع هي:</a:t>
            </a:r>
          </a:p>
          <a:p>
            <a:pPr marL="0" indent="0" algn="just" rtl="1">
              <a:spcBef>
                <a:spcPts val="0"/>
              </a:spcBef>
            </a:pPr>
            <a:r>
              <a:rPr lang="ar-SA" sz="2200" dirty="0">
                <a:cs typeface="+mn-cs"/>
              </a:rPr>
              <a:t>1-	الكلية الموجبة (ك م)، مثل: كل الحيوانات تتنفس.</a:t>
            </a:r>
          </a:p>
          <a:p>
            <a:pPr marL="0" indent="0" algn="just" rtl="1">
              <a:spcBef>
                <a:spcPts val="0"/>
              </a:spcBef>
            </a:pPr>
            <a:r>
              <a:rPr lang="ar-SA" sz="2200" dirty="0">
                <a:cs typeface="+mn-cs"/>
              </a:rPr>
              <a:t>2-	الكلية السالبة (ك س)، مثل: لا شيء من متاع الدنيا يبقى.</a:t>
            </a:r>
          </a:p>
          <a:p>
            <a:pPr marL="0" indent="0" algn="just" rtl="1">
              <a:spcBef>
                <a:spcPts val="0"/>
              </a:spcBef>
            </a:pPr>
            <a:r>
              <a:rPr lang="ar-SA" sz="2200" dirty="0">
                <a:cs typeface="+mn-cs"/>
              </a:rPr>
              <a:t>3-	الجزئية الموجبة (ج م)، مثل: بعض الحيوانات تمشي على رجلين.</a:t>
            </a:r>
          </a:p>
          <a:p>
            <a:pPr marL="0" indent="0" algn="just" rtl="1">
              <a:spcBef>
                <a:spcPts val="0"/>
              </a:spcBef>
            </a:pPr>
            <a:r>
              <a:rPr lang="ar-SA" sz="2200" dirty="0">
                <a:cs typeface="+mn-cs"/>
              </a:rPr>
              <a:t>4-	الجزئية السالبة (ج س)، مثل: ليس بعض الحيوان إنسانًا.</a:t>
            </a:r>
          </a:p>
          <a:p>
            <a:pPr marL="0" indent="0" algn="just" rtl="1">
              <a:spcBef>
                <a:spcPts val="0"/>
              </a:spcBef>
            </a:pPr>
            <a:r>
              <a:rPr lang="ar-SA" sz="2200" dirty="0">
                <a:cs typeface="+mn-cs"/>
              </a:rPr>
              <a:t>أما القضية الشرطية فهي التي تتكون من قضيتين </a:t>
            </a:r>
            <a:r>
              <a:rPr lang="ar-SA" sz="2200" dirty="0" err="1">
                <a:cs typeface="+mn-cs"/>
              </a:rPr>
              <a:t>حمليتين</a:t>
            </a:r>
            <a:r>
              <a:rPr lang="ar-SA" sz="2200" dirty="0">
                <a:cs typeface="+mn-cs"/>
              </a:rPr>
              <a:t> ترتبطان لكلمة شرطية مناسبة. ومقصود القضية الشرطية هو الحكم بوجود اللزوم بين المقدم والتالي، ففي قولنا: إذا وقع ظل الأرض على القمر وقع الخسوف، يكون وقوع ظل الأرض على القمر شرطًا في حصول الخسوف فيه.</a:t>
            </a:r>
          </a:p>
          <a:p>
            <a:pPr marL="0" indent="0" algn="just" rtl="1">
              <a:spcBef>
                <a:spcPts val="0"/>
              </a:spcBef>
            </a:pPr>
            <a:r>
              <a:rPr lang="ar-SA" sz="2200" dirty="0">
                <a:cs typeface="+mn-cs"/>
              </a:rPr>
              <a:t>والقضية الشرطية إما أن تكون متصلة تقوم العلاقة بين المقدم والتالي على اللزوم، إذا كان الإنسان عالمًا مثل اعتقاده في الخرافات، وإما أن تكون منفصلة تقوم العلاقة بينهما على التضاد والمباينة، مثل: إما أن تكون الحجرة مضيئة أو مظلمة.</a:t>
            </a:r>
          </a:p>
          <a:p>
            <a:pPr marL="0" indent="0" algn="just" rtl="1">
              <a:spcBef>
                <a:spcPts val="0"/>
              </a:spcBef>
            </a:pPr>
            <a:endParaRPr lang="en-US" sz="3600" dirty="0">
              <a:cs typeface="Akhbar MT" pitchFamily="2" charset="-78"/>
            </a:endParaRPr>
          </a:p>
        </p:txBody>
      </p:sp>
    </p:spTree>
    <p:extLst>
      <p:ext uri="{BB962C8B-B14F-4D97-AF65-F5344CB8AC3E}">
        <p14:creationId xmlns:p14="http://schemas.microsoft.com/office/powerpoint/2010/main" val="1030258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5" name="عنصر نائب للمحتوى 2"/>
          <p:cNvSpPr>
            <a:spLocks noGrp="1"/>
          </p:cNvSpPr>
          <p:nvPr>
            <p:ph idx="1"/>
          </p:nvPr>
        </p:nvSpPr>
        <p:spPr bwMode="auto">
          <a:xfrm>
            <a:off x="495300" y="609600"/>
            <a:ext cx="8915400" cy="5516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2000" dirty="0" smtClean="0"/>
              <a:t>:</a:t>
            </a:r>
          </a:p>
          <a:p>
            <a:r>
              <a:rPr lang="ar-SA" sz="2000" b="1" dirty="0" smtClean="0"/>
              <a:t>التقابل</a:t>
            </a:r>
            <a:r>
              <a:rPr lang="ar-SA" sz="2000" dirty="0" smtClean="0"/>
              <a:t> </a:t>
            </a:r>
            <a:r>
              <a:rPr lang="ar-SA" sz="2000" dirty="0"/>
              <a:t>يكون بين قضيتين لا تصدقان معا على شيء واحد في آن واحد، ويكون بينهما خلاف من ناحية الكم أو الكيف أو الكم والكيف معا، الأول يسمى بالتداخل، والثاني بالتناقض، والثالث بالتضاد.</a:t>
            </a:r>
          </a:p>
          <a:p>
            <a:r>
              <a:rPr lang="ar-SA" sz="2000" b="1" dirty="0" err="1" smtClean="0"/>
              <a:t>فالتداخل</a:t>
            </a:r>
            <a:r>
              <a:rPr lang="ar-SA" sz="2000" dirty="0" err="1" smtClean="0"/>
              <a:t>:يكون</a:t>
            </a:r>
            <a:r>
              <a:rPr lang="ar-SA" sz="2000" dirty="0" smtClean="0"/>
              <a:t> </a:t>
            </a:r>
            <a:r>
              <a:rPr lang="ar-SA" sz="2000" dirty="0"/>
              <a:t>بين الكلية الموجبة والجزئية الموجبة، وبين الكلية السالبة والجزئية السالبة، والحكم هو: إذا صدقت الكلية صدقت الجزئية المتداخلة معها، وليس العكس، وإذا كذبت الجزئية كذبت الكلية المتداخلة معها. فإذا صدق قولنا: (جميع طلبة الجامعة أذكياء)، صدق أن (بعض طلبة الجامعة أذكياء)، وليس العكس. وإذا صدق قولنا: (لا نبات حساس)، صدق أن (بعض النبات غير حساس)، وليس صدق القضية الأخيرة دليلًا على شيء من التي قبلها.</a:t>
            </a:r>
          </a:p>
          <a:p>
            <a:r>
              <a:rPr lang="ar-SA" sz="2000" b="1" dirty="0"/>
              <a:t>والتناقض</a:t>
            </a:r>
            <a:r>
              <a:rPr lang="ar-SA" sz="2000" dirty="0"/>
              <a:t>: يكون بين قضيتين لا يمكن أن يصدقا معًا ولا يكذبا معًا، وبالتالي يكون التناقض بين الكلية الموجبة والجزئية السالبة، أو بين الكلية السالبة والجزئية الموجبة. فإن قولنا: (كل عاقل مكلف) لا يصدق معه قولنا: (بعض العقلاء غير مكلفين).</a:t>
            </a:r>
          </a:p>
          <a:p>
            <a:r>
              <a:rPr lang="ar-SA" sz="2000" b="1" dirty="0"/>
              <a:t>والتضاد</a:t>
            </a:r>
            <a:r>
              <a:rPr lang="ar-SA" sz="2000" dirty="0"/>
              <a:t>: يكون بين قضيتين كليتين مختلفتين في الكيف، والحكم هو أنهما لا يصدقان معا ولكنهما قد يكذبان معا، كقولنا: (كل طالب يحسن القراءة والكتابة) لا يصدق مع قولنا: (كل طالب لا يقرأ ولا يكتب)، ولكنهما قد يكذبان معا فيكون من الطلاب من يحسن ومنهم من لا يحسن، أما إذا كانت القضيتان جزئيتين مختلفتين في الكيف يسمى هذا دخولا تحت التضاد، ويكون الحكم هنا عكس التضاد؛ حيث إنهما لا تكذبان معا، ولكنها قد يصدقان معا، مثل قولنا: (بعض العبادات فرائض) مع قولنا (بعض العبادات ليست فرائض)س( ).</a:t>
            </a:r>
          </a:p>
          <a:p>
            <a:endParaRPr lang="ar-SA" sz="2400" dirty="0" smtClean="0"/>
          </a:p>
        </p:txBody>
      </p:sp>
      <p:sp>
        <p:nvSpPr>
          <p:cNvPr id="2" name="Rectangle 1"/>
          <p:cNvSpPr/>
          <p:nvPr/>
        </p:nvSpPr>
        <p:spPr>
          <a:xfrm>
            <a:off x="6768805" y="240268"/>
            <a:ext cx="2400016" cy="523220"/>
          </a:xfrm>
          <a:prstGeom prst="rect">
            <a:avLst/>
          </a:prstGeom>
        </p:spPr>
        <p:txBody>
          <a:bodyPr wrap="none">
            <a:spAutoFit/>
          </a:bodyPr>
          <a:lstStyle/>
          <a:p>
            <a:r>
              <a:rPr lang="ar-SA" sz="2800" b="1" dirty="0" smtClean="0"/>
              <a:t>التقابل </a:t>
            </a:r>
            <a:r>
              <a:rPr lang="ar-SA" sz="2800" b="1" dirty="0"/>
              <a:t>بين القضايا</a:t>
            </a:r>
            <a:endParaRPr lang="en-US" sz="2800" b="1" dirty="0"/>
          </a:p>
        </p:txBody>
      </p:sp>
    </p:spTree>
    <p:extLst>
      <p:ext uri="{BB962C8B-B14F-4D97-AF65-F5344CB8AC3E}">
        <p14:creationId xmlns:p14="http://schemas.microsoft.com/office/powerpoint/2010/main" val="3894498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92162"/>
          </a:xfrm>
        </p:spPr>
        <p:txBody>
          <a:bodyPr/>
          <a:lstStyle/>
          <a:p>
            <a:r>
              <a:rPr lang="ar-SA" dirty="0"/>
              <a:t>المبحث الثالث: القياس: </a:t>
            </a:r>
            <a:br>
              <a:rPr lang="ar-SA" dirty="0"/>
            </a:br>
            <a:endParaRPr lang="en-US" dirty="0"/>
          </a:p>
        </p:txBody>
      </p:sp>
      <p:sp>
        <p:nvSpPr>
          <p:cNvPr id="3" name="Content Placeholder 2"/>
          <p:cNvSpPr>
            <a:spLocks noGrp="1"/>
          </p:cNvSpPr>
          <p:nvPr>
            <p:ph idx="1"/>
          </p:nvPr>
        </p:nvSpPr>
        <p:spPr>
          <a:xfrm>
            <a:off x="495300" y="838200"/>
            <a:ext cx="8915400" cy="5287963"/>
          </a:xfrm>
        </p:spPr>
        <p:txBody>
          <a:bodyPr/>
          <a:lstStyle/>
          <a:p>
            <a:r>
              <a:rPr lang="ar-SA" sz="2400" dirty="0" smtClean="0"/>
              <a:t>يعرف </a:t>
            </a:r>
            <a:r>
              <a:rPr lang="ar-SA" sz="2400" dirty="0"/>
              <a:t>المناطقة القياس بأنه: «قول متى وضعت فيه أشياء معينة نتج عنها بالضرورة شيء آخر»، ويتألف القياس من مقدمتين: الأولى هي الكبرى، والثانية هي الصغرى، ثم تأتي النتيجة.</a:t>
            </a:r>
          </a:p>
          <a:p>
            <a:r>
              <a:rPr lang="ar-SA" sz="2400" dirty="0"/>
              <a:t>ويضعون أربعة قواعد، يرون أنها تضبط القياس الصحيح، وهي: </a:t>
            </a:r>
          </a:p>
          <a:p>
            <a:r>
              <a:rPr lang="ar-SA" sz="2400" dirty="0"/>
              <a:t>1-	لا إنتاج من مقدمتين جزئيتين.</a:t>
            </a:r>
          </a:p>
          <a:p>
            <a:r>
              <a:rPr lang="ar-SA" sz="2400" dirty="0"/>
              <a:t>2-	لا إنتاج من مقدمتين سالبتين.</a:t>
            </a:r>
          </a:p>
          <a:p>
            <a:r>
              <a:rPr lang="ar-SA" sz="2400" dirty="0"/>
              <a:t>3-	النتيجة تتبع أ... أو أقل ما في المقدمتين كما وكيفا، أي إذا كانت إحدى المقدمتين جزئية كانت النتيجة جزئية، وإذا كانت إحدى المقدمتين سالبة كانت النتيجة سالبة.</a:t>
            </a:r>
          </a:p>
          <a:p>
            <a:r>
              <a:rPr lang="ar-SA" sz="2400" dirty="0"/>
              <a:t>4-	لا إنتاج من مقدمة كبرى جزئية وصغرى سالبة.</a:t>
            </a:r>
          </a:p>
          <a:p>
            <a:r>
              <a:rPr lang="ar-SA" sz="2400" dirty="0"/>
              <a:t>وللقياس أربعة أشكال تتحدد بحسب وضع الحد الأوسط وهو المشترك بين المقدمتين، ومن هنا كانت أشكال القياس كالتالي:</a:t>
            </a:r>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1975586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228600"/>
            <a:ext cx="9334500" cy="5897563"/>
          </a:xfrm>
        </p:spPr>
        <p:txBody>
          <a:bodyPr/>
          <a:lstStyle/>
          <a:p>
            <a:r>
              <a:rPr lang="ar-SA" sz="2200" dirty="0"/>
              <a:t>1-	</a:t>
            </a:r>
            <a:r>
              <a:rPr lang="ar-SA" sz="2200" b="1" dirty="0"/>
              <a:t>الشكل </a:t>
            </a:r>
            <a:r>
              <a:rPr lang="ar-SA" sz="2200" b="1" dirty="0" smtClean="0"/>
              <a:t>الأول:   </a:t>
            </a:r>
            <a:r>
              <a:rPr lang="ar-SA" sz="2200" dirty="0" smtClean="0"/>
              <a:t>كل </a:t>
            </a:r>
            <a:r>
              <a:rPr lang="ar-SA" sz="2200" dirty="0"/>
              <a:t>ب هي ج مقدمة كبرى (الحد الأوسط موضوع في ).</a:t>
            </a:r>
          </a:p>
          <a:p>
            <a:r>
              <a:rPr lang="ar-SA" sz="2200" dirty="0"/>
              <a:t>كل أ هي ب مقدمة صغرى الكبرى محمول في الصغرى.</a:t>
            </a:r>
          </a:p>
          <a:p>
            <a:r>
              <a:rPr lang="ar-SA" sz="2200" dirty="0"/>
              <a:t> كل أ هي ج نتيجة.</a:t>
            </a:r>
          </a:p>
          <a:p>
            <a:r>
              <a:rPr lang="ar-SA" sz="2200" dirty="0"/>
              <a:t>2-	</a:t>
            </a:r>
            <a:r>
              <a:rPr lang="ar-SA" sz="2200" b="1" dirty="0"/>
              <a:t>الشكل </a:t>
            </a:r>
            <a:r>
              <a:rPr lang="ar-SA" sz="2200" b="1" dirty="0" smtClean="0"/>
              <a:t>الثاني</a:t>
            </a:r>
            <a:r>
              <a:rPr lang="ar-SA" sz="2200" dirty="0" smtClean="0"/>
              <a:t>:   كل </a:t>
            </a:r>
            <a:r>
              <a:rPr lang="ar-SA" sz="2200" dirty="0"/>
              <a:t>ج هي ب مقدمة كبرى (الحد الأوسط هنا محمول).</a:t>
            </a:r>
          </a:p>
          <a:p>
            <a:r>
              <a:rPr lang="ar-SA" sz="2200" dirty="0"/>
              <a:t> كل أ هي ب (مقدمة صغرى في المقدمتين).</a:t>
            </a:r>
          </a:p>
          <a:p>
            <a:r>
              <a:rPr lang="ar-SA" sz="2200" dirty="0"/>
              <a:t> كل أ هي ج نتيجة.</a:t>
            </a:r>
          </a:p>
          <a:p>
            <a:r>
              <a:rPr lang="ar-SA" sz="2200" dirty="0"/>
              <a:t>3-	</a:t>
            </a:r>
            <a:r>
              <a:rPr lang="ar-SA" sz="2200" b="1" dirty="0"/>
              <a:t>الشكل </a:t>
            </a:r>
            <a:r>
              <a:rPr lang="ar-SA" sz="2200" b="1" dirty="0" smtClean="0"/>
              <a:t>الثالث</a:t>
            </a:r>
            <a:r>
              <a:rPr lang="ar-SA" sz="2200" dirty="0" smtClean="0"/>
              <a:t>:    كل </a:t>
            </a:r>
            <a:r>
              <a:rPr lang="ar-SA" sz="2200" dirty="0"/>
              <a:t>ب هي ج مقدمة كبرى (الحد الأوسط موضوع).</a:t>
            </a:r>
          </a:p>
          <a:p>
            <a:r>
              <a:rPr lang="ar-SA" sz="2200" dirty="0"/>
              <a:t>كل ب هي أ (مقدمة صغرى في المقدمتين).</a:t>
            </a:r>
          </a:p>
          <a:p>
            <a:r>
              <a:rPr lang="ar-SA" sz="2200" dirty="0"/>
              <a:t>كل أ هي ج نتيجة.</a:t>
            </a:r>
          </a:p>
          <a:p>
            <a:r>
              <a:rPr lang="ar-SA" sz="2200" dirty="0"/>
              <a:t>4-	</a:t>
            </a:r>
            <a:r>
              <a:rPr lang="ar-SA" sz="2200" b="1" dirty="0"/>
              <a:t>الشكل </a:t>
            </a:r>
            <a:r>
              <a:rPr lang="ar-SA" sz="2200" b="1" dirty="0" smtClean="0"/>
              <a:t>الرابع:     </a:t>
            </a:r>
            <a:r>
              <a:rPr lang="ar-SA" sz="2200" dirty="0" smtClean="0"/>
              <a:t>كل </a:t>
            </a:r>
            <a:r>
              <a:rPr lang="ar-SA" sz="2200" dirty="0"/>
              <a:t>ج هي ب مقدمة كبرى (الحد الأوسط محمول في الكبرى)</a:t>
            </a:r>
          </a:p>
          <a:p>
            <a:r>
              <a:rPr lang="ar-SA" sz="2200" dirty="0"/>
              <a:t>كل ب هي أ مقدمة صغرى موضوع في الصغرى)</a:t>
            </a:r>
          </a:p>
          <a:p>
            <a:r>
              <a:rPr lang="ar-SA" sz="2200" dirty="0"/>
              <a:t>كل أ هي ج نتيجة( ).</a:t>
            </a:r>
          </a:p>
          <a:p>
            <a:r>
              <a:rPr lang="ar-SA" sz="2200" b="1" dirty="0"/>
              <a:t>ويلاحظ دائما أن القياس المنطقي بأشكاله المختلفة يعني فقط بالشكل ليستوفي شروط صحته، بغض النظر عن مطابقة مضامين الأقيسة للواقع، مما جعله وجعل علم المنطق برمته صوريًّا رمزيًّا</a:t>
            </a:r>
            <a:r>
              <a:rPr lang="ar-SA" sz="2200" dirty="0"/>
              <a:t>( ). </a:t>
            </a:r>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val="1288512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639762"/>
          </a:xfrm>
        </p:spPr>
        <p:txBody>
          <a:bodyPr/>
          <a:lstStyle/>
          <a:p>
            <a:r>
              <a:rPr lang="ar-SA" sz="3600" dirty="0"/>
              <a:t>ثانيا: المنطق الصوري المعاصر: المنطق الرمزي</a:t>
            </a:r>
            <a:endParaRPr lang="fr-FR" sz="3600" dirty="0"/>
          </a:p>
        </p:txBody>
      </p:sp>
      <p:sp>
        <p:nvSpPr>
          <p:cNvPr id="3" name="Espace réservé du contenu 2"/>
          <p:cNvSpPr>
            <a:spLocks noGrp="1"/>
          </p:cNvSpPr>
          <p:nvPr>
            <p:ph idx="1"/>
          </p:nvPr>
        </p:nvSpPr>
        <p:spPr>
          <a:xfrm>
            <a:off x="495300" y="914400"/>
            <a:ext cx="8915400" cy="5211763"/>
          </a:xfrm>
        </p:spPr>
        <p:txBody>
          <a:bodyPr/>
          <a:lstStyle/>
          <a:p>
            <a:endParaRPr lang="ar-SA" sz="2400" dirty="0" smtClean="0">
              <a:cs typeface="+mn-cs"/>
            </a:endParaRPr>
          </a:p>
          <a:p>
            <a:r>
              <a:rPr lang="ar-EG" sz="2400" b="1" dirty="0" smtClean="0">
                <a:cs typeface="+mn-cs"/>
              </a:rPr>
              <a:t>تعريف </a:t>
            </a:r>
            <a:r>
              <a:rPr lang="ar-EG" sz="2400" b="1" dirty="0">
                <a:cs typeface="+mn-cs"/>
              </a:rPr>
              <a:t>المنطق الرمزي:</a:t>
            </a:r>
            <a:endParaRPr lang="fr-FR" sz="2400" b="1" dirty="0">
              <a:cs typeface="+mn-cs"/>
            </a:endParaRPr>
          </a:p>
          <a:p>
            <a:endParaRPr lang="ar-SA" sz="2400" dirty="0" smtClean="0">
              <a:cs typeface="+mn-cs"/>
            </a:endParaRPr>
          </a:p>
          <a:p>
            <a:r>
              <a:rPr lang="ar-SA" sz="2400" dirty="0" smtClean="0">
                <a:cs typeface="+mn-cs"/>
              </a:rPr>
              <a:t>يعدُ </a:t>
            </a:r>
            <a:r>
              <a:rPr lang="ar-SA" sz="2400" dirty="0">
                <a:cs typeface="+mn-cs"/>
              </a:rPr>
              <a:t>المنطق الرمزي أسلوبًا جديدًا في الدراسات المنطقية، التي حدثت جراء التطورات العلمية الحديثة، وبخاصة في مجال الرياضيات؛ فالتطور في هذا المجال أدى إلى تطور المنطق بالشكل الذي عليه الآن، مما يسمي بالمنطق الرمزي أو الرياضي، إذ إنه يربط الرياضيات بالمنطق ويجعلها امتدادًا له.</a:t>
            </a:r>
            <a:endParaRPr lang="fr-FR" sz="2400" dirty="0">
              <a:cs typeface="+mn-cs"/>
            </a:endParaRPr>
          </a:p>
          <a:p>
            <a:r>
              <a:rPr lang="ar-SA" sz="2400" dirty="0">
                <a:cs typeface="+mn-cs"/>
              </a:rPr>
              <a:t>ويُعرف المنطق الرمزي بأنه: «نظرية حسابية موضوعها قوانين الاستنباط التي تتوصل إليها النظرية استنباطيًّا، أي: بالبرهان»</a:t>
            </a:r>
            <a:r>
              <a:rPr lang="ar-SA" sz="2400" baseline="30000" dirty="0">
                <a:cs typeface="+mn-cs"/>
              </a:rPr>
              <a:t>()</a:t>
            </a:r>
            <a:r>
              <a:rPr lang="ar-SA" sz="2400" dirty="0">
                <a:cs typeface="+mn-cs"/>
              </a:rPr>
              <a:t>. من هنا يتضح أن المنطق الرمزي هو ما حل فيه الحساب الآلي – أو ما يُسمي بحساب التفاضل والتكامل– محل القياس الأرسطي</a:t>
            </a:r>
            <a:r>
              <a:rPr lang="ar-SA" dirty="0"/>
              <a:t>.</a:t>
            </a:r>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val="1076188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3400" y="-228600"/>
            <a:ext cx="8915400" cy="1143000"/>
          </a:xfrm>
        </p:spPr>
        <p:txBody>
          <a:bodyPr/>
          <a:lstStyle/>
          <a:p>
            <a:r>
              <a:rPr lang="ar-SA" dirty="0"/>
              <a:t>نشأته:</a:t>
            </a:r>
            <a:endParaRPr lang="fr-FR" dirty="0"/>
          </a:p>
        </p:txBody>
      </p:sp>
      <p:sp>
        <p:nvSpPr>
          <p:cNvPr id="3" name="Espace réservé du contenu 2"/>
          <p:cNvSpPr>
            <a:spLocks noGrp="1"/>
          </p:cNvSpPr>
          <p:nvPr>
            <p:ph idx="1"/>
          </p:nvPr>
        </p:nvSpPr>
        <p:spPr>
          <a:xfrm>
            <a:off x="495300" y="762000"/>
            <a:ext cx="8915400" cy="5364163"/>
          </a:xfrm>
        </p:spPr>
        <p:txBody>
          <a:bodyPr/>
          <a:lstStyle/>
          <a:p>
            <a:r>
              <a:rPr lang="ar-SA" sz="2400" dirty="0">
                <a:cs typeface="+mn-cs"/>
              </a:rPr>
              <a:t>كانت نشأة المنطق الرمزي على يد الفيلسوف وعالم الرياضيات الألماني ويليام </a:t>
            </a:r>
            <a:r>
              <a:rPr lang="ar-SA" sz="2400" dirty="0" err="1">
                <a:cs typeface="+mn-cs"/>
              </a:rPr>
              <a:t>ليبنتز</a:t>
            </a:r>
            <a:r>
              <a:rPr lang="ar-SA" sz="2400" dirty="0">
                <a:cs typeface="+mn-cs"/>
              </a:rPr>
              <a:t>، فلقد «توافق المناطقة المحدثون على أن يروا فيه – </a:t>
            </a:r>
            <a:r>
              <a:rPr lang="ar-SA" sz="2400" dirty="0" err="1">
                <a:cs typeface="+mn-cs"/>
              </a:rPr>
              <a:t>ليبنتز</a:t>
            </a:r>
            <a:r>
              <a:rPr lang="ar-SA" sz="2400" dirty="0">
                <a:cs typeface="+mn-cs"/>
              </a:rPr>
              <a:t> – الرائد الأول، وعلى وضعه في أصل خطهم؛ فهو يعتبر – كما يطلقون عليه – مبتكر المنطق الرياضي، وأول منطقي رياضي، وأب المنطق الرياضي. يقول لويس: إن تاريخ المنطق الرمزي والمنطق الرياضي بالمعني الدقيق للكلمة، يبدأ مع </a:t>
            </a:r>
            <a:r>
              <a:rPr lang="ar-SA" sz="2400" dirty="0" err="1">
                <a:cs typeface="+mn-cs"/>
              </a:rPr>
              <a:t>ليبنتز</a:t>
            </a:r>
            <a:r>
              <a:rPr lang="ar-SA" sz="2400" dirty="0">
                <a:cs typeface="+mn-cs"/>
              </a:rPr>
              <a:t>. ويقول سكولز: إن التفوه باسم </a:t>
            </a:r>
            <a:r>
              <a:rPr lang="ar-SA" sz="2400" dirty="0" err="1">
                <a:cs typeface="+mn-cs"/>
              </a:rPr>
              <a:t>ليبنتز</a:t>
            </a:r>
            <a:r>
              <a:rPr lang="ar-SA" sz="2400" dirty="0">
                <a:cs typeface="+mn-cs"/>
              </a:rPr>
              <a:t> يعني الكلام على إشراقة شمس، أو بداية عهد جديد في المنطق»</a:t>
            </a:r>
            <a:r>
              <a:rPr lang="ar-SA" sz="2400" baseline="30000" dirty="0">
                <a:cs typeface="+mn-cs"/>
              </a:rPr>
              <a:t>()</a:t>
            </a:r>
            <a:r>
              <a:rPr lang="ar-SA" sz="2400" dirty="0">
                <a:cs typeface="+mn-cs"/>
              </a:rPr>
              <a:t>.</a:t>
            </a:r>
            <a:endParaRPr lang="fr-FR" sz="2400" dirty="0">
              <a:cs typeface="+mn-cs"/>
            </a:endParaRPr>
          </a:p>
          <a:p>
            <a:r>
              <a:rPr lang="ar-SA" sz="2400" dirty="0">
                <a:cs typeface="+mn-cs"/>
              </a:rPr>
              <a:t>ولقد نشر </a:t>
            </a:r>
            <a:r>
              <a:rPr lang="ar-SA" sz="2400" dirty="0" err="1">
                <a:cs typeface="+mn-cs"/>
              </a:rPr>
              <a:t>ليبنتز</a:t>
            </a:r>
            <a:r>
              <a:rPr lang="ar-SA" sz="2400" dirty="0">
                <a:cs typeface="+mn-cs"/>
              </a:rPr>
              <a:t> كتابًا قبل بلوغه العشرين من عمره تحت عنوان: «بحث في التأليفات»، ضمنه خطة ذات شقين من أجل إصلاح المنطق</a:t>
            </a:r>
            <a:r>
              <a:rPr lang="ar-SA" sz="2400" dirty="0" smtClean="0">
                <a:cs typeface="+mn-cs"/>
              </a:rPr>
              <a:t>،.</a:t>
            </a:r>
            <a:endParaRPr lang="fr-FR" sz="2400" dirty="0">
              <a:cs typeface="+mn-cs"/>
            </a:endParaRPr>
          </a:p>
          <a:p>
            <a:r>
              <a:rPr lang="ar-SA" dirty="0"/>
              <a:t>واقترح: </a:t>
            </a:r>
            <a:endParaRPr lang="fr-FR" dirty="0"/>
          </a:p>
          <a:p>
            <a:r>
              <a:rPr lang="ar-SA" sz="2400" b="1" dirty="0"/>
              <a:t>أولًا:</a:t>
            </a:r>
            <a:r>
              <a:rPr lang="ar-SA" sz="2400" dirty="0"/>
              <a:t> إنشاء لغة علمية عالمية يمكن تمثيل كافة التصورات العلمية فيها، عن طريق التوافق والتأليف بين الرموز العقلية، أو ما يسمي </a:t>
            </a:r>
            <a:r>
              <a:rPr lang="ar-SA" sz="2400" dirty="0" err="1"/>
              <a:t>بالإيديوجرامات</a:t>
            </a:r>
            <a:r>
              <a:rPr lang="ar-SA" sz="2400" dirty="0"/>
              <a:t> -أي الرموز-الأصلية.</a:t>
            </a:r>
            <a:endParaRPr lang="fr-FR" sz="2400" dirty="0"/>
          </a:p>
          <a:p>
            <a:r>
              <a:rPr lang="ar-SA" sz="2400" b="1" dirty="0"/>
              <a:t>ثانيًا:</a:t>
            </a:r>
            <a:r>
              <a:rPr lang="ar-SA" sz="2400" dirty="0"/>
              <a:t> أن الحساب العالمي للاستدلال العقلي قد يكون اختراعه مفيدًا في توفير منهج آلي لحل كل المشكلات التي يعبر عنها باللغة العالمية.</a:t>
            </a:r>
            <a:endParaRPr lang="fr-FR" sz="2400"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1313332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152400"/>
            <a:ext cx="8915400" cy="5668963"/>
          </a:xfrm>
        </p:spPr>
        <p:txBody>
          <a:bodyPr/>
          <a:lstStyle/>
          <a:p>
            <a:r>
              <a:rPr lang="ar-SA" sz="2400" dirty="0">
                <a:cs typeface="+mn-cs"/>
              </a:rPr>
              <a:t>ثم كانت الأعمال المهمة التي قام بها بعض علماء المنطق في القرن التاسع عشر والعشرين للميلاد، والتي منها:</a:t>
            </a:r>
            <a:endParaRPr lang="fr-FR" sz="2400" dirty="0">
              <a:cs typeface="+mn-cs"/>
            </a:endParaRPr>
          </a:p>
          <a:p>
            <a:r>
              <a:rPr lang="ar-SA" sz="2400" dirty="0">
                <a:cs typeface="+mn-cs"/>
              </a:rPr>
              <a:t>1- عالم الرياضيات البريطاني جورج بول، والذي كان له قصب السبق في وضع الأسس النظرية للمنطق الجبري.</a:t>
            </a:r>
            <a:endParaRPr lang="fr-FR" sz="2400" dirty="0">
              <a:cs typeface="+mn-cs"/>
            </a:endParaRPr>
          </a:p>
          <a:p>
            <a:r>
              <a:rPr lang="ar-SA" sz="2400" dirty="0">
                <a:cs typeface="+mn-cs"/>
              </a:rPr>
              <a:t>2- ما حققه عالم الرياضيات والمنطقي أوغسطس دي </a:t>
            </a:r>
            <a:r>
              <a:rPr lang="ar-SA" sz="2400" dirty="0" err="1">
                <a:cs typeface="+mn-cs"/>
              </a:rPr>
              <a:t>مورجان</a:t>
            </a:r>
            <a:r>
              <a:rPr lang="ar-SA" sz="2400" dirty="0">
                <a:cs typeface="+mn-cs"/>
              </a:rPr>
              <a:t> 1806- 1871م في منطق العلاقات، وصياغته لقوانين في قواعد المنطق وفي وصف نتيجة عمليتي الضرب المنطقي والجمع المنطقي، وما قدمه في مصطلح الاستقراء الرياضي.</a:t>
            </a:r>
            <a:endParaRPr lang="fr-FR" sz="2400" dirty="0">
              <a:cs typeface="+mn-cs"/>
            </a:endParaRPr>
          </a:p>
          <a:p>
            <a:r>
              <a:rPr lang="ar-SA" sz="2400" dirty="0">
                <a:cs typeface="+mn-cs"/>
              </a:rPr>
              <a:t>2- ما حققه عالم المنطق والاقتصادي البريطاني وليم ستانلي </a:t>
            </a:r>
            <a:r>
              <a:rPr lang="ar-SA" sz="2400" dirty="0" err="1">
                <a:cs typeface="+mn-cs"/>
              </a:rPr>
              <a:t>جيفونس</a:t>
            </a:r>
            <a:r>
              <a:rPr lang="ar-SA" sz="2400" dirty="0">
                <a:cs typeface="+mn-cs"/>
              </a:rPr>
              <a:t> 1835-1882م، عندما أخذ على عاتقه مهمة تبسيط جبر الفئات (الأصناف) المنطقي الخاص بجورج بول ثم تطويره. </a:t>
            </a:r>
            <a:endParaRPr lang="fr-FR" sz="2400" dirty="0">
              <a:cs typeface="+mn-cs"/>
            </a:endParaRPr>
          </a:p>
          <a:p>
            <a:r>
              <a:rPr lang="ar-SA" dirty="0"/>
              <a:t>- </a:t>
            </a:r>
            <a:r>
              <a:rPr lang="ar-SA" sz="2400" dirty="0">
                <a:cs typeface="+mn-cs"/>
              </a:rPr>
              <a:t>ما حققه عالم الرياضيات والإحصاء والفلسفة والمنطق، الأمريكي شارل </a:t>
            </a:r>
            <a:r>
              <a:rPr lang="ar-SA" sz="2400" dirty="0" err="1">
                <a:cs typeface="+mn-cs"/>
              </a:rPr>
              <a:t>ساندرز</a:t>
            </a:r>
            <a:r>
              <a:rPr lang="ar-SA" sz="2400" dirty="0">
                <a:cs typeface="+mn-cs"/>
              </a:rPr>
              <a:t> بيرس 1839- 1914م، الذي شارك مشاركات ذات أهمية قصوى في كل فرع من فروع المنطق، وكانت له كتابات كثيرة في هذا الميدان، وإن لم تنشر إلا مؤخرًا.</a:t>
            </a:r>
            <a:endParaRPr lang="fr-FR" sz="2400" dirty="0">
              <a:cs typeface="+mn-cs"/>
            </a:endParaRPr>
          </a:p>
          <a:p>
            <a:r>
              <a:rPr lang="ar-SA" sz="2400" dirty="0">
                <a:cs typeface="+mn-cs"/>
              </a:rPr>
              <a:t>4- ما حققه كل من: عالم الرياضيات والمنطق والمؤرخ والناقد الاجتماعي البريطاني </a:t>
            </a:r>
            <a:r>
              <a:rPr lang="ar-SA" sz="2400" dirty="0" err="1">
                <a:cs typeface="+mn-cs"/>
              </a:rPr>
              <a:t>برتراند</a:t>
            </a:r>
            <a:r>
              <a:rPr lang="ar-SA" sz="2400" dirty="0">
                <a:cs typeface="+mn-cs"/>
              </a:rPr>
              <a:t> راسل، من إصدار (مبادئ الرياضيات)</a:t>
            </a:r>
            <a:r>
              <a:rPr lang="ar-SA" sz="2400" baseline="30000" dirty="0">
                <a:cs typeface="+mn-cs"/>
              </a:rPr>
              <a:t>()</a:t>
            </a:r>
            <a:r>
              <a:rPr lang="ar-SA" sz="2400" dirty="0">
                <a:cs typeface="+mn-cs"/>
              </a:rPr>
              <a:t>.</a:t>
            </a:r>
            <a:endParaRPr lang="fr-FR" sz="2400" dirty="0">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extLst>
      <p:ext uri="{BB962C8B-B14F-4D97-AF65-F5344CB8AC3E}">
        <p14:creationId xmlns:p14="http://schemas.microsoft.com/office/powerpoint/2010/main" val="2876819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563562"/>
          </a:xfrm>
        </p:spPr>
        <p:txBody>
          <a:bodyPr/>
          <a:lstStyle/>
          <a:p>
            <a:r>
              <a:rPr lang="ar-SA" b="1" dirty="0"/>
              <a:t>خصائص المنطق الرمزي :</a:t>
            </a:r>
            <a:r>
              <a:rPr lang="fr-FR" dirty="0"/>
              <a:t/>
            </a:r>
            <a:br>
              <a:rPr lang="fr-FR" dirty="0"/>
            </a:br>
            <a:endParaRPr lang="fr-FR" dirty="0"/>
          </a:p>
        </p:txBody>
      </p:sp>
      <p:sp>
        <p:nvSpPr>
          <p:cNvPr id="3" name="Espace réservé du contenu 2"/>
          <p:cNvSpPr>
            <a:spLocks noGrp="1"/>
          </p:cNvSpPr>
          <p:nvPr>
            <p:ph idx="1"/>
          </p:nvPr>
        </p:nvSpPr>
        <p:spPr>
          <a:xfrm>
            <a:off x="495300" y="457200"/>
            <a:ext cx="8915400" cy="5791200"/>
          </a:xfrm>
        </p:spPr>
        <p:txBody>
          <a:bodyPr/>
          <a:lstStyle/>
          <a:p>
            <a:r>
              <a:rPr lang="ar-SA" b="1" dirty="0" smtClean="0"/>
              <a:t>يتميز </a:t>
            </a:r>
            <a:r>
              <a:rPr lang="ar-SA" b="1" dirty="0"/>
              <a:t>المنطق الرمزي بعدة خصائص، أهمها:</a:t>
            </a:r>
            <a:endParaRPr lang="fr-FR" dirty="0"/>
          </a:p>
          <a:p>
            <a:r>
              <a:rPr lang="ar-SA" sz="2000" dirty="0">
                <a:cs typeface="+mn-cs"/>
              </a:rPr>
              <a:t>1- </a:t>
            </a:r>
            <a:r>
              <a:rPr lang="ar-SA" sz="2400" dirty="0">
                <a:cs typeface="+mn-cs"/>
              </a:rPr>
              <a:t>استخدام الرموز العقلية، التي تشير مباشرة إلى الأصوات، وهذه الرموز تُعد بديلًا للعلامات الصوتية.</a:t>
            </a:r>
            <a:endParaRPr lang="fr-FR" sz="2400" dirty="0">
              <a:cs typeface="+mn-cs"/>
            </a:endParaRPr>
          </a:p>
          <a:p>
            <a:r>
              <a:rPr lang="ar-SA" sz="2400" dirty="0">
                <a:cs typeface="+mn-cs"/>
              </a:rPr>
              <a:t>مثال ذلك: الرمز الدال على عملية الضرب (×) أو علامة الاستفهام (؟)، كلها رموز عقلية، شأنها في ذلك شأن الحروف الكتابية في اللغة الصينية</a:t>
            </a:r>
            <a:r>
              <a:rPr lang="ar-SA" sz="2400" baseline="30000" dirty="0">
                <a:cs typeface="+mn-cs"/>
              </a:rPr>
              <a:t>()</a:t>
            </a:r>
            <a:r>
              <a:rPr lang="ar-SA" sz="2400" dirty="0">
                <a:cs typeface="+mn-cs"/>
              </a:rPr>
              <a:t>.</a:t>
            </a:r>
            <a:endParaRPr lang="fr-FR" sz="2400" dirty="0">
              <a:cs typeface="+mn-cs"/>
            </a:endParaRPr>
          </a:p>
          <a:p>
            <a:r>
              <a:rPr lang="ar-SA" sz="2400" dirty="0">
                <a:cs typeface="+mn-cs"/>
              </a:rPr>
              <a:t>أما الألفاظ المكتوبة، مثل: (علامة الضرب) أو (علامة الاستفهام ) فتمثل مباشرة الألفاظ المنظومة التي تناظر كلًا منهما، كما هو الحال في اللغات المكتوبة وفقًا لبعض القواعد الصوتية اللغوية.</a:t>
            </a:r>
            <a:endParaRPr lang="fr-FR" sz="2400" dirty="0">
              <a:cs typeface="+mn-cs"/>
            </a:endParaRPr>
          </a:p>
          <a:p>
            <a:r>
              <a:rPr lang="ar-SA" sz="2400" dirty="0">
                <a:cs typeface="+mn-cs"/>
              </a:rPr>
              <a:t>2- الخاصية الثانية للمنطق الرمزي أنه منهج استنباطي؛ فيعطي القدرة على توليد عدد لا حصر له من الأحكام عن طريق تطبيق عدد قليل من القواعد</a:t>
            </a:r>
            <a:r>
              <a:rPr lang="ar-SA" sz="2400" baseline="30000" dirty="0">
                <a:cs typeface="+mn-cs"/>
              </a:rPr>
              <a:t>()</a:t>
            </a:r>
            <a:r>
              <a:rPr lang="ar-SA" sz="2400" dirty="0">
                <a:cs typeface="+mn-cs"/>
              </a:rPr>
              <a:t>.</a:t>
            </a:r>
            <a:endParaRPr lang="fr-FR" sz="2400" dirty="0">
              <a:cs typeface="+mn-cs"/>
            </a:endParaRPr>
          </a:p>
          <a:p>
            <a:r>
              <a:rPr lang="ar-SA" sz="2400" dirty="0">
                <a:cs typeface="+mn-cs"/>
              </a:rPr>
              <a:t>3- يتميز كذلك المنطق الرمزي باستخدام  المتغيرات، ذات المواضع المحددة من الدلالات</a:t>
            </a:r>
            <a:r>
              <a:rPr lang="ar-SA" sz="2400" baseline="30000" dirty="0">
                <a:cs typeface="+mn-cs"/>
              </a:rPr>
              <a:t>()</a:t>
            </a:r>
            <a:r>
              <a:rPr lang="ar-SA" sz="2400" dirty="0">
                <a:cs typeface="+mn-cs"/>
              </a:rPr>
              <a:t>. والمتغير رمز يقوم مقام أية سلسلة من المقادير والقيم.</a:t>
            </a:r>
            <a:endParaRPr lang="fr-FR" sz="2400" dirty="0">
              <a:cs typeface="+mn-cs"/>
            </a:endParaRPr>
          </a:p>
          <a:p>
            <a:r>
              <a:rPr lang="ar-SA" sz="2400" dirty="0">
                <a:cs typeface="+mn-cs"/>
              </a:rPr>
              <a:t>()الحروف الكتابية في اللغة الصينية هي مجرد رموز كتابية على شكل مربع تستخدم في الكتابة والقراءة من اليسار إلى اليمين.</a:t>
            </a:r>
            <a:endParaRPr lang="fr-FR" sz="2400" dirty="0">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extLst>
      <p:ext uri="{BB962C8B-B14F-4D97-AF65-F5344CB8AC3E}">
        <p14:creationId xmlns:p14="http://schemas.microsoft.com/office/powerpoint/2010/main" val="833286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a:t>أهمية المنطق الرمزي:</a:t>
            </a:r>
            <a:r>
              <a:rPr lang="fr-FR" dirty="0"/>
              <a:t/>
            </a:r>
            <a:br>
              <a:rPr lang="fr-FR" dirty="0"/>
            </a:br>
            <a:endParaRPr lang="fr-FR" dirty="0"/>
          </a:p>
        </p:txBody>
      </p:sp>
      <p:sp>
        <p:nvSpPr>
          <p:cNvPr id="3" name="Espace réservé du contenu 2"/>
          <p:cNvSpPr>
            <a:spLocks noGrp="1"/>
          </p:cNvSpPr>
          <p:nvPr>
            <p:ph idx="1"/>
          </p:nvPr>
        </p:nvSpPr>
        <p:spPr/>
        <p:txBody>
          <a:bodyPr/>
          <a:lstStyle/>
          <a:p>
            <a:r>
              <a:rPr lang="ar-SA" dirty="0" smtClean="0"/>
              <a:t>مما </a:t>
            </a:r>
            <a:r>
              <a:rPr lang="ar-SA" dirty="0"/>
              <a:t>سبق يتضح أن المنطق الرمزي يُعد من الأهمية بمكان، إذ إن لغة الرموز تعتبر عاملًا مساعدًا في صياغة المبادئ والحجج المنطقية، والتعبير الدقيق الذي يوصل إلى حل المسألة بدرجة كبيرة، بل إنها تكشف لنا تطبيقات جديدة - لم تكن مطبقة من قبل - للمبادئ المسلمة، كما أنها تتميز بالتعبير الدقيق عن المفاهيم والأفكار.</a:t>
            </a:r>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extLst>
      <p:ext uri="{BB962C8B-B14F-4D97-AF65-F5344CB8AC3E}">
        <p14:creationId xmlns:p14="http://schemas.microsoft.com/office/powerpoint/2010/main" val="2787577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487362"/>
          </a:xfrm>
        </p:spPr>
        <p:txBody>
          <a:bodyPr/>
          <a:lstStyle/>
          <a:p>
            <a:r>
              <a:rPr lang="ar-SA" dirty="0" smtClean="0"/>
              <a:t/>
            </a:r>
            <a:br>
              <a:rPr lang="ar-SA" dirty="0" smtClean="0"/>
            </a:br>
            <a:r>
              <a:rPr lang="ar-SA" dirty="0" smtClean="0"/>
              <a:t>ثالثا</a:t>
            </a:r>
            <a:r>
              <a:rPr lang="ar-SA" dirty="0"/>
              <a:t>: المنطق الإشراقي:</a:t>
            </a:r>
            <a:r>
              <a:rPr lang="fr-FR" dirty="0"/>
              <a:t/>
            </a:r>
            <a:br>
              <a:rPr lang="fr-FR" dirty="0"/>
            </a:br>
            <a:endParaRPr lang="fr-FR" dirty="0"/>
          </a:p>
        </p:txBody>
      </p:sp>
      <p:sp>
        <p:nvSpPr>
          <p:cNvPr id="3" name="Espace réservé du contenu 2"/>
          <p:cNvSpPr>
            <a:spLocks noGrp="1"/>
          </p:cNvSpPr>
          <p:nvPr>
            <p:ph idx="1"/>
          </p:nvPr>
        </p:nvSpPr>
        <p:spPr>
          <a:xfrm>
            <a:off x="495300" y="685800"/>
            <a:ext cx="8915400" cy="5440363"/>
          </a:xfrm>
        </p:spPr>
        <p:txBody>
          <a:bodyPr/>
          <a:lstStyle/>
          <a:p>
            <a:r>
              <a:rPr lang="ar-SA" dirty="0"/>
              <a:t>تعريفه: </a:t>
            </a:r>
            <a:endParaRPr lang="fr-FR" dirty="0"/>
          </a:p>
          <a:p>
            <a:r>
              <a:rPr lang="ar-SA" dirty="0"/>
              <a:t>الإشراق لغة هو: الإضاءة والإنارة، لذلك يقال: أشرقت الشمس، أي: طلعت وأضاءت، وأشرق وجهه، أي: أضاء وتلألأ حُسنًا، وأشرق المكان، أي: أنار بإشراق الشمس، وأشرقت الشمس المكان، أي: أنارته</a:t>
            </a:r>
            <a:r>
              <a:rPr lang="ar-SA" baseline="30000" dirty="0"/>
              <a:t>()</a:t>
            </a:r>
            <a:r>
              <a:rPr lang="ar-SA" dirty="0"/>
              <a:t>.</a:t>
            </a:r>
            <a:endParaRPr lang="fr-FR" dirty="0"/>
          </a:p>
          <a:p>
            <a:r>
              <a:rPr lang="ar-SA" dirty="0"/>
              <a:t>ويُعرف الإشراق في اصطلاح الحكماء بأنه «ظهور الأنوار العقلية ولمعانها وفيضانها على الأنفس الكاملة عند التجرد عن المواد الجسمية»</a:t>
            </a:r>
            <a:r>
              <a:rPr lang="ar-SA" baseline="30000" dirty="0"/>
              <a:t>()</a:t>
            </a:r>
            <a:r>
              <a:rPr lang="ar-SA" dirty="0"/>
              <a:t>.</a:t>
            </a:r>
            <a:endParaRPr lang="fr-FR" dirty="0"/>
          </a:p>
          <a:p>
            <a:r>
              <a:rPr lang="ar-SA" dirty="0"/>
              <a:t>وحكمة الإشراق، التي تعني الفلسفة المضيئة، وهي الحكمة المبنية على الإشراق الذي هو الكشف</a:t>
            </a:r>
            <a:r>
              <a:rPr lang="ar-SA" baseline="30000" dirty="0"/>
              <a:t>()</a:t>
            </a:r>
            <a:r>
              <a:rPr lang="ar-SA" dirty="0"/>
              <a:t>.</a:t>
            </a:r>
            <a:endParaRPr lang="fr-FR" dirty="0"/>
          </a:p>
          <a:p>
            <a:r>
              <a:rPr lang="ar-SA" dirty="0" smtClean="0"/>
              <a:t>()</a:t>
            </a:r>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extLst>
      <p:ext uri="{BB962C8B-B14F-4D97-AF65-F5344CB8AC3E}">
        <p14:creationId xmlns:p14="http://schemas.microsoft.com/office/powerpoint/2010/main" val="32428605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a:t>نشأة المنطق الإشراقي:</a:t>
            </a:r>
            <a:r>
              <a:rPr lang="fr-FR" dirty="0"/>
              <a:t/>
            </a:r>
            <a:br>
              <a:rPr lang="fr-FR" dirty="0"/>
            </a:br>
            <a:endParaRPr lang="fr-FR" dirty="0"/>
          </a:p>
        </p:txBody>
      </p:sp>
      <p:sp>
        <p:nvSpPr>
          <p:cNvPr id="3" name="Espace réservé du contenu 2"/>
          <p:cNvSpPr>
            <a:spLocks noGrp="1"/>
          </p:cNvSpPr>
          <p:nvPr>
            <p:ph idx="1"/>
          </p:nvPr>
        </p:nvSpPr>
        <p:spPr>
          <a:xfrm>
            <a:off x="495300" y="990600"/>
            <a:ext cx="8915400" cy="5135563"/>
          </a:xfrm>
        </p:spPr>
        <p:txBody>
          <a:bodyPr/>
          <a:lstStyle/>
          <a:p>
            <a:r>
              <a:rPr lang="ar-SA" dirty="0" smtClean="0"/>
              <a:t>المنطق </a:t>
            </a:r>
            <a:r>
              <a:rPr lang="ar-SA" dirty="0"/>
              <a:t>الإشراقي هو نوع جديد من أنواع المنطق لا يعتمد على العقل، وإنما يعتمد على الكشف والذوق، كما أنه يُعد محاولة لإصلاح المنطق الأرسطي، وتخليصه من آثاره المشائية</a:t>
            </a:r>
            <a:r>
              <a:rPr lang="ar-SA" baseline="30000" dirty="0"/>
              <a:t>()</a:t>
            </a:r>
            <a:r>
              <a:rPr lang="ar-SA" dirty="0"/>
              <a:t>، التي تعني لدى بعض الإشراقيين الصورية الفارغة، وللتحرر من الطريق الصوري عند المشائين المتأخرين، وذلك عن طريق الحصول على تجربة روحية تعطي هذا المنطق مضمونه وتعدله في شكله، وتخليص الفلسفة أيضًا من المناقشات العقيمة بين الفلاسفة المشائين من أجل إحياء الفلسفة والعودة إلى النبع الإشراقي</a:t>
            </a:r>
            <a:r>
              <a:rPr lang="ar-SA" baseline="30000" dirty="0"/>
              <a:t>()</a:t>
            </a:r>
            <a:r>
              <a:rPr lang="ar-SA" dirty="0"/>
              <a:t>.</a:t>
            </a:r>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Tree>
    <p:extLst>
      <p:ext uri="{BB962C8B-B14F-4D97-AF65-F5344CB8AC3E}">
        <p14:creationId xmlns:p14="http://schemas.microsoft.com/office/powerpoint/2010/main" val="806585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639762"/>
          </a:xfrm>
        </p:spPr>
        <p:txBody>
          <a:bodyPr/>
          <a:lstStyle/>
          <a:p>
            <a:r>
              <a:rPr lang="ar-SA" dirty="0"/>
              <a:t>أقسام المنطق الإشراقي:</a:t>
            </a:r>
            <a:r>
              <a:rPr lang="fr-FR" dirty="0"/>
              <a:t/>
            </a:r>
            <a:br>
              <a:rPr lang="fr-FR" dirty="0"/>
            </a:br>
            <a:endParaRPr lang="fr-FR" dirty="0"/>
          </a:p>
        </p:txBody>
      </p:sp>
      <p:sp>
        <p:nvSpPr>
          <p:cNvPr id="3" name="Espace réservé du contenu 2"/>
          <p:cNvSpPr>
            <a:spLocks noGrp="1"/>
          </p:cNvSpPr>
          <p:nvPr>
            <p:ph idx="1"/>
          </p:nvPr>
        </p:nvSpPr>
        <p:spPr>
          <a:xfrm>
            <a:off x="495300" y="609600"/>
            <a:ext cx="8915400" cy="5516563"/>
          </a:xfrm>
        </p:spPr>
        <p:txBody>
          <a:bodyPr/>
          <a:lstStyle/>
          <a:p>
            <a:r>
              <a:rPr lang="ar-SA" dirty="0" smtClean="0"/>
              <a:t>ينقسم </a:t>
            </a:r>
            <a:r>
              <a:rPr lang="ar-SA" dirty="0"/>
              <a:t>المنطق الإشراقي إلى ثلاثة </a:t>
            </a:r>
            <a:r>
              <a:rPr lang="ar-SA" dirty="0" smtClean="0"/>
              <a:t>مباحث:</a:t>
            </a:r>
            <a:endParaRPr lang="fr-FR" dirty="0"/>
          </a:p>
          <a:p>
            <a:r>
              <a:rPr lang="ar-SA" sz="2800" b="1" dirty="0">
                <a:cs typeface="+mn-cs"/>
              </a:rPr>
              <a:t>المبحث الأول: المعارف والتعريفات:</a:t>
            </a:r>
            <a:endParaRPr lang="fr-FR" sz="2800" dirty="0">
              <a:cs typeface="+mn-cs"/>
            </a:endParaRPr>
          </a:p>
          <a:p>
            <a:r>
              <a:rPr lang="ar-SA" sz="2800" dirty="0">
                <a:cs typeface="+mn-cs"/>
              </a:rPr>
              <a:t>وهو يضم سبعة ضوابط:</a:t>
            </a:r>
            <a:endParaRPr lang="fr-FR" sz="2800" dirty="0">
              <a:cs typeface="+mn-cs"/>
            </a:endParaRPr>
          </a:p>
          <a:p>
            <a:pPr lvl="0"/>
            <a:r>
              <a:rPr lang="ar-SA" sz="2800" dirty="0">
                <a:cs typeface="+mn-cs"/>
              </a:rPr>
              <a:t>دلالة اللفظ على المعنى.</a:t>
            </a:r>
            <a:endParaRPr lang="fr-FR" sz="2800" dirty="0">
              <a:cs typeface="+mn-cs"/>
            </a:endParaRPr>
          </a:p>
          <a:p>
            <a:pPr lvl="0"/>
            <a:r>
              <a:rPr lang="ar-SA" sz="2800" dirty="0">
                <a:cs typeface="+mn-cs"/>
              </a:rPr>
              <a:t>مقسم التصور والتصديق.</a:t>
            </a:r>
            <a:endParaRPr lang="fr-FR" sz="2800" dirty="0">
              <a:cs typeface="+mn-cs"/>
            </a:endParaRPr>
          </a:p>
          <a:p>
            <a:pPr lvl="0"/>
            <a:r>
              <a:rPr lang="ar-SA" sz="2800" dirty="0">
                <a:cs typeface="+mn-cs"/>
              </a:rPr>
              <a:t>الماهيات.</a:t>
            </a:r>
            <a:endParaRPr lang="fr-FR" sz="2800" dirty="0">
              <a:cs typeface="+mn-cs"/>
            </a:endParaRPr>
          </a:p>
          <a:p>
            <a:pPr lvl="0"/>
            <a:r>
              <a:rPr lang="ar-SA" sz="2800" dirty="0">
                <a:cs typeface="+mn-cs"/>
              </a:rPr>
              <a:t>الفرق بين الأعراض الذاتية والغريبة.</a:t>
            </a:r>
            <a:endParaRPr lang="fr-FR" sz="2800" dirty="0">
              <a:cs typeface="+mn-cs"/>
            </a:endParaRPr>
          </a:p>
          <a:p>
            <a:pPr lvl="0"/>
            <a:r>
              <a:rPr lang="ar-SA" sz="2800" dirty="0">
                <a:cs typeface="+mn-cs"/>
              </a:rPr>
              <a:t>الكلي ليس بموجود في الخارج.</a:t>
            </a:r>
            <a:endParaRPr lang="fr-FR" sz="2800" dirty="0">
              <a:cs typeface="+mn-cs"/>
            </a:endParaRPr>
          </a:p>
          <a:p>
            <a:pPr lvl="0"/>
            <a:r>
              <a:rPr lang="ar-SA" sz="2800" dirty="0">
                <a:cs typeface="+mn-cs"/>
              </a:rPr>
              <a:t>معارف الإنسان.</a:t>
            </a:r>
            <a:endParaRPr lang="fr-FR" sz="2800" dirty="0">
              <a:cs typeface="+mn-cs"/>
            </a:endParaRPr>
          </a:p>
          <a:p>
            <a:pPr lvl="0"/>
            <a:r>
              <a:rPr lang="ar-SA" sz="2800" dirty="0">
                <a:cs typeface="+mn-cs"/>
              </a:rPr>
              <a:t>التعريف وشروطه.</a:t>
            </a:r>
            <a:endParaRPr lang="fr-FR" sz="2800" dirty="0">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Tree>
    <p:extLst>
      <p:ext uri="{BB962C8B-B14F-4D97-AF65-F5344CB8AC3E}">
        <p14:creationId xmlns:p14="http://schemas.microsoft.com/office/powerpoint/2010/main" val="11077985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563562"/>
          </a:xfrm>
        </p:spPr>
        <p:txBody>
          <a:bodyPr/>
          <a:lstStyle/>
          <a:p>
            <a:r>
              <a:rPr lang="ar-SA" b="1" dirty="0"/>
              <a:t>المبحث الثاني: الحجج ومبادئها:</a:t>
            </a:r>
            <a:r>
              <a:rPr lang="fr-FR" dirty="0"/>
              <a:t/>
            </a:r>
            <a:br>
              <a:rPr lang="fr-FR" dirty="0"/>
            </a:br>
            <a:endParaRPr lang="fr-FR" dirty="0"/>
          </a:p>
        </p:txBody>
      </p:sp>
      <p:sp>
        <p:nvSpPr>
          <p:cNvPr id="3" name="Espace réservé du contenu 2"/>
          <p:cNvSpPr>
            <a:spLocks noGrp="1"/>
          </p:cNvSpPr>
          <p:nvPr>
            <p:ph idx="1"/>
          </p:nvPr>
        </p:nvSpPr>
        <p:spPr>
          <a:xfrm>
            <a:off x="495300" y="609601"/>
            <a:ext cx="8915400" cy="5029200"/>
          </a:xfrm>
        </p:spPr>
        <p:txBody>
          <a:bodyPr/>
          <a:lstStyle/>
          <a:p>
            <a:endParaRPr lang="ar-SA" sz="2400" dirty="0" smtClean="0">
              <a:cs typeface="+mn-cs"/>
            </a:endParaRPr>
          </a:p>
          <a:p>
            <a:r>
              <a:rPr lang="ar-SA" sz="2400" dirty="0" smtClean="0">
                <a:cs typeface="+mn-cs"/>
              </a:rPr>
              <a:t>وهو يضم </a:t>
            </a:r>
            <a:r>
              <a:rPr lang="ar-SA" sz="2400" dirty="0">
                <a:cs typeface="+mn-cs"/>
              </a:rPr>
              <a:t>سبعة ضوابط:</a:t>
            </a:r>
            <a:endParaRPr lang="fr-FR" sz="2400" dirty="0">
              <a:cs typeface="+mn-cs"/>
            </a:endParaRPr>
          </a:p>
          <a:p>
            <a:pPr lvl="0"/>
            <a:r>
              <a:rPr lang="ar-SA" sz="2400" dirty="0">
                <a:cs typeface="+mn-cs"/>
              </a:rPr>
              <a:t>رسم القضية والقياس.</a:t>
            </a:r>
            <a:endParaRPr lang="fr-FR" sz="2400" dirty="0">
              <a:cs typeface="+mn-cs"/>
            </a:endParaRPr>
          </a:p>
          <a:p>
            <a:pPr lvl="0"/>
            <a:r>
              <a:rPr lang="ar-SA" sz="2400" dirty="0">
                <a:cs typeface="+mn-cs"/>
              </a:rPr>
              <a:t>أقسام القضايا.</a:t>
            </a:r>
            <a:endParaRPr lang="fr-FR" sz="2400" dirty="0">
              <a:cs typeface="+mn-cs"/>
            </a:endParaRPr>
          </a:p>
          <a:p>
            <a:pPr lvl="0"/>
            <a:r>
              <a:rPr lang="ar-SA" sz="2400" dirty="0">
                <a:cs typeface="+mn-cs"/>
              </a:rPr>
              <a:t>جهات القضايا.</a:t>
            </a:r>
            <a:endParaRPr lang="fr-FR" sz="2400" dirty="0">
              <a:cs typeface="+mn-cs"/>
            </a:endParaRPr>
          </a:p>
          <a:p>
            <a:pPr lvl="0"/>
            <a:r>
              <a:rPr lang="ar-SA" sz="2400" dirty="0">
                <a:cs typeface="+mn-cs"/>
              </a:rPr>
              <a:t>التناقض وحدّه.</a:t>
            </a:r>
            <a:endParaRPr lang="fr-FR" sz="2400" dirty="0">
              <a:cs typeface="+mn-cs"/>
            </a:endParaRPr>
          </a:p>
          <a:p>
            <a:pPr lvl="0"/>
            <a:r>
              <a:rPr lang="ar-SA" sz="2400" dirty="0">
                <a:cs typeface="+mn-cs"/>
              </a:rPr>
              <a:t>العكس.</a:t>
            </a:r>
            <a:endParaRPr lang="fr-FR" sz="2400" dirty="0">
              <a:cs typeface="+mn-cs"/>
            </a:endParaRPr>
          </a:p>
          <a:p>
            <a:pPr lvl="0"/>
            <a:r>
              <a:rPr lang="ar-SA" sz="2400" dirty="0">
                <a:cs typeface="+mn-cs"/>
              </a:rPr>
              <a:t>ما يتعلق بالقياس.</a:t>
            </a:r>
            <a:endParaRPr lang="fr-FR" sz="2400" dirty="0">
              <a:cs typeface="+mn-cs"/>
            </a:endParaRPr>
          </a:p>
          <a:p>
            <a:pPr lvl="0"/>
            <a:r>
              <a:rPr lang="ar-SA" sz="2400" dirty="0">
                <a:cs typeface="+mn-cs"/>
              </a:rPr>
              <a:t>مواد الأقيسة البرهانية.</a:t>
            </a:r>
            <a:endParaRPr lang="fr-FR" sz="2400" dirty="0">
              <a:cs typeface="+mn-cs"/>
            </a:endParaRPr>
          </a:p>
          <a:p>
            <a:r>
              <a:rPr lang="ar-SA" sz="2400" dirty="0" smtClean="0">
                <a:cs typeface="+mn-cs"/>
              </a:rPr>
              <a:t>ومن </a:t>
            </a:r>
            <a:r>
              <a:rPr lang="ar-SA" sz="2400" dirty="0">
                <a:cs typeface="+mn-cs"/>
              </a:rPr>
              <a:t>الواضح أن المبحث الثاني يشتمل على القياس وأشكال القضايا</a:t>
            </a:r>
            <a:r>
              <a:rPr lang="ar-SA" dirty="0" smtClean="0"/>
              <a:t>.</a:t>
            </a:r>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extLst>
      <p:ext uri="{BB962C8B-B14F-4D97-AF65-F5344CB8AC3E}">
        <p14:creationId xmlns:p14="http://schemas.microsoft.com/office/powerpoint/2010/main" val="30540075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563562"/>
          </a:xfrm>
        </p:spPr>
        <p:txBody>
          <a:bodyPr/>
          <a:lstStyle/>
          <a:p>
            <a:r>
              <a:rPr lang="ar-SA" sz="2800" b="1" dirty="0"/>
              <a:t>المبحث الثالث: المغالطات </a:t>
            </a:r>
            <a:endParaRPr lang="fr-FR" sz="2800" dirty="0"/>
          </a:p>
        </p:txBody>
      </p:sp>
      <p:sp>
        <p:nvSpPr>
          <p:cNvPr id="3" name="Espace réservé du contenu 2"/>
          <p:cNvSpPr>
            <a:spLocks noGrp="1"/>
          </p:cNvSpPr>
          <p:nvPr>
            <p:ph idx="1"/>
          </p:nvPr>
        </p:nvSpPr>
        <p:spPr>
          <a:xfrm>
            <a:off x="495300" y="838200"/>
            <a:ext cx="8915400" cy="5287963"/>
          </a:xfrm>
        </p:spPr>
        <p:txBody>
          <a:bodyPr/>
          <a:lstStyle/>
          <a:p>
            <a:r>
              <a:rPr lang="ar-SA" sz="2400" dirty="0" smtClean="0"/>
              <a:t>ويشتمل </a:t>
            </a:r>
            <a:r>
              <a:rPr lang="ar-SA" sz="2400" dirty="0"/>
              <a:t>على فصول:</a:t>
            </a:r>
            <a:endParaRPr lang="fr-FR" sz="2400" dirty="0"/>
          </a:p>
          <a:p>
            <a:r>
              <a:rPr lang="ar-SA" sz="2400" b="1" dirty="0"/>
              <a:t>الفصل الأول:</a:t>
            </a:r>
            <a:r>
              <a:rPr lang="ar-SA" sz="2400" dirty="0"/>
              <a:t> المغالطات</a:t>
            </a:r>
            <a:endParaRPr lang="fr-FR" sz="2400" dirty="0"/>
          </a:p>
          <a:p>
            <a:r>
              <a:rPr lang="ar-SA" sz="2400" b="1" dirty="0"/>
              <a:t>الفصل الثاني:</a:t>
            </a:r>
            <a:r>
              <a:rPr lang="ar-SA" sz="2400" dirty="0"/>
              <a:t> بعض الضوابط وحل الشكوك.</a:t>
            </a:r>
            <a:endParaRPr lang="fr-FR" sz="2400" dirty="0"/>
          </a:p>
          <a:p>
            <a:r>
              <a:rPr lang="ar-SA" sz="2400" dirty="0"/>
              <a:t>المنطق الإشراقي في الفكر الغربي (الحدس عند هنري </a:t>
            </a:r>
            <a:r>
              <a:rPr lang="ar-SA" sz="2400" dirty="0" err="1"/>
              <a:t>برجسون</a:t>
            </a:r>
            <a:r>
              <a:rPr lang="ar-SA" sz="2400" dirty="0"/>
              <a:t>)</a:t>
            </a:r>
            <a:r>
              <a:rPr lang="ar-SA" sz="2400" baseline="30000" dirty="0"/>
              <a:t> ()</a:t>
            </a:r>
            <a:r>
              <a:rPr lang="ar-SA" sz="2400" b="1" dirty="0"/>
              <a:t>:</a:t>
            </a:r>
            <a:endParaRPr lang="fr-FR" sz="2400" dirty="0"/>
          </a:p>
          <a:p>
            <a:r>
              <a:rPr lang="ar-SA" sz="2400" dirty="0"/>
              <a:t>تتلخص نظرية الحدس لدى </a:t>
            </a:r>
            <a:r>
              <a:rPr lang="ar-SA" sz="2400" dirty="0" err="1"/>
              <a:t>برجسون</a:t>
            </a:r>
            <a:r>
              <a:rPr lang="ar-SA" sz="2400" dirty="0"/>
              <a:t> فيما يلي:</a:t>
            </a:r>
            <a:endParaRPr lang="fr-FR" sz="2400" dirty="0"/>
          </a:p>
          <a:p>
            <a:r>
              <a:rPr lang="ar-SA" sz="2400" dirty="0"/>
              <a:t>يرى </a:t>
            </a:r>
            <a:r>
              <a:rPr lang="ar-SA" sz="2400" dirty="0" err="1"/>
              <a:t>برجسون</a:t>
            </a:r>
            <a:r>
              <a:rPr lang="ar-SA" sz="2400" dirty="0"/>
              <a:t> أن العقل تحليلي، أي أنه قادر على أن يحلل كل نظام إلى قوانينه، ثم يُعيد تركيبها من جديد، كما يرى أن العقل يتميز بالوضوح والقدرة على التمييز بين الأشياء، لكنه يختص بعدم القدرة بالطبيعة على فهم الديمومة</a:t>
            </a:r>
            <a:r>
              <a:rPr lang="ar-SA" sz="2400" baseline="30000" dirty="0"/>
              <a:t>() </a:t>
            </a:r>
            <a:r>
              <a:rPr lang="ar-SA" sz="2400" dirty="0"/>
              <a:t>الحقة، وهي الحياة؛ لأن العقل مشكل على نموذج المادة، ولهذا فإنه يحاول فهم الديمومة؛ فإنه يقوم بنقل الأشكال والصور التي تختص بها المادة، من امتداد وقابلية للعد والحساب والوضوح والتحديد الحتمي، يقوم بنقل هذه الأشكال إلى عالم الديمومة، وهكذا فإنه يقطع التيار الحيوي الفريد ويدخل عليه </a:t>
            </a:r>
            <a:r>
              <a:rPr lang="ar-SA" sz="2400" dirty="0" err="1" smtClean="0"/>
              <a:t>اللااستمرار</a:t>
            </a:r>
            <a:r>
              <a:rPr lang="ar-SA" sz="2400" baseline="30000" dirty="0"/>
              <a:t> </a:t>
            </a:r>
            <a:r>
              <a:rPr lang="ar-SA" sz="2400" dirty="0" smtClean="0"/>
              <a:t>والمكان </a:t>
            </a:r>
            <a:r>
              <a:rPr lang="ar-SA" sz="2400" dirty="0"/>
              <a:t>والضرورة.</a:t>
            </a:r>
            <a:endParaRPr lang="fr-FR" sz="2400"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Tree>
    <p:extLst>
      <p:ext uri="{BB962C8B-B14F-4D97-AF65-F5344CB8AC3E}">
        <p14:creationId xmlns:p14="http://schemas.microsoft.com/office/powerpoint/2010/main" val="34316096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ar-SA" sz="2400" dirty="0">
                <a:cs typeface="+mn-cs"/>
              </a:rPr>
              <a:t>بل إن العقل في رأي </a:t>
            </a:r>
            <a:r>
              <a:rPr lang="ar-SA" sz="2400" dirty="0" err="1">
                <a:cs typeface="+mn-cs"/>
              </a:rPr>
              <a:t>برجسون</a:t>
            </a:r>
            <a:r>
              <a:rPr lang="ar-SA" sz="2400" dirty="0">
                <a:cs typeface="+mn-cs"/>
              </a:rPr>
              <a:t> غير قادر حتى على إدراك الحركة المحلية البسيطة، وهو ما تشهد به مفارقات زينون</a:t>
            </a:r>
            <a:r>
              <a:rPr lang="ar-SA" sz="2400" baseline="30000" dirty="0">
                <a:cs typeface="+mn-cs"/>
              </a:rPr>
              <a:t>()</a:t>
            </a:r>
            <a:r>
              <a:rPr lang="ar-SA" sz="2400" dirty="0">
                <a:cs typeface="+mn-cs"/>
              </a:rPr>
              <a:t> المشهورة، هذا عن إدراك المادة.</a:t>
            </a:r>
            <a:endParaRPr lang="fr-FR" sz="2400" dirty="0">
              <a:cs typeface="+mn-cs"/>
            </a:endParaRPr>
          </a:p>
          <a:p>
            <a:r>
              <a:rPr lang="ar-SA" sz="2400" dirty="0">
                <a:cs typeface="+mn-cs"/>
              </a:rPr>
              <a:t>فبالحدس نعرف الديمومة معرفة مباشرة ومن باطننا.</a:t>
            </a:r>
            <a:endParaRPr lang="fr-FR" sz="2400" dirty="0">
              <a:cs typeface="+mn-cs"/>
            </a:endParaRPr>
          </a:p>
          <a:p>
            <a:r>
              <a:rPr lang="ar-SA" sz="2400" dirty="0">
                <a:cs typeface="+mn-cs"/>
              </a:rPr>
              <a:t>والحدس لا يمكن الوصول إليه في يُسر؛ لأننا قد تعودنا عادة شديدة على استعمال العقل؛ فيلزمنا عودة باطنية تتعارض مع ميولنا الطبيعية التي اعتدنا عليها، وذلك من أجل أن نستخدم قدرتنا على الحدس، ولن نستطيع استخدامه إلا في اللحظات الموافقة، وما أندرها وما أسرعها.</a:t>
            </a:r>
            <a:endParaRPr lang="fr-FR" sz="2400" dirty="0">
              <a:cs typeface="+mn-cs"/>
            </a:endParaRPr>
          </a:p>
          <a:p>
            <a:r>
              <a:rPr lang="ar-SA" sz="2400" dirty="0">
                <a:cs typeface="+mn-cs"/>
              </a:rPr>
              <a:t>وبإيجاز فإن هناك ميدانين:</a:t>
            </a:r>
            <a:endParaRPr lang="fr-FR" sz="2400" dirty="0">
              <a:cs typeface="+mn-cs"/>
            </a:endParaRPr>
          </a:p>
          <a:p>
            <a:r>
              <a:rPr lang="ar-SA" sz="2400" b="1" dirty="0">
                <a:cs typeface="+mn-cs"/>
              </a:rPr>
              <a:t>الأول:</a:t>
            </a:r>
            <a:r>
              <a:rPr lang="ar-SA" sz="2400" dirty="0">
                <a:cs typeface="+mn-cs"/>
              </a:rPr>
              <a:t> من جهة ميدان المادة المكانية الصلبة، وهي تقابل العقل المتجه إلى العمل.</a:t>
            </a:r>
            <a:endParaRPr lang="fr-FR" sz="2400" dirty="0">
              <a:cs typeface="+mn-cs"/>
            </a:endParaRPr>
          </a:p>
          <a:p>
            <a:r>
              <a:rPr lang="ar-SA" sz="2400" b="1" dirty="0">
                <a:cs typeface="+mn-cs"/>
              </a:rPr>
              <a:t>الآخر:</a:t>
            </a:r>
            <a:r>
              <a:rPr lang="ar-SA" sz="2400" dirty="0">
                <a:cs typeface="+mn-cs"/>
              </a:rPr>
              <a:t> ومن جهة أخرى، ميدان حياة الوعي الذي يعيش في ديمومة، ويقابله الحدس.</a:t>
            </a:r>
            <a:endParaRPr lang="fr-FR" sz="2400" dirty="0">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Tree>
    <p:extLst>
      <p:ext uri="{BB962C8B-B14F-4D97-AF65-F5344CB8AC3E}">
        <p14:creationId xmlns:p14="http://schemas.microsoft.com/office/powerpoint/2010/main" val="2899388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639762"/>
          </a:xfrm>
        </p:spPr>
        <p:txBody>
          <a:bodyPr/>
          <a:lstStyle/>
          <a:p>
            <a:endParaRPr lang="fr-FR" dirty="0"/>
          </a:p>
        </p:txBody>
      </p:sp>
      <p:sp>
        <p:nvSpPr>
          <p:cNvPr id="3" name="Espace réservé du contenu 2"/>
          <p:cNvSpPr>
            <a:spLocks noGrp="1"/>
          </p:cNvSpPr>
          <p:nvPr>
            <p:ph idx="1"/>
          </p:nvPr>
        </p:nvSpPr>
        <p:spPr>
          <a:xfrm>
            <a:off x="495300" y="990600"/>
            <a:ext cx="8915400" cy="5135563"/>
          </a:xfrm>
        </p:spPr>
        <p:txBody>
          <a:bodyPr/>
          <a:lstStyle/>
          <a:p>
            <a:r>
              <a:rPr lang="ar-SA" dirty="0"/>
              <a:t>إن العقل يتجه نحو العمل وحده، وبالتالي فلا يبقى أمام الفيلسوف من أداة غير الحدس، لكن المعارف التي يحصل عليها باستخدام تلك الأداة لا يمكن التعبير عنها بأفكار واضحة ومحددة، ولا نستطيع استخدام البراهين </a:t>
            </a:r>
            <a:endParaRPr lang="ar-SA" dirty="0" smtClean="0"/>
          </a:p>
          <a:p>
            <a:r>
              <a:rPr lang="ar-SA" dirty="0"/>
              <a:t>في هذا الإطار، وعلى الفيلسوف أن يُعين الآخرين على الشعور بحدس مشابه لحدسه، وهذا هو ما يُفسر ثراء كتابات </a:t>
            </a:r>
            <a:r>
              <a:rPr lang="ar-SA" dirty="0" err="1"/>
              <a:t>برجسون</a:t>
            </a:r>
            <a:r>
              <a:rPr lang="ar-SA" dirty="0"/>
              <a:t> بالصور الموحية والخيالات </a:t>
            </a:r>
            <a:r>
              <a:rPr lang="ar-SA" dirty="0" smtClean="0"/>
              <a:t>والتشبيهات</a:t>
            </a:r>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Tree>
    <p:extLst>
      <p:ext uri="{BB962C8B-B14F-4D97-AF65-F5344CB8AC3E}">
        <p14:creationId xmlns:p14="http://schemas.microsoft.com/office/powerpoint/2010/main" val="1057571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3400" y="0"/>
            <a:ext cx="8915400" cy="487362"/>
          </a:xfrm>
        </p:spPr>
        <p:txBody>
          <a:bodyPr/>
          <a:lstStyle/>
          <a:p>
            <a:r>
              <a:rPr lang="ar-SA" dirty="0" smtClean="0"/>
              <a:t/>
            </a:r>
            <a:br>
              <a:rPr lang="ar-SA" dirty="0" smtClean="0"/>
            </a:br>
            <a:r>
              <a:rPr lang="ar-SA" dirty="0" smtClean="0"/>
              <a:t>تعقيب</a:t>
            </a:r>
            <a:r>
              <a:rPr lang="ar-SA" dirty="0"/>
              <a:t>:</a:t>
            </a:r>
            <a:r>
              <a:rPr lang="fr-FR" dirty="0"/>
              <a:t/>
            </a:r>
            <a:br>
              <a:rPr lang="fr-FR" dirty="0"/>
            </a:br>
            <a:endParaRPr lang="fr-FR" dirty="0"/>
          </a:p>
        </p:txBody>
      </p:sp>
      <p:sp>
        <p:nvSpPr>
          <p:cNvPr id="3" name="Espace réservé du contenu 2"/>
          <p:cNvSpPr>
            <a:spLocks noGrp="1"/>
          </p:cNvSpPr>
          <p:nvPr>
            <p:ph idx="1"/>
          </p:nvPr>
        </p:nvSpPr>
        <p:spPr>
          <a:xfrm>
            <a:off x="495300" y="990599"/>
            <a:ext cx="8915400" cy="4800601"/>
          </a:xfrm>
        </p:spPr>
        <p:txBody>
          <a:bodyPr/>
          <a:lstStyle/>
          <a:p>
            <a:endParaRPr lang="ar-SA" sz="2400" dirty="0" smtClean="0"/>
          </a:p>
          <a:p>
            <a:r>
              <a:rPr lang="ar-SA" sz="2400" dirty="0" smtClean="0"/>
              <a:t>بعد </a:t>
            </a:r>
            <a:r>
              <a:rPr lang="ar-SA" sz="2400" dirty="0"/>
              <a:t>هذا الطرح الموجز للحدس عند الفيلسوف </a:t>
            </a:r>
            <a:r>
              <a:rPr lang="ar-SA" sz="2400" dirty="0" err="1"/>
              <a:t>برجسون</a:t>
            </a:r>
            <a:r>
              <a:rPr lang="ar-SA" sz="2400" dirty="0"/>
              <a:t> يمكن القول: إن المعرفة لدى </a:t>
            </a:r>
            <a:r>
              <a:rPr lang="ar-SA" sz="2400" dirty="0" err="1"/>
              <a:t>برجسون</a:t>
            </a:r>
            <a:r>
              <a:rPr lang="ar-SA" sz="2400" dirty="0"/>
              <a:t> لا تتكون إلا عن طريق الحدس، كما أنه لا تعارض عنده بين الحدس والمنطق، ويربط ربطًا مباشرًا بين الديمومة والحدس، بل إنه يجعل من الحدس تجربة للبحث عن الحقيقة الحية، والتفرقة بين الأشياء.</a:t>
            </a:r>
            <a:endParaRPr lang="fr-FR" sz="2400" dirty="0"/>
          </a:p>
          <a:p>
            <a:r>
              <a:rPr lang="ar-SA" sz="2400" dirty="0"/>
              <a:t>ولاشك أن هذا المنهج الذي سلكه </a:t>
            </a:r>
            <a:r>
              <a:rPr lang="ar-SA" sz="2400" dirty="0" err="1"/>
              <a:t>برجسون</a:t>
            </a:r>
            <a:r>
              <a:rPr lang="ar-SA" sz="2400" dirty="0"/>
              <a:t> يُعد ثورة على العقل والحس وعلى العقلانية والتجريبية؛ وذلك لأن الحدس والعقل يُعبران عنده عن اتجاهين مختلفين ومتضادين في العمل الشعوري.</a:t>
            </a:r>
            <a:endParaRPr lang="fr-FR" sz="2400" dirty="0"/>
          </a:p>
          <a:p>
            <a:r>
              <a:rPr lang="ar-SA" sz="2400" dirty="0"/>
              <a:t>ومن خلال استقرائنا للمذهب الحدسي يتضح جليًّا أن هذا المذهب يُعد تابعًا للمذهب الشعوري لدى كل من </a:t>
            </a:r>
            <a:r>
              <a:rPr lang="ar-SA" sz="2400" dirty="0" err="1"/>
              <a:t>الأفلوطينيين</a:t>
            </a:r>
            <a:r>
              <a:rPr lang="ar-SA" sz="2400" dirty="0"/>
              <a:t> بقيادة </a:t>
            </a:r>
            <a:r>
              <a:rPr lang="ar-SA" sz="2400" dirty="0" err="1"/>
              <a:t>أفلوطين</a:t>
            </a:r>
            <a:r>
              <a:rPr lang="ar-SA" sz="2400" dirty="0"/>
              <a:t> السكندري، والإشراقيين الذين مثّلهم أبرز تمثيل شهاب الدين </a:t>
            </a:r>
            <a:r>
              <a:rPr lang="ar-SA" sz="2400" dirty="0" err="1"/>
              <a:t>السهروردي</a:t>
            </a:r>
            <a:r>
              <a:rPr lang="ar-SA" sz="2400" dirty="0"/>
              <a:t>، ويبدو أن الجديد </a:t>
            </a:r>
            <a:endParaRPr lang="fr-FR" sz="2400" dirty="0"/>
          </a:p>
          <a:p>
            <a:r>
              <a:rPr lang="ar-SA" sz="2400" dirty="0"/>
              <a:t>في فكر </a:t>
            </a:r>
            <a:r>
              <a:rPr lang="ar-SA" sz="2400" dirty="0" err="1"/>
              <a:t>برجسون</a:t>
            </a:r>
            <a:r>
              <a:rPr lang="ar-SA" sz="2400" dirty="0"/>
              <a:t> هو ربطه بين الديمومة والحدس</a:t>
            </a:r>
            <a:endParaRPr lang="fr-FR" sz="2400"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Tree>
    <p:extLst>
      <p:ext uri="{BB962C8B-B14F-4D97-AF65-F5344CB8AC3E}">
        <p14:creationId xmlns:p14="http://schemas.microsoft.com/office/powerpoint/2010/main" val="42428026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215</TotalTime>
  <Words>3401</Words>
  <Application>Microsoft Office PowerPoint</Application>
  <PresentationFormat>Format A4 (210 x 297 mm)</PresentationFormat>
  <Paragraphs>245</Paragraphs>
  <Slides>33</Slides>
  <Notes>1</Notes>
  <HiddenSlides>0</HiddenSlides>
  <MMClips>0</MMClips>
  <ScaleCrop>false</ScaleCrop>
  <HeadingPairs>
    <vt:vector size="4" baseType="variant">
      <vt:variant>
        <vt:lpstr>Thème</vt:lpstr>
      </vt:variant>
      <vt:variant>
        <vt:i4>1</vt:i4>
      </vt:variant>
      <vt:variant>
        <vt:lpstr>Titres des diapositives</vt:lpstr>
      </vt:variant>
      <vt:variant>
        <vt:i4>33</vt:i4>
      </vt:variant>
    </vt:vector>
  </HeadingPairs>
  <TitlesOfParts>
    <vt:vector size="34" baseType="lpstr">
      <vt:lpstr>فورم لكلية الاداب</vt:lpstr>
      <vt:lpstr>Présentation PowerPoint</vt:lpstr>
      <vt:lpstr>المحاضرة الخامسة المنطق الصوري والمنطق الرمزي والمنطق الاشراقي</vt:lpstr>
      <vt:lpstr>المنطق الصوري والمنطق الرمزي والمنطق الاشراقي</vt:lpstr>
      <vt:lpstr>Présentation PowerPoint</vt:lpstr>
      <vt:lpstr>Présentation PowerPoint</vt:lpstr>
      <vt:lpstr>Présentation PowerPoint</vt:lpstr>
      <vt:lpstr> ثانيا: أهمية المنطق  </vt:lpstr>
      <vt:lpstr>Présentation PowerPoint</vt:lpstr>
      <vt:lpstr>Présentation PowerPoint</vt:lpstr>
      <vt:lpstr> وهذه المحاور هي: </vt:lpstr>
      <vt:lpstr>Présentation PowerPoint</vt:lpstr>
      <vt:lpstr>انيا: المقولات العشر:  </vt:lpstr>
      <vt:lpstr> ثالثا: التعريف المنطقي:  </vt:lpstr>
      <vt:lpstr>Présentation PowerPoint</vt:lpstr>
      <vt:lpstr>Présentation PowerPoint</vt:lpstr>
      <vt:lpstr> أنواع القضايا </vt:lpstr>
      <vt:lpstr>Présentation PowerPoint</vt:lpstr>
      <vt:lpstr>المبحث الثالث: القياس:  </vt:lpstr>
      <vt:lpstr>Présentation PowerPoint</vt:lpstr>
      <vt:lpstr>ثانيا: المنطق الصوري المعاصر: المنطق الرمزي</vt:lpstr>
      <vt:lpstr>نشأته:</vt:lpstr>
      <vt:lpstr>Présentation PowerPoint</vt:lpstr>
      <vt:lpstr>خصائص المنطق الرمزي : </vt:lpstr>
      <vt:lpstr>أهمية المنطق الرمزي: </vt:lpstr>
      <vt:lpstr> ثالثا: المنطق الإشراقي: </vt:lpstr>
      <vt:lpstr>نشأة المنطق الإشراقي: </vt:lpstr>
      <vt:lpstr>أقسام المنطق الإشراقي: </vt:lpstr>
      <vt:lpstr>المبحث الثاني: الحجج ومبادئها: </vt:lpstr>
      <vt:lpstr>المبحث الثالث: المغالطات </vt:lpstr>
      <vt:lpstr>Présentation PowerPoint</vt:lpstr>
      <vt:lpstr>Présentation PowerPoint</vt:lpstr>
      <vt:lpstr> تعقيب: </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Utilisateur Windows</cp:lastModifiedBy>
  <cp:revision>37</cp:revision>
  <dcterms:created xsi:type="dcterms:W3CDTF">2014-01-30T12:18:20Z</dcterms:created>
  <dcterms:modified xsi:type="dcterms:W3CDTF">2018-09-29T06:32:00Z</dcterms:modified>
</cp:coreProperties>
</file>