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92" r:id="rId3"/>
    <p:sldId id="311" r:id="rId4"/>
    <p:sldId id="312" r:id="rId5"/>
    <p:sldId id="313" r:id="rId6"/>
    <p:sldId id="314" r:id="rId7"/>
    <p:sldId id="315" r:id="rId8"/>
    <p:sldId id="317" r:id="rId9"/>
    <p:sldId id="318" r:id="rId10"/>
    <p:sldId id="319" r:id="rId11"/>
    <p:sldId id="266" r:id="rId1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4316"/>
    <a:srgbClr val="D9791B"/>
    <a:srgbClr val="313B4A"/>
    <a:srgbClr val="43A79C"/>
    <a:srgbClr val="EDBD1F"/>
    <a:srgbClr val="81AA52"/>
    <a:srgbClr val="0E478A"/>
    <a:srgbClr val="ECA02F"/>
    <a:srgbClr val="D52D26"/>
    <a:srgbClr val="013E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46F890A9-2807-4EBB-B81D-B2AA78EC7F39}" styleName="نمط داكن 2 - تمييز 5/تمييز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varScale="1">
        <p:scale>
          <a:sx n="74" d="100"/>
          <a:sy n="74" d="100"/>
        </p:scale>
        <p:origin x="-1074" y="-90"/>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9/28/2018</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‹N°›</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‹N°›</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الأيقونة لإضافة صورة</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FF0000"/>
                </a:solidFill>
                <a:latin typeface="AYM Wadiy S_U normal."/>
                <a:cs typeface="Times New Roman" pitchFamily="18" charset="0"/>
              </a:rPr>
              <a:t>اسم </a:t>
            </a:r>
            <a:r>
              <a:rPr lang="ar-EG" sz="3700" b="1" dirty="0" smtClean="0">
                <a:solidFill>
                  <a:srgbClr val="FF0000"/>
                </a:solidFill>
                <a:latin typeface="AYM Wadiy S_U normal."/>
                <a:cs typeface="Times New Roman" pitchFamily="18" charset="0"/>
              </a:rPr>
              <a:t>المقرر</a:t>
            </a:r>
            <a:endParaRPr lang="ar-SA" sz="3700" b="1" dirty="0" smtClean="0">
              <a:solidFill>
                <a:srgbClr val="FF0000"/>
              </a:solidFill>
              <a:latin typeface="AYM Wadiy S_U normal."/>
              <a:cs typeface="Times New Roman" pitchFamily="18" charset="0"/>
            </a:endParaRPr>
          </a:p>
          <a:p>
            <a:pPr algn="ctr"/>
            <a:r>
              <a:rPr lang="ar-SA" sz="2800" b="1" dirty="0" smtClean="0">
                <a:solidFill>
                  <a:srgbClr val="313B4A"/>
                </a:solidFill>
                <a:latin typeface="Calibri" pitchFamily="34" charset="0"/>
                <a:cs typeface="Times New Roman" pitchFamily="18" charset="0"/>
              </a:rPr>
              <a:t>نظرية المعرفة</a:t>
            </a:r>
          </a:p>
          <a:p>
            <a:pPr algn="ctr" rtl="0"/>
            <a:r>
              <a:rPr lang="en-US" sz="2800" b="1" dirty="0" smtClean="0">
                <a:solidFill>
                  <a:srgbClr val="313B4A"/>
                </a:solidFill>
                <a:latin typeface="Calibri" pitchFamily="34" charset="0"/>
                <a:cs typeface="Times New Roman" pitchFamily="18" charset="0"/>
              </a:rPr>
              <a:t>Course Name </a:t>
            </a:r>
          </a:p>
          <a:p>
            <a:pPr algn="ctr"/>
            <a:r>
              <a:rPr lang="ar-SA" sz="3700" b="1" dirty="0">
                <a:solidFill>
                  <a:srgbClr val="FF0000"/>
                </a:solidFill>
                <a:latin typeface="AYM Wadiy S_U normal."/>
                <a:cs typeface="Times New Roman" pitchFamily="18" charset="0"/>
              </a:rPr>
              <a:t>استاذ المقرر</a:t>
            </a:r>
          </a:p>
          <a:p>
            <a:pPr algn="ctr"/>
            <a:r>
              <a:rPr lang="ar-SA" sz="2800" b="1" smtClean="0">
                <a:solidFill>
                  <a:srgbClr val="313B4A"/>
                </a:solidFill>
                <a:latin typeface="Calibri" pitchFamily="34" charset="0"/>
                <a:cs typeface="Times New Roman" pitchFamily="18" charset="0"/>
              </a:rPr>
              <a:t>د</a:t>
            </a:r>
            <a:r>
              <a:rPr lang="ar-SA" sz="2800" b="1">
                <a:solidFill>
                  <a:srgbClr val="313B4A"/>
                </a:solidFill>
                <a:latin typeface="Calibri" pitchFamily="34" charset="0"/>
                <a:cs typeface="Times New Roman" pitchFamily="18" charset="0"/>
              </a:rPr>
              <a:t>/ هاني بن عبدالله الملحم </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FF0000"/>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FF0000"/>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fontAlgn="auto">
              <a:spcAft>
                <a:spcPts val="0"/>
              </a:spcAft>
              <a:defRPr/>
            </a:pPr>
            <a:r>
              <a:rPr lang="ar-EG" b="1" dirty="0" smtClean="0">
                <a:solidFill>
                  <a:srgbClr val="FF0000"/>
                </a:solidFill>
                <a:effectLst>
                  <a:outerShdw blurRad="38100" dist="38100" dir="2700000" algn="tl">
                    <a:srgbClr val="000000">
                      <a:alpha val="43137"/>
                    </a:srgbClr>
                  </a:outerShdw>
                </a:effectLst>
                <a:cs typeface="Arial" pitchFamily="34" charset="0"/>
              </a:rPr>
              <a:t>المحاضرة</a:t>
            </a:r>
            <a:r>
              <a:rPr lang="ar-SA" b="1" dirty="0" smtClean="0">
                <a:solidFill>
                  <a:srgbClr val="FF0000"/>
                </a:solidFill>
                <a:effectLst>
                  <a:outerShdw blurRad="38100" dist="38100" dir="2700000" algn="tl">
                    <a:srgbClr val="000000">
                      <a:alpha val="43137"/>
                    </a:srgbClr>
                  </a:outerShdw>
                </a:effectLst>
                <a:cs typeface="Arial" pitchFamily="34" charset="0"/>
              </a:rPr>
              <a:t> </a:t>
            </a:r>
            <a:r>
              <a:rPr lang="ar-SA"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السادسة</a:t>
            </a:r>
            <a:br>
              <a:rPr lang="ar-SA"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br>
            <a:r>
              <a:rPr lang="ar-SA"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 </a:t>
            </a:r>
            <a:r>
              <a:rPr lang="ar-SA" dirty="0"/>
              <a:t>أنواع المعرفة ومصادرها</a:t>
            </a:r>
            <a:endParaRPr lang="en-US" b="1"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7" name="Subtitle 5"/>
          <p:cNvSpPr txBox="1">
            <a:spLocks/>
          </p:cNvSpPr>
          <p:nvPr/>
        </p:nvSpPr>
        <p:spPr bwMode="auto">
          <a:xfrm>
            <a:off x="1074420" y="4191000"/>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endParaRPr lang="en-US"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715962"/>
          </a:xfrm>
          <a:noFill/>
          <a:ln>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defRPr/>
            </a:pPr>
            <a:r>
              <a:rPr lang="ar-SA" sz="4000" dirty="0" smtClean="0">
                <a:solidFill>
                  <a:srgbClr val="FF0000"/>
                </a:solidFill>
              </a:rPr>
              <a:t> </a:t>
            </a:r>
            <a:br>
              <a:rPr lang="ar-SA" sz="4000" dirty="0" smtClean="0">
                <a:solidFill>
                  <a:srgbClr val="FF0000"/>
                </a:solidFill>
              </a:rPr>
            </a:br>
            <a:r>
              <a:rPr lang="ar-SA" sz="4000" dirty="0" smtClean="0">
                <a:solidFill>
                  <a:srgbClr val="FF0000"/>
                </a:solidFill>
              </a:rPr>
              <a:t>  </a:t>
            </a:r>
            <a:r>
              <a:rPr lang="ar-SA" sz="4000" dirty="0" smtClean="0"/>
              <a:t>أولا</a:t>
            </a:r>
            <a:r>
              <a:rPr lang="ar-SA" sz="4000" dirty="0"/>
              <a:t>: أنواع المعرفة</a:t>
            </a:r>
            <a:r>
              <a:rPr lang="fr-FR" dirty="0"/>
              <a:t/>
            </a:r>
            <a:br>
              <a:rPr lang="fr-FR" dirty="0"/>
            </a:br>
            <a:endParaRPr lang="en-US" dirty="0">
              <a:solidFill>
                <a:srgbClr val="FF0000"/>
              </a:solidFill>
            </a:endParaRPr>
          </a:p>
        </p:txBody>
      </p:sp>
      <p:sp>
        <p:nvSpPr>
          <p:cNvPr id="15365" name="Text Placeholder 5"/>
          <p:cNvSpPr>
            <a:spLocks noGrp="1"/>
          </p:cNvSpPr>
          <p:nvPr>
            <p:ph idx="1"/>
          </p:nvPr>
        </p:nvSpPr>
        <p:spPr>
          <a:xfrm>
            <a:off x="495300" y="990600"/>
            <a:ext cx="8915400" cy="4038600"/>
          </a:xfrm>
        </p:spPr>
        <p:txBody>
          <a:bodyPr/>
          <a:lstStyle/>
          <a:p>
            <a:pPr>
              <a:buFont typeface="Arial" pitchFamily="34" charset="0"/>
              <a:buChar char="•"/>
            </a:pPr>
            <a:endParaRPr lang="ar-SA" altLang="ar-SA" sz="4000" b="1" dirty="0" smtClean="0">
              <a:solidFill>
                <a:srgbClr val="FF0000"/>
              </a:solidFill>
              <a:cs typeface="Arial" pitchFamily="34" charset="0"/>
            </a:endParaRPr>
          </a:p>
          <a:p>
            <a:r>
              <a:rPr lang="en-US" altLang="ar-SA" b="1" dirty="0" smtClean="0">
                <a:cs typeface="Arial" pitchFamily="34" charset="0"/>
              </a:rPr>
              <a:t> </a:t>
            </a:r>
          </a:p>
          <a:p>
            <a:r>
              <a:rPr lang="en-GB" altLang="ar-SA" b="1" dirty="0" smtClean="0">
                <a:cs typeface="Arial" pitchFamily="34" charset="0"/>
              </a:rPr>
              <a:t>  </a:t>
            </a:r>
            <a:r>
              <a:rPr lang="en-US" altLang="ar-SA" b="1" dirty="0" smtClean="0">
                <a:cs typeface="Arial" pitchFamily="34" charset="0"/>
              </a:rPr>
              <a:t>     </a:t>
            </a:r>
            <a:r>
              <a:rPr lang="en-GB" altLang="ar-SA" b="1" dirty="0" smtClean="0">
                <a:cs typeface="Arial" pitchFamily="34" charset="0"/>
              </a:rPr>
              <a:t>     </a:t>
            </a:r>
            <a:endParaRPr lang="ar-EG" altLang="ar-SA" b="1" dirty="0" smtClean="0">
              <a:cs typeface="Arial" pitchFamily="34" charset="0"/>
            </a:endParaRPr>
          </a:p>
        </p:txBody>
      </p:sp>
      <p:sp>
        <p:nvSpPr>
          <p:cNvPr id="15366"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B56E210-90AC-4CEA-A70F-B7A65735B816}" type="slidenum">
              <a:rPr lang="ar-SA" altLang="ar-SA" smtClean="0">
                <a:solidFill>
                  <a:schemeClr val="bg1"/>
                </a:solidFill>
                <a:latin typeface="Calibri" pitchFamily="34" charset="0"/>
              </a:rPr>
              <a:pPr eaLnBrk="1" hangingPunct="1"/>
              <a:t>3</a:t>
            </a:fld>
            <a:endParaRPr lang="en-US" altLang="ar-SA" smtClean="0">
              <a:solidFill>
                <a:schemeClr val="bg1"/>
              </a:solidFill>
              <a:latin typeface="Calibri" pitchFamily="34" charset="0"/>
            </a:endParaRPr>
          </a:p>
        </p:txBody>
      </p:sp>
      <p:sp>
        <p:nvSpPr>
          <p:cNvPr id="3" name="Rectangle 2"/>
          <p:cNvSpPr/>
          <p:nvPr/>
        </p:nvSpPr>
        <p:spPr>
          <a:xfrm>
            <a:off x="1066800" y="1166843"/>
            <a:ext cx="7772400" cy="4154984"/>
          </a:xfrm>
          <a:prstGeom prst="rect">
            <a:avLst/>
          </a:prstGeom>
        </p:spPr>
        <p:txBody>
          <a:bodyPr wrap="square">
            <a:spAutoFit/>
          </a:bodyPr>
          <a:lstStyle/>
          <a:p>
            <a:pPr lvl="0"/>
            <a:r>
              <a:rPr lang="ar-SA" sz="2400" dirty="0"/>
              <a:t>المعرفة الحسية الساذجة والمباشرة:</a:t>
            </a:r>
            <a:endParaRPr lang="fr-FR" sz="2400" dirty="0"/>
          </a:p>
          <a:p>
            <a:r>
              <a:rPr lang="ar-SA" sz="2400" dirty="0"/>
              <a:t> يطلق هذا الاسم على المعرفة التي تقتصر على مجرد ملاحظة الظواهر ملاحظة مبسطة تقف عند مستوى الإدراك الحسي العادي، دون أن تتجه إلى إيجاد الصلات أو تسعى إلى إدراك العلاقات القائمة بين الظواهر</a:t>
            </a:r>
            <a:r>
              <a:rPr lang="ar-SA" sz="2400" baseline="30000" dirty="0"/>
              <a:t>()</a:t>
            </a:r>
            <a:r>
              <a:rPr lang="ar-SA" sz="2400" dirty="0"/>
              <a:t>، ونعطي مثالًا موضحًا على هذا النوع بملاحظة الرجل العادي: كيف ينظر إلى الكون، فيرى الليل والنهار يتعاقبان، وهما غير متساويين، بل يختلفان في الطول والقصر، وفي الحرارة والبرودة.</a:t>
            </a:r>
            <a:endParaRPr lang="fr-FR" sz="2400" dirty="0"/>
          </a:p>
          <a:p>
            <a:r>
              <a:rPr lang="ar-SA" sz="2400" dirty="0"/>
              <a:t>هذه الملاحظات وغيرها من الملاحظات المشابهة تتم عادة بطريقة حسية تلقائية غير مقصودة، كما أنها لا تعين الإنسان على معرفة أسباب تعاقب الليل والنهار، هذا بالإضافة إلى أنها لا تتم بغرض الكشف عن حقيقة علمية، أو تحقيق غاية نظرية. </a:t>
            </a:r>
            <a:endParaRPr lang="fr-FR" sz="2400" dirty="0"/>
          </a:p>
        </p:txBody>
      </p:sp>
    </p:spTree>
    <p:extLst>
      <p:ext uri="{BB962C8B-B14F-4D97-AF65-F5344CB8AC3E}">
        <p14:creationId xmlns:p14="http://schemas.microsoft.com/office/powerpoint/2010/main" val="3408756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457200"/>
            <a:ext cx="8915400" cy="990600"/>
          </a:xfrm>
          <a:noFill/>
          <a:ln>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lvl="0">
              <a:defRPr/>
            </a:pPr>
            <a:r>
              <a:rPr lang="ar-SA" dirty="0" smtClean="0"/>
              <a:t/>
            </a:r>
            <a:br>
              <a:rPr lang="ar-SA" dirty="0" smtClean="0"/>
            </a:br>
            <a:r>
              <a:rPr lang="ar-SA" dirty="0" smtClean="0"/>
              <a:t/>
            </a:r>
            <a:br>
              <a:rPr lang="ar-SA" dirty="0" smtClean="0"/>
            </a:br>
            <a:r>
              <a:rPr lang="ar-SA" dirty="0" smtClean="0"/>
              <a:t>المعرفة </a:t>
            </a:r>
            <a:r>
              <a:rPr lang="ar-SA" dirty="0"/>
              <a:t>العقلية:</a:t>
            </a:r>
            <a:r>
              <a:rPr lang="fr-FR" dirty="0"/>
              <a:t/>
            </a:r>
            <a:br>
              <a:rPr lang="fr-FR" dirty="0"/>
            </a:br>
            <a:r>
              <a:rPr lang="ar-SA" dirty="0" smtClean="0">
                <a:solidFill>
                  <a:srgbClr val="FF0000"/>
                </a:solidFill>
              </a:rPr>
              <a:t> </a:t>
            </a:r>
            <a:r>
              <a:rPr lang="ar-SA" dirty="0"/>
              <a:t/>
            </a:r>
            <a:br>
              <a:rPr lang="ar-SA" dirty="0"/>
            </a:br>
            <a:endParaRPr lang="ar-SA" dirty="0" smtClean="0">
              <a:solidFill>
                <a:srgbClr val="C00000"/>
              </a:solidFill>
              <a:cs typeface="Arial" pitchFamily="34" charset="0"/>
            </a:endParaRPr>
          </a:p>
        </p:txBody>
      </p:sp>
      <p:sp>
        <p:nvSpPr>
          <p:cNvPr id="16389"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B74F2FC-79F1-4E77-8DF5-6285EFB86431}" type="slidenum">
              <a:rPr lang="ar-SA" altLang="ar-SA" smtClean="0">
                <a:solidFill>
                  <a:schemeClr val="bg1"/>
                </a:solidFill>
                <a:latin typeface="Calibri" pitchFamily="34" charset="0"/>
              </a:rPr>
              <a:pPr eaLnBrk="1" hangingPunct="1"/>
              <a:t>4</a:t>
            </a:fld>
            <a:endParaRPr lang="en-US" altLang="ar-SA" smtClean="0">
              <a:solidFill>
                <a:schemeClr val="bg1"/>
              </a:solidFill>
              <a:latin typeface="Calibri" pitchFamily="34" charset="0"/>
            </a:endParaRPr>
          </a:p>
        </p:txBody>
      </p:sp>
      <p:sp>
        <p:nvSpPr>
          <p:cNvPr id="3" name="Rectangle 2"/>
          <p:cNvSpPr/>
          <p:nvPr/>
        </p:nvSpPr>
        <p:spPr>
          <a:xfrm>
            <a:off x="1143000" y="2413338"/>
            <a:ext cx="7848600" cy="2677656"/>
          </a:xfrm>
          <a:prstGeom prst="rect">
            <a:avLst/>
          </a:prstGeom>
        </p:spPr>
        <p:txBody>
          <a:bodyPr wrap="square">
            <a:spAutoFit/>
          </a:bodyPr>
          <a:lstStyle/>
          <a:p>
            <a:r>
              <a:rPr lang="ar-SA" sz="2800" dirty="0" smtClean="0"/>
              <a:t>أما </a:t>
            </a:r>
            <a:r>
              <a:rPr lang="ar-SA" sz="2800" dirty="0"/>
              <a:t>المعرفة العقلية فهي التي يكون أساسها العقل، وهي المعرفة التي تعتمد على المنطق وعلى الحساب وتميل إلى التجربة والاستنباط والسبر والتحليل، وهذه المعرفة تكون قريبة من الصواب، ولا يمكن أن تكون كاملة لأنها نسبية، وهي تكملة للمعرفة الحسية، فالعين ترى الشمس كالقرص في الحجم، لكن العلم أثبت أنها أكبر، ولون ماء البحر أزرق لكنه في الأصل لا لون له.</a:t>
            </a:r>
            <a:endParaRPr lang="fr-FR" sz="2800" dirty="0"/>
          </a:p>
        </p:txBody>
      </p:sp>
    </p:spTree>
    <p:extLst>
      <p:ext uri="{BB962C8B-B14F-4D97-AF65-F5344CB8AC3E}">
        <p14:creationId xmlns:p14="http://schemas.microsoft.com/office/powerpoint/2010/main" val="11131029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228600" y="-152400"/>
            <a:ext cx="9144000" cy="1143000"/>
          </a:xfrm>
          <a:noFill/>
          <a:ln>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r>
              <a:rPr lang="ar-SA" sz="4000" dirty="0">
                <a:solidFill>
                  <a:srgbClr val="FF0000"/>
                </a:solidFill>
                <a:cs typeface="Akhbar MT" pitchFamily="2" charset="-78"/>
              </a:rPr>
              <a:t/>
            </a:r>
            <a:br>
              <a:rPr lang="ar-SA" sz="4000" dirty="0">
                <a:solidFill>
                  <a:srgbClr val="FF0000"/>
                </a:solidFill>
                <a:cs typeface="Akhbar MT" pitchFamily="2" charset="-78"/>
              </a:rPr>
            </a:br>
            <a:r>
              <a:rPr lang="ar-SA" dirty="0"/>
              <a:t>ج. المعرفة الفلسفية:	</a:t>
            </a:r>
            <a:r>
              <a:rPr lang="fr-FR" dirty="0"/>
              <a:t/>
            </a:r>
            <a:br>
              <a:rPr lang="fr-FR" dirty="0"/>
            </a:br>
            <a:r>
              <a:rPr lang="ar-SA" dirty="0" smtClean="0">
                <a:cs typeface="Akhbar MT" pitchFamily="2" charset="-78"/>
              </a:rPr>
              <a:t> </a:t>
            </a:r>
            <a:endParaRPr lang="ar-SA" dirty="0">
              <a:solidFill>
                <a:srgbClr val="FF0000"/>
              </a:solidFill>
              <a:cs typeface="Akhbar MT" pitchFamily="2" charset="-78"/>
            </a:endParaRPr>
          </a:p>
        </p:txBody>
      </p:sp>
      <p:sp>
        <p:nvSpPr>
          <p:cNvPr id="17413" name="Content Placeholder 2"/>
          <p:cNvSpPr>
            <a:spLocks noGrp="1"/>
          </p:cNvSpPr>
          <p:nvPr>
            <p:ph idx="4294967295"/>
          </p:nvPr>
        </p:nvSpPr>
        <p:spPr>
          <a:xfrm>
            <a:off x="381000" y="1371600"/>
            <a:ext cx="9144000" cy="4724400"/>
          </a:xfrm>
        </p:spPr>
        <p:txBody>
          <a:bodyPr/>
          <a:lstStyle/>
          <a:p>
            <a:pPr algn="just"/>
            <a:r>
              <a:rPr lang="ar-SA" sz="2400" dirty="0" smtClean="0"/>
              <a:t>وتسمى </a:t>
            </a:r>
            <a:r>
              <a:rPr lang="ar-SA" sz="2400" dirty="0"/>
              <a:t>المعرفة التأملية أو العقلية، حيث يسعى الإنسان من خلالها للبحث عن الحقيقة فيما وراء المحسوسات، أي: البحث عن الأسباب والعلاقات التي تحيط بالظواهر والأحداث، ولكن بشكل تأملي منطقي بحت، ودون استخدام التجارب أو المحاولات البحثية، وهي معرفة عقلية تحتاج إلى مستوى ذهني أعلى مما </a:t>
            </a:r>
            <a:r>
              <a:rPr lang="ar-SA" sz="2400" dirty="0" err="1"/>
              <a:t>تتطلبه</a:t>
            </a:r>
            <a:r>
              <a:rPr lang="ar-SA" sz="2400" dirty="0"/>
              <a:t> الحياة اليومية أو المعرفة الحسية والتجارب اليومية الاجتماعية، وهي التي تميل إلى الرأي وأساسها البحث في الكون وعن الحقيقة بالتأمل واستعمال النظر، وهي تجمع بين المعارف الحسية والعقلية والعلمية، وتعمل على الانتقال بها إلى المطلق، وهذه المعرفة عادة ما تفتح الباب لاستعمال التأمل وتقديم بعض الإجابات عن الأسئلة التي تطرح والتي يعسر وجود الجواب عليها عند </a:t>
            </a:r>
            <a:r>
              <a:rPr lang="ar-SA" sz="2400" dirty="0" smtClean="0"/>
              <a:t>العقل </a:t>
            </a:r>
            <a:r>
              <a:rPr lang="ar-SA" sz="2400" dirty="0"/>
              <a:t>، وهذه المعارف تبقى نظريات قابلة للخطأ والصواب، وجامعة بين المعارف النسبية</a:t>
            </a:r>
            <a:r>
              <a:rPr lang="en-US" sz="2400" dirty="0"/>
              <a:t>.</a:t>
            </a:r>
            <a:endParaRPr lang="fr-FR" sz="2400" dirty="0"/>
          </a:p>
          <a:p>
            <a:pPr algn="just"/>
            <a:endParaRPr lang="en-US" altLang="ar-SA" sz="2400" b="1" dirty="0" smtClean="0">
              <a:solidFill>
                <a:srgbClr val="FF0000"/>
              </a:solidFill>
              <a:cs typeface="Arial" pitchFamily="34" charset="0"/>
            </a:endParaRPr>
          </a:p>
        </p:txBody>
      </p:sp>
      <p:sp>
        <p:nvSpPr>
          <p:cNvPr id="17414"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13D4D52-8781-41D6-A932-BD3FC66BC084}" type="slidenum">
              <a:rPr lang="ar-SA" altLang="ar-SA" smtClean="0">
                <a:solidFill>
                  <a:schemeClr val="bg1"/>
                </a:solidFill>
                <a:latin typeface="Calibri" pitchFamily="34" charset="0"/>
              </a:rPr>
              <a:pPr eaLnBrk="1" hangingPunct="1"/>
              <a:t>5</a:t>
            </a:fld>
            <a:endParaRPr lang="en-US" altLang="ar-SA" smtClean="0">
              <a:solidFill>
                <a:schemeClr val="bg1"/>
              </a:solidFill>
              <a:latin typeface="Calibri" pitchFamily="34" charset="0"/>
            </a:endParaRPr>
          </a:p>
        </p:txBody>
      </p:sp>
    </p:spTree>
    <p:extLst>
      <p:ext uri="{BB962C8B-B14F-4D97-AF65-F5344CB8AC3E}">
        <p14:creationId xmlns:p14="http://schemas.microsoft.com/office/powerpoint/2010/main" val="17817227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8"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3BA5595-6399-4B5A-A5A0-91A42E7C3815}" type="slidenum">
              <a:rPr lang="ar-SA" altLang="ar-SA" smtClean="0">
                <a:solidFill>
                  <a:schemeClr val="bg1"/>
                </a:solidFill>
                <a:latin typeface="Calibri" pitchFamily="34" charset="0"/>
              </a:rPr>
              <a:pPr eaLnBrk="1" hangingPunct="1"/>
              <a:t>6</a:t>
            </a:fld>
            <a:endParaRPr lang="en-US" altLang="ar-SA" dirty="0" smtClean="0">
              <a:solidFill>
                <a:schemeClr val="bg1"/>
              </a:solidFill>
              <a:latin typeface="Calibri" pitchFamily="34" charset="0"/>
            </a:endParaRPr>
          </a:p>
        </p:txBody>
      </p:sp>
      <p:sp>
        <p:nvSpPr>
          <p:cNvPr id="18439" name="مربع نص 4"/>
          <p:cNvSpPr txBox="1">
            <a:spLocks noChangeArrowheads="1"/>
          </p:cNvSpPr>
          <p:nvPr/>
        </p:nvSpPr>
        <p:spPr bwMode="auto">
          <a:xfrm>
            <a:off x="1219200" y="1981200"/>
            <a:ext cx="2743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ar-SA" altLang="ar-SA"/>
          </a:p>
        </p:txBody>
      </p:sp>
      <p:sp>
        <p:nvSpPr>
          <p:cNvPr id="18440" name="مربع نص 5"/>
          <p:cNvSpPr txBox="1">
            <a:spLocks noChangeArrowheads="1"/>
          </p:cNvSpPr>
          <p:nvPr/>
        </p:nvSpPr>
        <p:spPr bwMode="auto">
          <a:xfrm>
            <a:off x="838200" y="2057400"/>
            <a:ext cx="3505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endParaRPr lang="en-US" altLang="ar-SA"/>
          </a:p>
          <a:p>
            <a:pPr algn="r" eaLnBrk="1" hangingPunct="1"/>
            <a:endParaRPr lang="en-US" altLang="ar-SA"/>
          </a:p>
        </p:txBody>
      </p:sp>
      <p:sp>
        <p:nvSpPr>
          <p:cNvPr id="3" name="Rectangle 2"/>
          <p:cNvSpPr/>
          <p:nvPr/>
        </p:nvSpPr>
        <p:spPr>
          <a:xfrm>
            <a:off x="990599" y="2136339"/>
            <a:ext cx="8246209" cy="2954655"/>
          </a:xfrm>
          <a:prstGeom prst="rect">
            <a:avLst/>
          </a:prstGeom>
        </p:spPr>
        <p:txBody>
          <a:bodyPr wrap="square">
            <a:spAutoFit/>
          </a:bodyPr>
          <a:lstStyle/>
          <a:p>
            <a:r>
              <a:rPr lang="fr-FR" b="1" dirty="0"/>
              <a:t> </a:t>
            </a:r>
            <a:endParaRPr lang="ar-SA" b="1" dirty="0" smtClean="0"/>
          </a:p>
          <a:p>
            <a:r>
              <a:rPr lang="ar-SA" sz="2400" dirty="0" smtClean="0"/>
              <a:t>من </a:t>
            </a:r>
            <a:r>
              <a:rPr lang="ar-SA" sz="2400" dirty="0"/>
              <a:t>خلالها يسعى الإنسان إلى معرفة ما يحيط به من ظواهر وحوادث وأشياء، وهي تأتي نتيجة لمجهود فكري منظم يتخصص بدراستها دراسة موضوعية، وذلك عن طريق البحث المخطط والمنظم والتجربة القائمة على الأسلوب العلمي، والطريقة العلمية تعبير اصطلاحي عن الخطوات التي يتبعها الباحث عندما يتطرق منطقيا لأية مشكلة، والتي هي نشاط فكري يتضمن جمع وتنظيم وتصنيف وبرمجة المعلومات والبيانات الموضوعية التي تم اشتقاقها من الظواهر والأشياء المرتبة وغير المرتبة.</a:t>
            </a:r>
            <a:r>
              <a:rPr lang="ar-SA" sz="2400" b="1" dirty="0"/>
              <a:t> </a:t>
            </a:r>
            <a:endParaRPr lang="ar-SA" sz="2400" b="1" dirty="0" smtClean="0"/>
          </a:p>
          <a:p>
            <a:endParaRPr lang="fr-FR" sz="2400" dirty="0"/>
          </a:p>
        </p:txBody>
      </p:sp>
      <p:sp>
        <p:nvSpPr>
          <p:cNvPr id="4" name="Rectangle 3"/>
          <p:cNvSpPr/>
          <p:nvPr/>
        </p:nvSpPr>
        <p:spPr>
          <a:xfrm>
            <a:off x="5622191" y="588446"/>
            <a:ext cx="3614618" cy="584775"/>
          </a:xfrm>
          <a:prstGeom prst="rect">
            <a:avLst/>
          </a:prstGeom>
        </p:spPr>
        <p:txBody>
          <a:bodyPr wrap="square">
            <a:spAutoFit/>
          </a:bodyPr>
          <a:lstStyle/>
          <a:p>
            <a:pPr lvl="0"/>
            <a:r>
              <a:rPr lang="ar-SA" sz="3200" dirty="0">
                <a:solidFill>
                  <a:prstClr val="black"/>
                </a:solidFill>
              </a:rPr>
              <a:t>د. المعرفة الحسية العلمية:</a:t>
            </a:r>
            <a:endParaRPr lang="fr-FR" sz="3200" dirty="0">
              <a:solidFill>
                <a:prstClr val="black"/>
              </a:solidFill>
            </a:endParaRPr>
          </a:p>
        </p:txBody>
      </p:sp>
    </p:spTree>
    <p:extLst>
      <p:ext uri="{BB962C8B-B14F-4D97-AF65-F5344CB8AC3E}">
        <p14:creationId xmlns:p14="http://schemas.microsoft.com/office/powerpoint/2010/main" val="13579328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495300" y="152400"/>
            <a:ext cx="8915400" cy="1143000"/>
          </a:xfrm>
          <a:noFill/>
          <a:ln>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defRPr/>
            </a:pPr>
            <a:r>
              <a:rPr lang="en-US" sz="2800" dirty="0"/>
              <a:t/>
            </a:r>
            <a:br>
              <a:rPr lang="en-US" sz="2800" dirty="0"/>
            </a:br>
            <a:r>
              <a:rPr lang="ar-SA" dirty="0" smtClean="0"/>
              <a:t>ثانيا</a:t>
            </a:r>
            <a:r>
              <a:rPr lang="ar-SA" dirty="0"/>
              <a:t>: مصادر المعرفة</a:t>
            </a:r>
            <a:r>
              <a:rPr lang="fr-FR" dirty="0"/>
              <a:t/>
            </a:r>
            <a:br>
              <a:rPr lang="fr-FR" dirty="0"/>
            </a:br>
            <a:r>
              <a:rPr lang="ar-SA" dirty="0" smtClean="0">
                <a:solidFill>
                  <a:srgbClr val="FF0000"/>
                </a:solidFill>
                <a:cs typeface="Akhbar MT" pitchFamily="2" charset="-78"/>
              </a:rPr>
              <a:t>  </a:t>
            </a:r>
            <a:endParaRPr lang="ar-SA" dirty="0" smtClean="0">
              <a:solidFill>
                <a:srgbClr val="FF0000"/>
              </a:solidFill>
              <a:cs typeface="Akhbar MT" pitchFamily="2" charset="-78"/>
            </a:endParaRPr>
          </a:p>
        </p:txBody>
      </p:sp>
      <p:sp>
        <p:nvSpPr>
          <p:cNvPr id="21509"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AD52DDE-92BD-4F2C-940C-8121F09270E9}" type="slidenum">
              <a:rPr lang="ar-SA" altLang="ar-SA" smtClean="0">
                <a:solidFill>
                  <a:schemeClr val="bg1"/>
                </a:solidFill>
                <a:latin typeface="Calibri" pitchFamily="34" charset="0"/>
              </a:rPr>
              <a:pPr eaLnBrk="1" hangingPunct="1"/>
              <a:t>7</a:t>
            </a:fld>
            <a:endParaRPr lang="en-US" altLang="ar-SA" smtClean="0">
              <a:solidFill>
                <a:schemeClr val="bg1"/>
              </a:solidFill>
              <a:latin typeface="Calibri" pitchFamily="34" charset="0"/>
            </a:endParaRPr>
          </a:p>
        </p:txBody>
      </p:sp>
      <p:sp>
        <p:nvSpPr>
          <p:cNvPr id="3" name="Rectangle 2"/>
          <p:cNvSpPr/>
          <p:nvPr/>
        </p:nvSpPr>
        <p:spPr>
          <a:xfrm>
            <a:off x="609600" y="1143000"/>
            <a:ext cx="8382000" cy="5016758"/>
          </a:xfrm>
          <a:prstGeom prst="rect">
            <a:avLst/>
          </a:prstGeom>
        </p:spPr>
        <p:txBody>
          <a:bodyPr wrap="square">
            <a:spAutoFit/>
          </a:bodyPr>
          <a:lstStyle/>
          <a:p>
            <a:r>
              <a:rPr lang="ar-SA" sz="2000" dirty="0" smtClean="0"/>
              <a:t>مصادر </a:t>
            </a:r>
            <a:r>
              <a:rPr lang="ar-SA" sz="2000" dirty="0"/>
              <a:t>المعرفة هي الأدوات والوسائل والمنابع التي نستخدمها للتعرف على الموجودات من حولنا، أو على العالم والكون الذي جعله الله تعالى موضوعًا للتأمل والتدبر والفكر والنظر العقلي. </a:t>
            </a:r>
            <a:endParaRPr lang="fr-FR" sz="2000" dirty="0"/>
          </a:p>
          <a:p>
            <a:r>
              <a:rPr lang="ar-SA" sz="2000" dirty="0"/>
              <a:t>أهم مصادر المعرفة وأبرزها:</a:t>
            </a:r>
            <a:endParaRPr lang="fr-FR" sz="2000" dirty="0"/>
          </a:p>
          <a:p>
            <a:r>
              <a:rPr lang="ar-SA" sz="2000" dirty="0"/>
              <a:t> لقد اختلفت الآراء وتباينت حول أهم وأبرز مصادر المعرفة، وتتلخص هذه الآراء فيما يأتي:</a:t>
            </a:r>
            <a:endParaRPr lang="fr-FR" sz="2000" dirty="0"/>
          </a:p>
          <a:p>
            <a:r>
              <a:rPr lang="ar-SA" sz="2000" dirty="0"/>
              <a:t>لقد اختلفت المدارس الفلسفية وتباينت حول أهم وأبرز مصادر المعرفة ، ويمكن إيجاز ذلك على النحو التالي: </a:t>
            </a:r>
            <a:endParaRPr lang="fr-FR" sz="2000" dirty="0"/>
          </a:p>
          <a:p>
            <a:pPr lvl="0"/>
            <a:r>
              <a:rPr lang="ar-SA" sz="2000" b="1" dirty="0"/>
              <a:t>مثالية أفلاطون:</a:t>
            </a:r>
            <a:r>
              <a:rPr lang="ar-SA" sz="2000" dirty="0"/>
              <a:t>  ترى أن العقل – الذي هو قوة فطرية في جميع الناس - هو المصدر الأول والرئيس للمعرفة . فهو يرى أن النفس كانت تعرف قبل التصاقها بالجسد ولما التصقت بجسدها نسيت. ومن ثم فإن المعرفة تذكر والجهل نسيان</a:t>
            </a:r>
            <a:r>
              <a:rPr lang="ar-SA" sz="2000" dirty="0" smtClean="0"/>
              <a:t>.</a:t>
            </a:r>
            <a:endParaRPr lang="ar-SA" sz="2000" dirty="0"/>
          </a:p>
          <a:p>
            <a:r>
              <a:rPr lang="ar-SA" sz="2000" b="1" dirty="0"/>
              <a:t>عقلانية ديكارت:</a:t>
            </a:r>
            <a:r>
              <a:rPr lang="ar-SA" sz="2000" dirty="0"/>
              <a:t> يرى أن العقل يحمل بعض الأفكار الفطرية فقط وهي مبادئ العقل وفكرة وجود الله بما هو كائن كامل. أما ما سوى هذا فإن مصدر المعرفة هو العالم الموضوعي أي إن العقل بمبادئه التي يحملها لما يفكر في العالم يبني معرفة علمية متماسكة.</a:t>
            </a:r>
            <a:endParaRPr lang="fr-FR" sz="2000" dirty="0"/>
          </a:p>
          <a:p>
            <a:pPr lvl="0"/>
            <a:r>
              <a:rPr lang="ar-SA" sz="2000" b="1" dirty="0"/>
              <a:t>التجريبيون:</a:t>
            </a:r>
            <a:r>
              <a:rPr lang="ar-SA" sz="2000" dirty="0"/>
              <a:t> أتباع المدرسة التجريبية – اتخذوا مسلكاً مضاداً للعقليين ، إذ ينكرون كل قول بفطرية المعرفة أو فطرية المبادئ وقالوا بأن التجربة الحسية هي المصدر الوحيد والرئيس لها، وبدأ هذا المذهب في العصر الحديث الفيلسوف الإنجليزي جون لوك 1632-1704م. ولكن شهرته وتطوره كان مع </a:t>
            </a:r>
            <a:r>
              <a:rPr lang="ar-SA" sz="2000" dirty="0" err="1"/>
              <a:t>الأنجليزي</a:t>
            </a:r>
            <a:r>
              <a:rPr lang="ar-SA" sz="2000" dirty="0"/>
              <a:t> ديفيد هيوم</a:t>
            </a:r>
            <a:endParaRPr lang="fr-FR" sz="2000" dirty="0"/>
          </a:p>
        </p:txBody>
      </p:sp>
    </p:spTree>
    <p:extLst>
      <p:ext uri="{BB962C8B-B14F-4D97-AF65-F5344CB8AC3E}">
        <p14:creationId xmlns:p14="http://schemas.microsoft.com/office/powerpoint/2010/main" val="37064144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609600"/>
            <a:ext cx="8915400" cy="5516563"/>
          </a:xfrm>
        </p:spPr>
        <p:txBody>
          <a:bodyPr/>
          <a:lstStyle/>
          <a:p>
            <a:r>
              <a:rPr lang="ar-SA" sz="1800" dirty="0"/>
              <a:t>إن اختلاف الفلاسفة في تحديد مصدر المعرفة يعود إلى تعريفهم للعقل ونظرتهم إليه. ومع ذلك فإن الفلاسفة عرفوا تنوعا مهمّا في تحليلهم للمعرفة الإنسانية جمعوا فيه بين قولهم بقوة العقل من جهة أولى وقوة التجربة من جهة ثانية وقوة الكشف الصوفي والتجربة الروحية من جهة ثالثة مثل الذي نجده عند الفيلسوف الفرنسي برغسون الذي يقول بالمعرفة التجريبية في العلوم الطبيعية، والتفكير العقلي في الفلسفة، والحدس الصوفي كأرقى درجة يمكن أن يصل إليها الإنسان. ولا ننس ما ذهب إليه كانط الفيلسوف الألماني الذي يرى ان مصدر المعرفة هو الواقع التجريبي من جهة والمقولات العقلية من جهة ثانية والوحي والإيمان من جهة ثالثة. وهذا يعني أن التنوع المعرفي واقع في الفكر الغربي الحديث والمعاصر ولم </a:t>
            </a:r>
            <a:r>
              <a:rPr lang="ar-SA" sz="1800" dirty="0" err="1"/>
              <a:t>يستث</a:t>
            </a:r>
            <a:r>
              <a:rPr lang="ar-SA" sz="1800" dirty="0"/>
              <a:t> أي قوة من قوى المعرفة سواء كان المصدر هو العالم الطبيعي أو المصدر </a:t>
            </a:r>
            <a:endParaRPr lang="ar-SA" sz="1800" dirty="0" smtClean="0"/>
          </a:p>
          <a:p>
            <a:endParaRPr lang="fr-FR" sz="1800" dirty="0"/>
          </a:p>
          <a:p>
            <a:pPr lvl="0"/>
            <a:r>
              <a:rPr lang="ar-SA" sz="1800" b="1" dirty="0"/>
              <a:t>ث - مصدر المعرفة في الفكر الإسلامي</a:t>
            </a:r>
            <a:r>
              <a:rPr lang="ar-SA" sz="1800" dirty="0"/>
              <a:t> : فيتمثل في : الحواس ، والعقل ، والوحي. وهو ما انتهى إليه الفكر الغربي الحديث كما رأينا آنفا مع كانط وبرغسون </a:t>
            </a:r>
            <a:r>
              <a:rPr lang="ar-SA" sz="1800"/>
              <a:t>وغيرهما</a:t>
            </a:r>
            <a:r>
              <a:rPr lang="ar-SA" sz="1800" smtClean="0"/>
              <a:t>.</a:t>
            </a:r>
          </a:p>
          <a:p>
            <a:pPr lvl="0"/>
            <a:endParaRPr lang="fr-FR" sz="1800" dirty="0"/>
          </a:p>
          <a:p>
            <a:r>
              <a:rPr lang="ar-SA" sz="1800" dirty="0"/>
              <a:t>وهو موقف يتميز بالتوافق والشمول والتكامل بين مصادرها جميعاً، ، إذ لكل مصدر من هذه المصادر الثلاثة مجالاته وحدوده. كما أن لكل مصدر من المصادر أداته التي تناسبه حسا وعقلا وحدسا وكشفا... فكلها مهمة وضرورية وفق المصدر الذي تتعامل معه. وهذا يعني ضرورة تجنب الخلط بين مصدر المعرفة وأداتها. وستكون لنا مناسبة لتعميق هذا الأمر لما ندرس نماذج من الفكر الغربي الحديث والفكر الإسلامي القديم، وعندها ستكون المقارنة أيسر وأوضح تجنبا للأحكام المسبقة والمتسرعة.</a:t>
            </a:r>
            <a:endParaRPr lang="fr-FR" sz="1800" dirty="0"/>
          </a:p>
          <a:p>
            <a:r>
              <a:rPr lang="ar-SA" sz="1800" dirty="0"/>
              <a:t> </a:t>
            </a:r>
            <a:endParaRPr lang="fr-FR" sz="1800" dirty="0"/>
          </a:p>
          <a:p>
            <a:pPr algn="just"/>
            <a:endParaRPr lang="ar-SA" sz="1800" b="1" dirty="0">
              <a:cs typeface="Akhbar MT" pitchFamily="2" charset="-78"/>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extLst>
      <p:ext uri="{BB962C8B-B14F-4D97-AF65-F5344CB8AC3E}">
        <p14:creationId xmlns:p14="http://schemas.microsoft.com/office/powerpoint/2010/main" val="18952266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533400"/>
            <a:ext cx="8915400" cy="1143000"/>
          </a:xfrm>
        </p:spPr>
        <p:txBody>
          <a:bodyPr/>
          <a:lstStyle/>
          <a:p>
            <a:r>
              <a:rPr lang="ar-SA" dirty="0">
                <a:solidFill>
                  <a:srgbClr val="FF0000"/>
                </a:solidFill>
                <a:cs typeface="Akhbar MT" pitchFamily="2" charset="-78"/>
              </a:rPr>
              <a:t>وقفة نقدية</a:t>
            </a:r>
            <a:r>
              <a:rPr lang="ar-SA" dirty="0"/>
              <a:t/>
            </a:r>
            <a:br>
              <a:rPr lang="ar-SA" dirty="0"/>
            </a:br>
            <a:endParaRPr lang="ar-SA" dirty="0"/>
          </a:p>
        </p:txBody>
      </p:sp>
      <p:sp>
        <p:nvSpPr>
          <p:cNvPr id="3" name="عنصر نائب للمحتوى 2"/>
          <p:cNvSpPr>
            <a:spLocks noGrp="1"/>
          </p:cNvSpPr>
          <p:nvPr>
            <p:ph idx="1"/>
          </p:nvPr>
        </p:nvSpPr>
        <p:spPr>
          <a:xfrm>
            <a:off x="495300" y="1600200"/>
            <a:ext cx="9029700" cy="4525963"/>
          </a:xfrm>
        </p:spPr>
        <p:txBody>
          <a:bodyPr/>
          <a:lstStyle/>
          <a:p>
            <a:pPr algn="just"/>
            <a:r>
              <a:rPr lang="ar-SA" sz="1800" b="1" dirty="0" smtClean="0">
                <a:cs typeface="Akhbar MT" pitchFamily="2" charset="-78"/>
              </a:rPr>
              <a:t>نلاحظ </a:t>
            </a:r>
            <a:r>
              <a:rPr lang="ar-SA" sz="1800" b="1" dirty="0">
                <a:cs typeface="Akhbar MT" pitchFamily="2" charset="-78"/>
              </a:rPr>
              <a:t>أن المذاهب الثلاثة السابقة ركزت على جانب وأهملت جانبا آخر أو جوانب أخرى تتعلق بطبيعة المعرفة، لأنها نظرت بطريقة </a:t>
            </a:r>
            <a:r>
              <a:rPr lang="ar-SA" sz="1800" b="1" dirty="0" smtClean="0">
                <a:cs typeface="Akhbar MT" pitchFamily="2" charset="-78"/>
              </a:rPr>
              <a:t>تجزيئية </a:t>
            </a:r>
            <a:r>
              <a:rPr lang="ar-SA" sz="1800" b="1" dirty="0">
                <a:cs typeface="Akhbar MT" pitchFamily="2" charset="-78"/>
              </a:rPr>
              <a:t>للإنسان (العارف) ولموضوع المعرفة، فبعضها اعتد بالعقل وأهمل الواقع، والبعض تشبث بالواقع وجعل العقل لا دور له إلا التصديق على الواقع، والبعض جعل المعرفة الحقة ما كنت تحقق منافع مجسدة، ولا عبرة بصحة المعرفة في ذاتها أو مطابقتها للواقع أو يقينيتها العقلية </a:t>
            </a:r>
            <a:endParaRPr lang="ar-SA" sz="1800" b="1" dirty="0" smtClean="0">
              <a:cs typeface="Akhbar MT" pitchFamily="2" charset="-78"/>
            </a:endParaRPr>
          </a:p>
          <a:p>
            <a:pPr algn="just"/>
            <a:endParaRPr lang="ar-SA" sz="1800" b="1" dirty="0" smtClean="0">
              <a:cs typeface="Akhbar MT" pitchFamily="2" charset="-78"/>
            </a:endParaRPr>
          </a:p>
          <a:p>
            <a:pPr marL="0" indent="0" algn="just">
              <a:buClr>
                <a:srgbClr val="FF0000"/>
              </a:buClr>
            </a:pPr>
            <a:r>
              <a:rPr lang="ar-SA" sz="1800" b="1" dirty="0">
                <a:solidFill>
                  <a:srgbClr val="FF0000"/>
                </a:solidFill>
                <a:cs typeface="Akhbar MT" pitchFamily="2" charset="-78"/>
              </a:rPr>
              <a:t>  </a:t>
            </a:r>
            <a:r>
              <a:rPr lang="ar-SA" sz="1800" b="1" dirty="0" smtClean="0">
                <a:solidFill>
                  <a:srgbClr val="FF0000"/>
                </a:solidFill>
                <a:cs typeface="Akhbar MT" pitchFamily="2" charset="-78"/>
              </a:rPr>
              <a:t> </a:t>
            </a:r>
            <a:r>
              <a:rPr lang="ar-SA" sz="1800" b="1" dirty="0" smtClean="0">
                <a:cs typeface="Akhbar MT" pitchFamily="2" charset="-78"/>
              </a:rPr>
              <a:t> ولو </a:t>
            </a:r>
            <a:r>
              <a:rPr lang="ar-SA" sz="1800" b="1" dirty="0">
                <a:cs typeface="Akhbar MT" pitchFamily="2" charset="-78"/>
              </a:rPr>
              <a:t>تأملنا القرآن الكريم لوجدناه يقرر أن للأشياء وجودا واقعيا مستقلا عما في الذهن البشري، أدركه الإنسان أم عجز عن إدراكه، وعدم إدراك الإنسان لبعض الأشياء لا يقتضي </a:t>
            </a:r>
            <a:r>
              <a:rPr lang="ar-SA" sz="1800" b="1" dirty="0" smtClean="0">
                <a:cs typeface="Akhbar MT" pitchFamily="2" charset="-78"/>
              </a:rPr>
              <a:t>عدمها . أي </a:t>
            </a:r>
            <a:r>
              <a:rPr lang="ar-SA" sz="1800" b="1" dirty="0">
                <a:cs typeface="Akhbar MT" pitchFamily="2" charset="-78"/>
              </a:rPr>
              <a:t>أنه ليس كل موجود يمكن معرفته، فهناك من الموجودات ما لا سبيل لوسائل المعرفة الإنسانية إلى معرفتها ومن هنا كانت تبعية نظرية المعرفة لنظرية الوجود في القرآن، فما هو موجود لا يتعلق وجوده بمعرفة الإنسان له أو عدمها، فالموجودات أكبر من أن يلم بها أو يحصيها أو يدركها العقل البشري. (وما أوتيتم من العلم إلا قليلا</a:t>
            </a:r>
            <a:r>
              <a:rPr lang="ar-SA" sz="1800" b="1" dirty="0" smtClean="0">
                <a:cs typeface="Akhbar MT" pitchFamily="2" charset="-78"/>
              </a:rPr>
              <a:t>).</a:t>
            </a:r>
          </a:p>
          <a:p>
            <a:pPr marL="0" indent="0">
              <a:buClr>
                <a:srgbClr val="FF0000"/>
              </a:buClr>
            </a:pPr>
            <a:endParaRPr lang="ar-SA" sz="1800" b="1" dirty="0">
              <a:cs typeface="Akhbar MT" pitchFamily="2" charset="-78"/>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extLst>
      <p:ext uri="{BB962C8B-B14F-4D97-AF65-F5344CB8AC3E}">
        <p14:creationId xmlns:p14="http://schemas.microsoft.com/office/powerpoint/2010/main" val="11444810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sz="1800" b="1" dirty="0">
                <a:cs typeface="Akhbar MT" pitchFamily="2" charset="-78"/>
              </a:rPr>
              <a:t>ولهذا فإن طبيعة المعرفة عندما نتأمل القرآن نجد أن المعارف ثلاثة أنواع</a:t>
            </a:r>
            <a:r>
              <a:rPr lang="ar-SA" sz="1800" b="1" dirty="0" smtClean="0">
                <a:cs typeface="Akhbar MT" pitchFamily="2" charset="-78"/>
              </a:rPr>
              <a:t>:</a:t>
            </a:r>
          </a:p>
          <a:p>
            <a:pPr>
              <a:buClr>
                <a:srgbClr val="FF0000"/>
              </a:buClr>
              <a:buFont typeface="Wingdings" panose="05000000000000000000" pitchFamily="2" charset="2"/>
              <a:buChar char="ü"/>
            </a:pPr>
            <a:r>
              <a:rPr lang="ar-SA" sz="1800" b="1" dirty="0" smtClean="0">
                <a:cs typeface="Akhbar MT" pitchFamily="2" charset="-78"/>
              </a:rPr>
              <a:t>هناك </a:t>
            </a:r>
            <a:r>
              <a:rPr lang="ar-SA" sz="1800" b="1" dirty="0">
                <a:cs typeface="Akhbar MT" pitchFamily="2" charset="-78"/>
              </a:rPr>
              <a:t>ما هو فطري: وهو العلم الضروري الذي خلقه الله تعالى مركوزا في فطرة الإنسان ومنه العلم </a:t>
            </a:r>
            <a:r>
              <a:rPr lang="ar-SA" sz="1800" b="1" dirty="0" smtClean="0">
                <a:cs typeface="Akhbar MT" pitchFamily="2" charset="-78"/>
              </a:rPr>
              <a:t>بالبديهيات </a:t>
            </a:r>
            <a:r>
              <a:rPr lang="ar-SA" sz="1800" b="1" dirty="0">
                <a:cs typeface="Akhbar MT" pitchFamily="2" charset="-78"/>
              </a:rPr>
              <a:t>العقلية وبالله وبالأسماء </a:t>
            </a:r>
            <a:r>
              <a:rPr lang="ar-SA" sz="1800" b="1" dirty="0" smtClean="0">
                <a:cs typeface="Akhbar MT" pitchFamily="2" charset="-78"/>
              </a:rPr>
              <a:t>يقول </a:t>
            </a:r>
            <a:r>
              <a:rPr lang="ar-SA" sz="1800" b="1" dirty="0">
                <a:cs typeface="Akhbar MT" pitchFamily="2" charset="-78"/>
              </a:rPr>
              <a:t>تعالى: </a:t>
            </a:r>
            <a:r>
              <a:rPr lang="ar-SA" sz="1800" b="1" dirty="0">
                <a:solidFill>
                  <a:srgbClr val="FF0000"/>
                </a:solidFill>
                <a:cs typeface="Akhbar MT" pitchFamily="2" charset="-78"/>
              </a:rPr>
              <a:t>َ{وَعَلَّمَ آدَمَ الأَسْمَاء كُلَّهَا ثُمَّ عَرَضَهُمْ عَلَى الْمَلاَئِكَةِ فَقَالَ أَنبِئُونِي بِأَسْمَاء هَـؤُلاء إِن كُنتُمْ صَادِقِين</a:t>
            </a:r>
            <a:r>
              <a:rPr lang="ar-SA" sz="1800" b="1" dirty="0">
                <a:cs typeface="Akhbar MT" pitchFamily="2" charset="-78"/>
              </a:rPr>
              <a:t>}31 البقرة</a:t>
            </a:r>
            <a:r>
              <a:rPr lang="ar-SA" sz="1800" b="1" dirty="0" smtClean="0">
                <a:cs typeface="Akhbar MT" pitchFamily="2" charset="-78"/>
              </a:rPr>
              <a:t>.</a:t>
            </a:r>
          </a:p>
          <a:p>
            <a:pPr>
              <a:buClr>
                <a:srgbClr val="FF0000"/>
              </a:buClr>
              <a:buFont typeface="Wingdings" panose="05000000000000000000" pitchFamily="2" charset="2"/>
              <a:buChar char="ü"/>
            </a:pPr>
            <a:r>
              <a:rPr lang="ar-SA" sz="1800" b="1" dirty="0" smtClean="0">
                <a:cs typeface="Akhbar MT" pitchFamily="2" charset="-78"/>
              </a:rPr>
              <a:t> </a:t>
            </a:r>
            <a:r>
              <a:rPr lang="ar-SA" sz="1800" b="1" dirty="0">
                <a:cs typeface="Akhbar MT" pitchFamily="2" charset="-78"/>
              </a:rPr>
              <a:t>علم النبوة: وهو العلم الرباني الذي وصل إلى الإنسان من طريق الوحي: ُ{ </a:t>
            </a:r>
            <a:r>
              <a:rPr lang="ar-SA" sz="1800" b="1" dirty="0">
                <a:solidFill>
                  <a:srgbClr val="FF0000"/>
                </a:solidFill>
                <a:cs typeface="Akhbar MT" pitchFamily="2" charset="-78"/>
              </a:rPr>
              <a:t>كَذَلِكَ </a:t>
            </a:r>
            <a:r>
              <a:rPr lang="ar-SA" sz="1800" b="1" dirty="0" smtClean="0">
                <a:solidFill>
                  <a:srgbClr val="FF0000"/>
                </a:solidFill>
                <a:cs typeface="Akhbar MT" pitchFamily="2" charset="-78"/>
              </a:rPr>
              <a:t>يُوحِى </a:t>
            </a:r>
            <a:r>
              <a:rPr lang="ar-SA" sz="1800" b="1" dirty="0">
                <a:solidFill>
                  <a:srgbClr val="FF0000"/>
                </a:solidFill>
                <a:cs typeface="Akhbar MT" pitchFamily="2" charset="-78"/>
              </a:rPr>
              <a:t>إِلَيْكَ وَإِلَى الَّذِينَ مِن قَبْلِكَ اللَّهُ الْعَزِيزُ الْحَكِيم</a:t>
            </a:r>
            <a:r>
              <a:rPr lang="ar-SA" sz="1800" b="1" dirty="0">
                <a:cs typeface="Akhbar MT" pitchFamily="2" charset="-78"/>
              </a:rPr>
              <a:t>} </a:t>
            </a:r>
            <a:r>
              <a:rPr lang="ar-SA" sz="1800" b="1" dirty="0" smtClean="0">
                <a:cs typeface="Akhbar MT" pitchFamily="2" charset="-78"/>
              </a:rPr>
              <a:t>3 الشورى</a:t>
            </a:r>
          </a:p>
          <a:p>
            <a:pPr>
              <a:buClr>
                <a:srgbClr val="FF0000"/>
              </a:buClr>
              <a:buFont typeface="Wingdings" panose="05000000000000000000" pitchFamily="2" charset="2"/>
              <a:buChar char="ü"/>
            </a:pPr>
            <a:r>
              <a:rPr lang="ar-SA" sz="1800" b="1" dirty="0" smtClean="0">
                <a:cs typeface="Akhbar MT" pitchFamily="2" charset="-78"/>
              </a:rPr>
              <a:t>المعارف </a:t>
            </a:r>
            <a:r>
              <a:rPr lang="ar-SA" sz="1800" b="1" dirty="0" err="1" smtClean="0">
                <a:cs typeface="Akhbar MT" pitchFamily="2" charset="-78"/>
              </a:rPr>
              <a:t>الإكتسابية</a:t>
            </a:r>
            <a:r>
              <a:rPr lang="ar-SA" sz="1800" b="1" dirty="0" smtClean="0">
                <a:cs typeface="Akhbar MT" pitchFamily="2" charset="-78"/>
              </a:rPr>
              <a:t> </a:t>
            </a:r>
            <a:r>
              <a:rPr lang="ar-SA" sz="1800" b="1" dirty="0">
                <a:cs typeface="Akhbar MT" pitchFamily="2" charset="-78"/>
              </a:rPr>
              <a:t>: وهي المعارف التي يكتسبها الإنسان من الوحي أو الكون أو كليهما بالحس والتجربة والعقل والحدس، { </a:t>
            </a:r>
            <a:r>
              <a:rPr lang="ar-SA" sz="1800" b="1" dirty="0">
                <a:solidFill>
                  <a:srgbClr val="FF0000"/>
                </a:solidFill>
                <a:cs typeface="Akhbar MT" pitchFamily="2" charset="-78"/>
              </a:rPr>
              <a:t>وَاللّهُ أَخْرَجَكُم مِّن بُطُونِ أُمَّهَاتِكُمْ لاَ تَعْلَمُونَ شَيْئاً وَجَعَلَ لَكُمُ الْسَّمْعَ وَالأَبْصَارَ وَالأَفْئِدَةَ لَعَلَّكُمْ تَشْكُرُون</a:t>
            </a:r>
            <a:r>
              <a:rPr lang="ar-SA" sz="1800" b="1" dirty="0">
                <a:cs typeface="Akhbar MT" pitchFamily="2" charset="-78"/>
              </a:rPr>
              <a:t>} 78 النحل</a:t>
            </a:r>
            <a:r>
              <a:rPr lang="ar-SA" sz="1800" b="1" dirty="0" smtClean="0">
                <a:cs typeface="Akhbar MT" pitchFamily="2" charset="-78"/>
              </a:rPr>
              <a:t>.</a:t>
            </a:r>
          </a:p>
          <a:p>
            <a:pPr>
              <a:buClr>
                <a:srgbClr val="FF0000"/>
              </a:buClr>
              <a:buFont typeface="Wingdings" panose="05000000000000000000" pitchFamily="2" charset="2"/>
              <a:buChar char="ü"/>
            </a:pPr>
            <a:endParaRPr lang="ar-SA" sz="1800" b="1" dirty="0">
              <a:cs typeface="Akhbar MT" pitchFamily="2" charset="-78"/>
            </a:endParaRPr>
          </a:p>
          <a:p>
            <a:pPr marL="0" indent="0">
              <a:buClr>
                <a:srgbClr val="FF0000"/>
              </a:buClr>
            </a:pPr>
            <a:r>
              <a:rPr lang="ar-SA" sz="1800" b="1" dirty="0" smtClean="0">
                <a:cs typeface="Akhbar MT" pitchFamily="2" charset="-78"/>
              </a:rPr>
              <a:t> </a:t>
            </a:r>
            <a:r>
              <a:rPr lang="ar-SA" sz="1800" b="1" dirty="0">
                <a:cs typeface="Akhbar MT" pitchFamily="2" charset="-78"/>
              </a:rPr>
              <a:t>ثم أن طبيعة المعرفة تقتضي ميداناً لدراستها وهذا الميدان- وبحسب نصوص القرآن الكريم </a:t>
            </a:r>
            <a:r>
              <a:rPr lang="ar-SA" sz="1800" b="1" dirty="0" smtClean="0">
                <a:cs typeface="Akhbar MT" pitchFamily="2" charset="-78"/>
              </a:rPr>
              <a:t>– </a:t>
            </a:r>
          </a:p>
          <a:p>
            <a:pPr marL="285750" indent="-285750">
              <a:buClr>
                <a:srgbClr val="FF0000"/>
              </a:buClr>
              <a:buFont typeface="Arial" panose="020B0604020202020204" pitchFamily="34" charset="0"/>
              <a:buChar char="•"/>
            </a:pPr>
            <a:r>
              <a:rPr lang="ar-SA" sz="1800" b="1" dirty="0" smtClean="0">
                <a:cs typeface="Akhbar MT" pitchFamily="2" charset="-78"/>
              </a:rPr>
              <a:t>اما </a:t>
            </a:r>
            <a:r>
              <a:rPr lang="ar-SA" sz="1800" b="1" dirty="0">
                <a:cs typeface="Akhbar MT" pitchFamily="2" charset="-78"/>
              </a:rPr>
              <a:t>أن يكون في عالم الغيب </a:t>
            </a:r>
            <a:endParaRPr lang="ar-SA" sz="1800" b="1" dirty="0" smtClean="0">
              <a:cs typeface="Akhbar MT" pitchFamily="2" charset="-78"/>
            </a:endParaRPr>
          </a:p>
          <a:p>
            <a:pPr marL="285750" indent="-285750">
              <a:buClr>
                <a:srgbClr val="FF0000"/>
              </a:buClr>
              <a:buFont typeface="Arial" panose="020B0604020202020204" pitchFamily="34" charset="0"/>
              <a:buChar char="•"/>
            </a:pPr>
            <a:r>
              <a:rPr lang="ar-SA" sz="1800" b="1" dirty="0" smtClean="0">
                <a:cs typeface="Akhbar MT" pitchFamily="2" charset="-78"/>
              </a:rPr>
              <a:t>واما </a:t>
            </a:r>
            <a:r>
              <a:rPr lang="ar-SA" sz="1800" b="1" dirty="0">
                <a:cs typeface="Akhbar MT" pitchFamily="2" charset="-78"/>
              </a:rPr>
              <a:t>أن يكون في عالم الشهادة، </a:t>
            </a:r>
            <a:endParaRPr lang="ar-SA" sz="1800" b="1" dirty="0" smtClean="0">
              <a:cs typeface="Akhbar MT" pitchFamily="2" charset="-78"/>
            </a:endParaRPr>
          </a:p>
          <a:p>
            <a:pPr marL="0" indent="0">
              <a:buClr>
                <a:srgbClr val="FF0000"/>
              </a:buClr>
            </a:pPr>
            <a:r>
              <a:rPr lang="ar-SA" sz="1800" b="1" dirty="0" smtClean="0">
                <a:cs typeface="Akhbar MT" pitchFamily="2" charset="-78"/>
              </a:rPr>
              <a:t>وطبيعي </a:t>
            </a:r>
            <a:r>
              <a:rPr lang="ar-SA" sz="1800" b="1" dirty="0">
                <a:cs typeface="Akhbar MT" pitchFamily="2" charset="-78"/>
              </a:rPr>
              <a:t>أن البحث في عالم الغيب محدود، إذ أعفي الإنسان من الدخول في تفاصيله بحسبان ذلك خارجاً عن نطاق طرائق المعرفة لديه من حس وعقل على وجه التحديد، ويبقى أمامه مصدر الوحي وطريقته ما دام واثقاً من أحقيته في ذلك أما عالم الشهادة فهو الميدان الحقيقي للبحث</a:t>
            </a:r>
          </a:p>
          <a:p>
            <a:endParaRPr lang="ar-SA" sz="1800" b="1" dirty="0">
              <a:cs typeface="Akhbar MT" pitchFamily="2" charset="-78"/>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extLst>
      <p:ext uri="{BB962C8B-B14F-4D97-AF65-F5344CB8AC3E}">
        <p14:creationId xmlns:p14="http://schemas.microsoft.com/office/powerpoint/2010/main" val="3708231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لاداب">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Arts_Template1.potx" id="{8D38B697-CDE3-428C-B4A2-8EAF6F80AA67}" vid="{AD1376BE-9B19-495B-9D41-620BFFCFC7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الاداب</Template>
  <TotalTime>1589</TotalTime>
  <Words>1261</Words>
  <Application>Microsoft Office PowerPoint</Application>
  <PresentationFormat>Format A4 (210 x 297 mm)</PresentationFormat>
  <Paragraphs>65</Paragraphs>
  <Slides>11</Slides>
  <Notes>1</Notes>
  <HiddenSlides>0</HiddenSlides>
  <MMClips>0</MMClips>
  <ScaleCrop>false</ScaleCrop>
  <HeadingPairs>
    <vt:vector size="4" baseType="variant">
      <vt:variant>
        <vt:lpstr>Thème</vt:lpstr>
      </vt:variant>
      <vt:variant>
        <vt:i4>1</vt:i4>
      </vt:variant>
      <vt:variant>
        <vt:lpstr>Titres des diapositives</vt:lpstr>
      </vt:variant>
      <vt:variant>
        <vt:i4>11</vt:i4>
      </vt:variant>
    </vt:vector>
  </HeadingPairs>
  <TitlesOfParts>
    <vt:vector size="12" baseType="lpstr">
      <vt:lpstr>فورم لكلية الاداب</vt:lpstr>
      <vt:lpstr>Présentation PowerPoint</vt:lpstr>
      <vt:lpstr>المحاضرة السادسة  أنواع المعرفة ومصادرها</vt:lpstr>
      <vt:lpstr>    أولا: أنواع المعرفة </vt:lpstr>
      <vt:lpstr>  المعرفة العقلية:   </vt:lpstr>
      <vt:lpstr> ج. المعرفة الفلسفية:   </vt:lpstr>
      <vt:lpstr>Présentation PowerPoint</vt:lpstr>
      <vt:lpstr> ثانيا: مصادر المعرفة   </vt:lpstr>
      <vt:lpstr>Présentation PowerPoint</vt:lpstr>
      <vt:lpstr>وقفة نقدية </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Mohammad Abdulhmid Alqatawneh</dc:creator>
  <cp:lastModifiedBy>Utilisateur Windows</cp:lastModifiedBy>
  <cp:revision>23</cp:revision>
  <dcterms:created xsi:type="dcterms:W3CDTF">2014-01-30T12:18:20Z</dcterms:created>
  <dcterms:modified xsi:type="dcterms:W3CDTF">2018-09-28T07:32:44Z</dcterms:modified>
</cp:coreProperties>
</file>