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2" r:id="rId3"/>
    <p:sldId id="311" r:id="rId4"/>
    <p:sldId id="312" r:id="rId5"/>
    <p:sldId id="313" r:id="rId6"/>
    <p:sldId id="314" r:id="rId7"/>
    <p:sldId id="315" r:id="rId8"/>
    <p:sldId id="329" r:id="rId9"/>
    <p:sldId id="330" r:id="rId10"/>
    <p:sldId id="331"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السابعة</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000" b="1" dirty="0" smtClean="0"/>
              <a:t>        طبيعة </a:t>
            </a:r>
            <a:r>
              <a:rPr lang="ar-SA" sz="4000" b="1" dirty="0"/>
              <a:t>المعرفة</a:t>
            </a:r>
            <a:endParaRPr lang="fr-FR" sz="40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ext Placeholder 5"/>
          <p:cNvSpPr>
            <a:spLocks noGrp="1"/>
          </p:cNvSpPr>
          <p:nvPr>
            <p:ph idx="1"/>
          </p:nvPr>
        </p:nvSpPr>
        <p:spPr>
          <a:xfrm>
            <a:off x="495300" y="990600"/>
            <a:ext cx="8915400" cy="4800600"/>
          </a:xfrm>
        </p:spPr>
        <p:txBody>
          <a:bodyPr/>
          <a:lstStyle/>
          <a:p>
            <a:pPr>
              <a:buFont typeface="Arial" pitchFamily="34" charset="0"/>
              <a:buChar char="•"/>
            </a:pPr>
            <a:endParaRPr lang="ar-SA" altLang="ar-SA" sz="4000" b="1" dirty="0" smtClean="0">
              <a:solidFill>
                <a:srgbClr val="FF0000"/>
              </a:solidFill>
              <a:cs typeface="Arial" pitchFamily="34" charset="0"/>
            </a:endParaRPr>
          </a:p>
          <a:p>
            <a:r>
              <a:rPr lang="en-US" altLang="ar-SA" sz="2400" b="1" dirty="0" smtClean="0">
                <a:cs typeface="Arial" pitchFamily="34" charset="0"/>
              </a:rPr>
              <a:t> </a:t>
            </a:r>
            <a:r>
              <a:rPr lang="ar-EG" sz="2400" dirty="0"/>
              <a:t>في البحث المتعلق بطبيعة المعرفة نجيب عن بعض الأسئلة الآتية: </a:t>
            </a:r>
            <a:endParaRPr lang="fr-FR" sz="2400" dirty="0"/>
          </a:p>
          <a:p>
            <a:r>
              <a:rPr lang="ar-EG" sz="2400" dirty="0"/>
              <a:t>- هل المعرفة فطرية أم مكتسبة؟ </a:t>
            </a:r>
            <a:endParaRPr lang="fr-FR" sz="2400" dirty="0"/>
          </a:p>
          <a:p>
            <a:r>
              <a:rPr lang="ar-EG" sz="2400" dirty="0"/>
              <a:t>- هل المعرفة تكون علمًا بالكليات أم بالجزئيات؟ </a:t>
            </a:r>
            <a:endParaRPr lang="fr-FR" sz="2400" dirty="0"/>
          </a:p>
          <a:p>
            <a:r>
              <a:rPr lang="ar-EG" sz="2400" dirty="0"/>
              <a:t>- ما محور المعرفة: الذات العارفة أم الأشياء المعروفة؟ </a:t>
            </a:r>
            <a:endParaRPr lang="fr-FR" sz="2400" dirty="0"/>
          </a:p>
          <a:p>
            <a:r>
              <a:rPr lang="ar-EG" sz="2400" dirty="0"/>
              <a:t>- هل المعرفة نسبية أم مطلقة؟ </a:t>
            </a:r>
            <a:endParaRPr lang="fr-FR" sz="2400" dirty="0"/>
          </a:p>
          <a:p>
            <a:r>
              <a:rPr lang="ar-EG" sz="2400" dirty="0"/>
              <a:t>- ما معايير صدق المعرفة؟</a:t>
            </a:r>
            <a:endParaRPr lang="fr-FR" sz="2400" dirty="0"/>
          </a:p>
          <a:p>
            <a:r>
              <a:rPr lang="ar-EG" sz="2400" dirty="0"/>
              <a:t>ونظرًا لمنهج هذا الكتاب والغرض منه فإننا سوف نقتصر على الإجابة عن سؤالين فقط من الأسئلة السابقة؛ لما بهما من التصاق مباشر ببيان طبيعة المعرفة بالمقارنة مع غيرهما من الأسئلة، وهما: المعرفة بين الفطرية والاكتساب، والمعرفة بين الظن واليقين.</a:t>
            </a:r>
            <a:endParaRPr lang="fr-FR" sz="2400" dirty="0"/>
          </a:p>
          <a:p>
            <a:endParaRPr lang="en-US" altLang="ar-SA" b="1" dirty="0" smtClean="0">
              <a:cs typeface="Arial" pitchFamily="34" charset="0"/>
            </a:endParaRP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69332"/>
          </a:xfrm>
          <a:prstGeom prst="rect">
            <a:avLst/>
          </a:prstGeom>
        </p:spPr>
        <p:txBody>
          <a:bodyPr wrap="square">
            <a:spAutoFit/>
          </a:bodyPr>
          <a:lstStyle/>
          <a:p>
            <a:r>
              <a:rPr lang="ar-SA" dirty="0" smtClean="0"/>
              <a:t>   </a:t>
            </a:r>
            <a:endParaRPr lang="ar-SA" dirty="0"/>
          </a:p>
        </p:txBody>
      </p:sp>
      <p:sp>
        <p:nvSpPr>
          <p:cNvPr id="5" name="عنصر نائب للمحتوى 2"/>
          <p:cNvSpPr>
            <a:spLocks noGrp="1"/>
          </p:cNvSpPr>
          <p:nvPr/>
        </p:nvSpPr>
        <p:spPr bwMode="auto">
          <a:xfrm>
            <a:off x="190500" y="2247900"/>
            <a:ext cx="9525000" cy="2362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1">
              <a:spcBef>
                <a:spcPts val="0"/>
              </a:spcBef>
            </a:pPr>
            <a:r>
              <a:rPr lang="en-US" sz="2500" dirty="0" smtClean="0"/>
              <a:t/>
            </a:r>
            <a:br>
              <a:rPr lang="en-US" sz="2500" dirty="0" smtClean="0"/>
            </a:br>
            <a:r>
              <a:rPr lang="en-US" sz="2500" dirty="0" smtClean="0"/>
              <a:t/>
            </a:r>
            <a:br>
              <a:rPr lang="en-US" sz="2500" dirty="0" smtClean="0"/>
            </a:br>
            <a:endParaRPr lang="ar-SA" sz="2500" dirty="0"/>
          </a:p>
        </p:txBody>
      </p:sp>
      <p:sp>
        <p:nvSpPr>
          <p:cNvPr id="4" name="Rectangle 3"/>
          <p:cNvSpPr/>
          <p:nvPr/>
        </p:nvSpPr>
        <p:spPr>
          <a:xfrm>
            <a:off x="990600" y="1600200"/>
            <a:ext cx="7696200" cy="4401205"/>
          </a:xfrm>
          <a:prstGeom prst="rect">
            <a:avLst/>
          </a:prstGeom>
        </p:spPr>
        <p:txBody>
          <a:bodyPr wrap="square">
            <a:spAutoFit/>
          </a:bodyPr>
          <a:lstStyle/>
          <a:p>
            <a:r>
              <a:rPr lang="ar-EG" sz="2000" dirty="0" smtClean="0"/>
              <a:t>يبحث </a:t>
            </a:r>
            <a:r>
              <a:rPr lang="ar-EG" sz="2000" dirty="0"/>
              <a:t>هذا الموضوع فيما إذا كانت الأفكار والمعارف التي لدى الإنسان عن الأشياء أصيلة فيه، أي: مخلوقة معه مفطورة فيه، أم إنها طارئة عليه بعد ولادته، وسوف نعرض لهذه القضية من خلال آراء ثلاثة مواقف ذهب أصحاب كل موقف فيها مذهبًا</a:t>
            </a:r>
            <a:r>
              <a:rPr lang="ar-EG" sz="2000" dirty="0" smtClean="0"/>
              <a:t>:</a:t>
            </a:r>
            <a:endParaRPr lang="ar-SA" sz="2000" dirty="0" smtClean="0"/>
          </a:p>
          <a:p>
            <a:r>
              <a:rPr lang="ar-EG" sz="2000" b="1" dirty="0"/>
              <a:t>الموقف الأول: موقف المثاليين</a:t>
            </a:r>
            <a:r>
              <a:rPr lang="ar-EG" sz="2000" b="1" dirty="0" smtClean="0"/>
              <a:t>:</a:t>
            </a:r>
            <a:endParaRPr lang="ar-SA" sz="2000" b="1" dirty="0" smtClean="0"/>
          </a:p>
          <a:p>
            <a:endParaRPr lang="fr-FR" sz="2000" b="1" dirty="0"/>
          </a:p>
          <a:p>
            <a:r>
              <a:rPr lang="ar-EG" sz="2000" dirty="0"/>
              <a:t>وهم الذين يردون كل وجود إلى الفكر بأوسع معانيه</a:t>
            </a:r>
            <a:r>
              <a:rPr lang="ar-EG" sz="2000" baseline="30000" dirty="0"/>
              <a:t> </a:t>
            </a:r>
            <a:r>
              <a:rPr lang="ar-SA" sz="2000" baseline="30000" dirty="0"/>
              <a:t>()</a:t>
            </a:r>
            <a:r>
              <a:rPr lang="ar-SA" sz="2000" dirty="0"/>
              <a:t>، </a:t>
            </a:r>
            <a:r>
              <a:rPr lang="ar-EG" sz="2000" dirty="0"/>
              <a:t>ويوضعون دائمًا في مقابل الواقعيين أو الماديين، ويأتي في صدارتهم أفلاطون من الإغريق، ومن المحدثين </a:t>
            </a:r>
            <a:r>
              <a:rPr lang="ar-EG" sz="2000" dirty="0" err="1"/>
              <a:t>باركلي</a:t>
            </a:r>
            <a:r>
              <a:rPr lang="ar-EG" sz="2000" dirty="0"/>
              <a:t> </a:t>
            </a:r>
            <a:r>
              <a:rPr lang="ar-EG" sz="2000" dirty="0" err="1"/>
              <a:t>وكانط</a:t>
            </a:r>
            <a:r>
              <a:rPr lang="ar-EG" sz="2000" dirty="0"/>
              <a:t> وهيجل.</a:t>
            </a:r>
            <a:endParaRPr lang="fr-FR" sz="2000" dirty="0"/>
          </a:p>
          <a:p>
            <a:r>
              <a:rPr lang="ar-EG" sz="2000" dirty="0"/>
              <a:t>وتعتبر الفلسفة الإسلامية إجمالا فلسفة مثالية تعلي من شأن الوجود الروحي كوجود خارجي حقيقي قائم بذاته، ولا شك أن ثمة اختلافات عقدية فلسفية كثيرة بين طوائف هذا التيار لا يتسع المقام لذكرها، غير أن الجامع الذي يجمعهم هو الاعتراف بالوجود اللامادي المفارق </a:t>
            </a:r>
            <a:r>
              <a:rPr lang="ar-EG" sz="2000" dirty="0" smtClean="0"/>
              <a:t>للحس</a:t>
            </a:r>
            <a:endParaRPr lang="ar-SA" sz="2000" dirty="0" smtClean="0"/>
          </a:p>
          <a:p>
            <a:r>
              <a:rPr lang="ar-EG" sz="2000" dirty="0"/>
              <a:t> وبخصوص موضوع فطرية المعرفة واكتسابها فإن المثاليين يرون أن المعرفة الإنسانية فطرية، وذلك لأن النفس الإنسانية عندهم مزودة بمجموعة من المبادئ والمعارف الأولية لا ترجع إلى العالم الخارجي، بل ترجع إليها المعرفة بالعالم الخارجي، فتكون كل معرفة إنسانية سواء أولية أو مركبة معرفة فطرية، </a:t>
            </a:r>
            <a:endParaRPr lang="fr-FR" sz="2000" dirty="0"/>
          </a:p>
        </p:txBody>
      </p:sp>
      <p:sp>
        <p:nvSpPr>
          <p:cNvPr id="6" name="Rectangle 5"/>
          <p:cNvSpPr/>
          <p:nvPr/>
        </p:nvSpPr>
        <p:spPr>
          <a:xfrm>
            <a:off x="3276600" y="271046"/>
            <a:ext cx="5476741" cy="523220"/>
          </a:xfrm>
          <a:prstGeom prst="rect">
            <a:avLst/>
          </a:prstGeom>
        </p:spPr>
        <p:txBody>
          <a:bodyPr wrap="square">
            <a:spAutoFit/>
          </a:bodyPr>
          <a:lstStyle/>
          <a:p>
            <a:pPr lvl="0"/>
            <a:r>
              <a:rPr lang="ar-EG" sz="2800" b="1" dirty="0">
                <a:solidFill>
                  <a:prstClr val="black"/>
                </a:solidFill>
              </a:rPr>
              <a:t>أولا: المعرفة بين الفطرية والاكتساب</a:t>
            </a:r>
            <a:r>
              <a:rPr lang="ar-EG" sz="2800" dirty="0">
                <a:solidFill>
                  <a:prstClr val="black"/>
                </a:solidFill>
              </a:rPr>
              <a:t>:</a:t>
            </a:r>
            <a:endParaRPr lang="fr-FR" sz="2800" dirty="0">
              <a:solidFill>
                <a:prstClr val="black"/>
              </a:solidFill>
            </a:endParaRPr>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Content Placeholder 2"/>
          <p:cNvSpPr>
            <a:spLocks noGrp="1"/>
          </p:cNvSpPr>
          <p:nvPr>
            <p:ph idx="4294967295"/>
          </p:nvPr>
        </p:nvSpPr>
        <p:spPr>
          <a:xfrm>
            <a:off x="381000" y="1371600"/>
            <a:ext cx="9144000" cy="4724400"/>
          </a:xfrm>
        </p:spPr>
        <p:txBody>
          <a:bodyPr/>
          <a:lstStyle/>
          <a:p>
            <a:r>
              <a:rPr lang="ar-SA" sz="2800" dirty="0"/>
              <a:t> </a:t>
            </a:r>
            <a:endParaRPr lang="en-US" altLang="ar-SA" sz="2400" b="1" dirty="0" smtClean="0">
              <a:cs typeface="Arial" pitchFamily="34" charset="0"/>
            </a:endParaRPr>
          </a:p>
        </p:txBody>
      </p:sp>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
        <p:nvSpPr>
          <p:cNvPr id="5" name="عنصر نائب للمحتوى 2"/>
          <p:cNvSpPr>
            <a:spLocks noGrp="1"/>
          </p:cNvSpPr>
          <p:nvPr/>
        </p:nvSpPr>
        <p:spPr bwMode="auto">
          <a:xfrm>
            <a:off x="190500" y="381000"/>
            <a:ext cx="9525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a:r>
              <a:rPr lang="ar-EG" sz="2400" dirty="0" smtClean="0"/>
              <a:t>فعند </a:t>
            </a:r>
            <a:r>
              <a:rPr lang="ar-EG" sz="2400" dirty="0"/>
              <a:t>أفلاطون ما يسمى بعالم المثل الذي توجد فيه جميع المعارف في صورتها الكاملة (المثالية)، ولما كانت النفس الإنسانية من طبيعة ذلك فقد أدركت كل تلك المعارف على نحو مثالي كامل، ولكنها حين حلت في البدن نسيت تلك الصور السابقة الفطرية، وهو في عالمنا تحاول تذكر هذه الصور واستعادة إدراكها المثالي، ويساعدها في ذلك الحس.</a:t>
            </a:r>
            <a:endParaRPr lang="fr-FR" sz="2400" dirty="0"/>
          </a:p>
          <a:p>
            <a:r>
              <a:rPr lang="ar-EG" sz="2400" dirty="0"/>
              <a:t>وفي ذلك يقول أفلاطون في محاورة أحد تلامذته وهو (فيدون): «أما إذا افتقدنا عند الميلاد تلك المعرفة التي حصلناها قبل أن نولد، ثم كشفنا فيما بعد بواسطة الحواس ما كنا نعلم قبل الميلاد: أفلا يكون ذلك – وهو ما نسميه تعلمًا – عملية </a:t>
            </a:r>
            <a:endParaRPr lang="ar-SA" sz="2400" dirty="0" smtClean="0"/>
          </a:p>
          <a:p>
            <a:r>
              <a:rPr lang="ar-SA" sz="2400" dirty="0" smtClean="0"/>
              <a:t>    </a:t>
            </a:r>
            <a:r>
              <a:rPr lang="ar-EG" sz="2400" dirty="0" smtClean="0"/>
              <a:t>لكشف </a:t>
            </a:r>
            <a:r>
              <a:rPr lang="ar-EG" sz="2400" dirty="0"/>
              <a:t>معرفتنا... فما التعلم إلا تذكر، </a:t>
            </a:r>
            <a:r>
              <a:rPr lang="ar-EG" sz="2400" dirty="0" smtClean="0"/>
              <a:t>وكفى</a:t>
            </a:r>
            <a:r>
              <a:rPr lang="ar-SA" sz="2400" dirty="0" smtClean="0"/>
              <a:t> , </a:t>
            </a:r>
            <a:r>
              <a:rPr lang="ar-EG" sz="2400" dirty="0" smtClean="0"/>
              <a:t>ولقد </a:t>
            </a:r>
            <a:r>
              <a:rPr lang="ar-EG" sz="2400" dirty="0"/>
              <a:t>كان لنظرية المثل عند أفلاطون تأثير كبير على الفلاسفة المثاليين الذين أتوا بعده، وأستطيع أن أحدد أهم ملامح المعرفة الفطرية فيما يلي:</a:t>
            </a:r>
            <a:endParaRPr lang="fr-FR" sz="2400" dirty="0"/>
          </a:p>
          <a:p>
            <a:pPr lvl="0" rtl="1"/>
            <a:r>
              <a:rPr lang="ar-EG" sz="2400" dirty="0"/>
              <a:t>تضطر النفس للإذعان </a:t>
            </a:r>
            <a:r>
              <a:rPr lang="ar-EG" sz="2400" dirty="0" smtClean="0"/>
              <a:t>لها.</a:t>
            </a:r>
            <a:r>
              <a:rPr lang="ar-SA" sz="2400" dirty="0"/>
              <a:t> </a:t>
            </a:r>
            <a:r>
              <a:rPr lang="ar-EG" sz="2400" dirty="0" smtClean="0"/>
              <a:t>لا </a:t>
            </a:r>
            <a:r>
              <a:rPr lang="ar-EG" sz="2400" dirty="0"/>
              <a:t>يطلب عليها </a:t>
            </a:r>
            <a:r>
              <a:rPr lang="ar-EG" sz="2400" dirty="0" smtClean="0"/>
              <a:t>دليل.</a:t>
            </a:r>
            <a:r>
              <a:rPr lang="ar-SA" sz="2400" dirty="0" smtClean="0"/>
              <a:t> و</a:t>
            </a:r>
            <a:r>
              <a:rPr lang="ar-EG" sz="2400" dirty="0" smtClean="0"/>
              <a:t>يستحيل </a:t>
            </a:r>
            <a:r>
              <a:rPr lang="ar-EG" sz="2400" dirty="0"/>
              <a:t>البرهان على شيء </a:t>
            </a:r>
            <a:r>
              <a:rPr lang="ar-EG" sz="2400" dirty="0" smtClean="0"/>
              <a:t>بدونها.</a:t>
            </a:r>
            <a:r>
              <a:rPr lang="ar-SA" sz="2400" dirty="0"/>
              <a:t> </a:t>
            </a:r>
            <a:r>
              <a:rPr lang="ar-SA" sz="2400" dirty="0" smtClean="0"/>
              <a:t>و</a:t>
            </a:r>
            <a:r>
              <a:rPr lang="ar-EG" sz="2400" dirty="0" smtClean="0"/>
              <a:t>تستمد </a:t>
            </a:r>
            <a:r>
              <a:rPr lang="ar-EG" sz="2400" dirty="0"/>
              <a:t>من الفطرة والجبلة الخاصة بالإنسان (عند ديكارت</a:t>
            </a:r>
            <a:r>
              <a:rPr lang="ar-EG" sz="2400" dirty="0" smtClean="0"/>
              <a:t>).</a:t>
            </a:r>
            <a:r>
              <a:rPr lang="ar-SA" sz="2400" dirty="0"/>
              <a:t> </a:t>
            </a:r>
            <a:r>
              <a:rPr lang="ar-SA" sz="2400" dirty="0" smtClean="0"/>
              <a:t>و</a:t>
            </a:r>
            <a:r>
              <a:rPr lang="ar-EG" sz="2400" dirty="0" smtClean="0"/>
              <a:t>تمثل </a:t>
            </a:r>
            <a:r>
              <a:rPr lang="ar-EG" sz="2400" dirty="0"/>
              <a:t>الشرط الأول للمعارف العقلية والإدراك </a:t>
            </a:r>
            <a:r>
              <a:rPr lang="ar-EG" sz="2400" dirty="0" smtClean="0"/>
              <a:t>الحسي.</a:t>
            </a:r>
            <a:r>
              <a:rPr lang="ar-SA" sz="2400" dirty="0"/>
              <a:t> </a:t>
            </a:r>
            <a:r>
              <a:rPr lang="ar-SA" sz="2400" dirty="0" smtClean="0"/>
              <a:t>إ</a:t>
            </a:r>
            <a:r>
              <a:rPr lang="ar-EG" sz="2400" dirty="0" smtClean="0"/>
              <a:t>نها </a:t>
            </a:r>
            <a:r>
              <a:rPr lang="ar-EG" sz="2400" dirty="0"/>
              <a:t>المبادئ الرياضية كما يقول ديكارت.</a:t>
            </a:r>
            <a:endParaRPr lang="fr-FR" sz="2400" dirty="0"/>
          </a:p>
          <a:p>
            <a:endParaRPr lang="ar-SA" sz="2500" dirty="0"/>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6</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5" name="عنصر نائب للمحتوى 2"/>
          <p:cNvSpPr>
            <a:spLocks noGrp="1"/>
          </p:cNvSpPr>
          <p:nvPr/>
        </p:nvSpPr>
        <p:spPr bwMode="auto">
          <a:xfrm>
            <a:off x="259080" y="1524000"/>
            <a:ext cx="9448800" cy="190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pPr>
            <a:endParaRPr lang="ar-SA" sz="2500" dirty="0" smtClean="0"/>
          </a:p>
          <a:p>
            <a:pPr marL="0" indent="0" algn="just" rtl="1">
              <a:spcBef>
                <a:spcPts val="0"/>
              </a:spcBef>
            </a:pPr>
            <a:endParaRPr lang="ar-SA" sz="2500" dirty="0"/>
          </a:p>
        </p:txBody>
      </p:sp>
      <p:sp>
        <p:nvSpPr>
          <p:cNvPr id="2" name="Rectangle 1"/>
          <p:cNvSpPr/>
          <p:nvPr/>
        </p:nvSpPr>
        <p:spPr>
          <a:xfrm>
            <a:off x="533400" y="1166843"/>
            <a:ext cx="8915400" cy="4093428"/>
          </a:xfrm>
          <a:prstGeom prst="rect">
            <a:avLst/>
          </a:prstGeom>
        </p:spPr>
        <p:txBody>
          <a:bodyPr wrap="square">
            <a:spAutoFit/>
          </a:bodyPr>
          <a:lstStyle/>
          <a:p>
            <a:r>
              <a:rPr lang="ar-EG" sz="2000" dirty="0" smtClean="0"/>
              <a:t>وتظهر </a:t>
            </a:r>
            <a:r>
              <a:rPr lang="ar-EG" sz="2000" dirty="0"/>
              <a:t>الواقعية في مدارس فلسفية مختلفة منها المدرسة المادية أو الحسية أو التجريبية، وهم الذين يرون أن المعرفة الإنسانية مصدرها الحس أو التجربة أو الواقع الموضوعي ، ويمثل هؤلاء في الفكر الإغريقي المدرسة </a:t>
            </a:r>
            <a:r>
              <a:rPr lang="ar-EG" sz="2000" dirty="0" err="1"/>
              <a:t>الأرسطية</a:t>
            </a:r>
            <a:r>
              <a:rPr lang="ar-EG" sz="2000" dirty="0"/>
              <a:t> فهي أول مدرسة واقعية في الفلسفة، وفي الفلسفة الغربية الحديثة جون لوك وديفيد هيوم  وماركس </a:t>
            </a:r>
            <a:r>
              <a:rPr lang="ar-EG" sz="2000" dirty="0" err="1"/>
              <a:t>وأنجلز</a:t>
            </a:r>
            <a:r>
              <a:rPr lang="ar-EG" sz="2000" dirty="0"/>
              <a:t> وغيرهم. </a:t>
            </a:r>
            <a:endParaRPr lang="ar-SA" sz="2000" dirty="0" smtClean="0"/>
          </a:p>
          <a:p>
            <a:endParaRPr lang="fr-FR" sz="2000" dirty="0"/>
          </a:p>
          <a:p>
            <a:r>
              <a:rPr lang="ar-EG" sz="2000" dirty="0"/>
              <a:t>ويجمع هؤلاء الواقعيون على أن المعرفة مكتسبة يحصلها الإنسان من خلال إدراكاته الحسية وتجاربه الواقعية التي يمارسها بعد الميلاد، وينكرون أن تكون الأفكار الأولية والمبادئ الفطرية مخلوقة مع الإنسان مفطورة في النفس الإنسانية، «فالإنسان يولد وعقله صفحة بيضاء خالية من كل معرفة فطرية، واتصاله بالعالم الحسي هو الذي يهيئ له فرصة انعكاس هذا الواقع عن طريق إحساساته على ذهنه، فنحن حين نحس بالشيء نتصوره في أذهاننا، وأما المعاني التي لا يصل إليه الحس فلا تستطيع النفس ابتكارها وابتداعها من ذاتها وبصورة </a:t>
            </a:r>
            <a:r>
              <a:rPr lang="ar-EG" sz="2000" dirty="0" smtClean="0"/>
              <a:t>مستقلة</a:t>
            </a:r>
            <a:endParaRPr lang="ar-SA" sz="2000" dirty="0" smtClean="0"/>
          </a:p>
          <a:p>
            <a:r>
              <a:rPr lang="ar-EG" sz="2000" dirty="0"/>
              <a:t>وقد استبد بهؤلاء الواقعيين اعتدادهم بالمعرفة الحسية التجريبية حتى اعتبروا أن العقل نفسه ليس مباينًا للحس، فهو نفسه مادة الإحساس، بل هو – كما يقول الرواقيون وتابعهم في ذلك ماركس – حاسة من الحواس وهذا ينسجم مع مذهبهم في مادية الوجود، ومن ثم مادية المعرفة</a:t>
            </a:r>
            <a:endParaRPr lang="fr-FR" sz="2000" dirty="0"/>
          </a:p>
        </p:txBody>
      </p:sp>
      <p:sp>
        <p:nvSpPr>
          <p:cNvPr id="3" name="Rectangle 2"/>
          <p:cNvSpPr/>
          <p:nvPr/>
        </p:nvSpPr>
        <p:spPr>
          <a:xfrm>
            <a:off x="3581400" y="228600"/>
            <a:ext cx="5524500" cy="523220"/>
          </a:xfrm>
          <a:prstGeom prst="rect">
            <a:avLst/>
          </a:prstGeom>
        </p:spPr>
        <p:txBody>
          <a:bodyPr wrap="square">
            <a:spAutoFit/>
          </a:bodyPr>
          <a:lstStyle/>
          <a:p>
            <a:pPr lvl="0"/>
            <a:r>
              <a:rPr lang="ar-EG" sz="2800" b="1" dirty="0">
                <a:solidFill>
                  <a:prstClr val="black"/>
                </a:solidFill>
              </a:rPr>
              <a:t>الموقف الثاني موقف الواقعيين: </a:t>
            </a:r>
            <a:endParaRPr lang="fr-FR" sz="2800" dirty="0">
              <a:solidFill>
                <a:prstClr val="black"/>
              </a:solidFill>
            </a:endParaRPr>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7</a:t>
            </a:fld>
            <a:endParaRPr lang="en-US" altLang="ar-SA" smtClean="0">
              <a:solidFill>
                <a:schemeClr val="bg1"/>
              </a:solidFill>
              <a:latin typeface="Calibri" pitchFamily="34" charset="0"/>
            </a:endParaRPr>
          </a:p>
        </p:txBody>
      </p:sp>
      <p:sp>
        <p:nvSpPr>
          <p:cNvPr id="4" name="عنصر نائب للمحتوى 2"/>
          <p:cNvSpPr>
            <a:spLocks noGrp="1"/>
          </p:cNvSpPr>
          <p:nvPr/>
        </p:nvSpPr>
        <p:spPr bwMode="auto">
          <a:xfrm>
            <a:off x="152400" y="1600200"/>
            <a:ext cx="9601200" cy="3581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pPr>
            <a:endParaRPr lang="ar-SA" sz="2000" b="1" dirty="0" smtClean="0"/>
          </a:p>
          <a:p>
            <a:pPr marL="0" indent="0" algn="just" rtl="1">
              <a:spcBef>
                <a:spcPts val="0"/>
              </a:spcBef>
            </a:pPr>
            <a:endParaRPr lang="en-US" sz="2500" dirty="0" smtClean="0"/>
          </a:p>
          <a:p>
            <a:endParaRPr lang="ar-SA" dirty="0"/>
          </a:p>
        </p:txBody>
      </p:sp>
      <p:sp>
        <p:nvSpPr>
          <p:cNvPr id="2" name="Rectangle 1"/>
          <p:cNvSpPr/>
          <p:nvPr/>
        </p:nvSpPr>
        <p:spPr>
          <a:xfrm>
            <a:off x="152400" y="590133"/>
            <a:ext cx="8915400" cy="5601533"/>
          </a:xfrm>
          <a:prstGeom prst="rect">
            <a:avLst/>
          </a:prstGeom>
        </p:spPr>
        <p:txBody>
          <a:bodyPr wrap="square">
            <a:spAutoFit/>
          </a:bodyPr>
          <a:lstStyle/>
          <a:p>
            <a:pPr algn="just"/>
            <a:r>
              <a:rPr lang="ar-EG" sz="2000" dirty="0"/>
              <a:t>وقد أكد رائد المدرسة التجريبية الحديثة جون لوك أن العقل لا يستمد معارفه من الفطر المغروسة فيه، وإنما من خبراته من التجربة وحدها؛ لذلك يقول: «إذا سألنا سائل عن شخص ما: متى بدأ يفكر؟ فلابد وأن يكون الجواب: حالما بدأ يحس. وعلى ذلك فالإحساس سابق على التفكير، وليس هناك شيء في العقل ما لم يكن من قبل في الحس»</a:t>
            </a:r>
            <a:r>
              <a:rPr lang="ar-SA" sz="2000" baseline="30000" dirty="0"/>
              <a:t>()</a:t>
            </a:r>
            <a:r>
              <a:rPr lang="ar-EG" sz="2000" dirty="0"/>
              <a:t>.</a:t>
            </a:r>
            <a:endParaRPr lang="fr-FR" sz="2000" dirty="0"/>
          </a:p>
          <a:p>
            <a:pPr algn="just"/>
            <a:r>
              <a:rPr lang="ar-EG" sz="2000" dirty="0"/>
              <a:t>وبهذا فلا معنى للقول بفطرية المعرفة إنما هي مكتسبة من الواقع الحسي التجريبي، ويمكن أن نحدد مواصفات المعرف المكتسبة عند الواقعيين فيما يلي:</a:t>
            </a:r>
            <a:endParaRPr lang="fr-FR" sz="2000" dirty="0"/>
          </a:p>
          <a:p>
            <a:pPr lvl="0" algn="just"/>
            <a:r>
              <a:rPr lang="ar-EG" sz="2000" dirty="0"/>
              <a:t>أداتها الحس والتجربة.</a:t>
            </a:r>
            <a:endParaRPr lang="fr-FR" sz="2000" dirty="0"/>
          </a:p>
          <a:p>
            <a:pPr lvl="0" algn="just"/>
            <a:r>
              <a:rPr lang="ar-EG" sz="2000" dirty="0"/>
              <a:t>ليست مسبوقة بمعرفة أولية.</a:t>
            </a:r>
            <a:endParaRPr lang="fr-FR" sz="2000" dirty="0"/>
          </a:p>
          <a:p>
            <a:pPr lvl="0" algn="just"/>
            <a:r>
              <a:rPr lang="ar-EG" sz="2000" dirty="0"/>
              <a:t>تنطبع من خلالها صور الأشياء الواقعية في الذهن، كما تنطبع صورة الختم على قطعة السمع.</a:t>
            </a:r>
            <a:endParaRPr lang="fr-FR" sz="2000" dirty="0"/>
          </a:p>
          <a:p>
            <a:pPr lvl="0" algn="just"/>
            <a:r>
              <a:rPr lang="ar-EG" sz="2000" dirty="0"/>
              <a:t>وظيفة العقل فيها الرابط والجمع والمضاهاة والتجريد، لتكوين أفكار عنها.</a:t>
            </a:r>
            <a:endParaRPr lang="fr-FR" sz="2000" dirty="0"/>
          </a:p>
          <a:p>
            <a:pPr lvl="0" algn="just"/>
            <a:r>
              <a:rPr lang="ar-EG" sz="2000" dirty="0"/>
              <a:t>معيار الصدق فيها ليس مطابقتها للفطرة، وإنما مطابقتها للواقع</a:t>
            </a:r>
            <a:r>
              <a:rPr lang="ar-EG" sz="2000" dirty="0" smtClean="0"/>
              <a:t>.</a:t>
            </a:r>
            <a:endParaRPr lang="ar-SA" sz="2000" dirty="0" smtClean="0"/>
          </a:p>
          <a:p>
            <a:pPr lvl="0" algn="just"/>
            <a:endParaRPr lang="ar-SA" sz="2000" dirty="0" smtClean="0"/>
          </a:p>
          <a:p>
            <a:pPr algn="just"/>
            <a:r>
              <a:rPr lang="ar-EG" sz="2000" b="1" dirty="0"/>
              <a:t>الموقف الثالث موقف الفلاسفة المسلمين</a:t>
            </a:r>
            <a:r>
              <a:rPr lang="ar-EG" sz="2000" dirty="0"/>
              <a:t>: </a:t>
            </a:r>
            <a:endParaRPr lang="fr-FR" sz="2000" dirty="0"/>
          </a:p>
          <a:p>
            <a:pPr algn="just"/>
            <a:r>
              <a:rPr lang="ar-EG" sz="2000" dirty="0"/>
              <a:t>وقف فلاسفة المسلمين من قضية الفطرية والاكتساب في المعرفة موقفًا وسطًا بين المثاليين والواقعيين يستفاد من القرآن الكريم، وقد انطلق هؤلاء من أية مركزية في هذا الموضوع، </a:t>
            </a:r>
            <a:r>
              <a:rPr lang="ar-EG" sz="2000" dirty="0" smtClean="0"/>
              <a:t>وهي </a:t>
            </a:r>
            <a:r>
              <a:rPr lang="ar-EG" sz="2000" dirty="0"/>
              <a:t>واضحة الدلالة على أن العقل لا يحمل أي فكرة فطرية ( لا تعلمون شيئا)، وأن كل ما سيعرفه الإنسان سيكون بفضل أدوات المعرفة أي السمع والبصر مثلا. وهذا الموقف شبيه بموقف الفلاسفة الواقعيين.</a:t>
            </a:r>
            <a:endParaRPr lang="fr-FR" sz="2000" dirty="0"/>
          </a:p>
          <a:p>
            <a:pPr lvl="0"/>
            <a:endParaRPr lang="fr-FR"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639762"/>
          </a:xfrm>
        </p:spPr>
        <p:txBody>
          <a:bodyPr/>
          <a:lstStyle/>
          <a:p>
            <a:r>
              <a:rPr lang="ar-EG" dirty="0"/>
              <a:t>ثانيًا: المعرفة بين الظن واليقين:</a:t>
            </a:r>
            <a:r>
              <a:rPr lang="fr-FR" dirty="0"/>
              <a:t/>
            </a:r>
            <a:br>
              <a:rPr lang="fr-FR" dirty="0"/>
            </a:br>
            <a:endParaRPr lang="ar-SA" dirty="0"/>
          </a:p>
        </p:txBody>
      </p:sp>
      <p:sp>
        <p:nvSpPr>
          <p:cNvPr id="3" name="عنصر نائب للمحتوى 2"/>
          <p:cNvSpPr>
            <a:spLocks noGrp="1"/>
          </p:cNvSpPr>
          <p:nvPr>
            <p:ph idx="1"/>
          </p:nvPr>
        </p:nvSpPr>
        <p:spPr>
          <a:xfrm>
            <a:off x="495300" y="762000"/>
            <a:ext cx="8915400" cy="5364163"/>
          </a:xfrm>
        </p:spPr>
        <p:txBody>
          <a:bodyPr/>
          <a:lstStyle/>
          <a:p>
            <a:r>
              <a:rPr lang="ar-EG" sz="2000" dirty="0" smtClean="0"/>
              <a:t>إذا </a:t>
            </a:r>
            <a:r>
              <a:rPr lang="ar-EG" sz="2000" dirty="0"/>
              <a:t>كان الخلاف بين </a:t>
            </a:r>
            <a:r>
              <a:rPr lang="ar-EG" sz="2000" dirty="0" err="1"/>
              <a:t>الإيقانيين</a:t>
            </a:r>
            <a:r>
              <a:rPr lang="ar-EG" sz="2000" dirty="0"/>
              <a:t> والشكاك حول المعرفة هو خلاف في إمكان تحصيل الإنسان المعرفة حقيقية، فإن المثبتين لهذه الإمكانية يختلفون فيما بينهم حول طبيعة تلك المعرفة الممكنة من حيث كونها يقينية أو ظنية.</a:t>
            </a:r>
            <a:endParaRPr lang="fr-FR" sz="2000" dirty="0"/>
          </a:p>
          <a:p>
            <a:r>
              <a:rPr lang="ar-EG" sz="2000" dirty="0"/>
              <a:t>ويرتبط مفهوم الظنية بمفهوم النسبية، حيث إن كلًا منهما مبني على النقص، ولا يقطع فيهما بشيء، غير أن الظنية معنى قائم بالذات العارفة، بينما النسبية وصف مستحق للمعارف ذاتها.</a:t>
            </a:r>
            <a:endParaRPr lang="fr-FR" sz="2000" dirty="0"/>
          </a:p>
          <a:p>
            <a:r>
              <a:rPr lang="ar-EG" sz="2000" dirty="0"/>
              <a:t>ومن جانب آخر يرتبط مفهوم اليقين بمفهوم الإطلاق، ففي المفهومين معنى القطع مع اختلاف محل الوصف كما سبق.</a:t>
            </a:r>
            <a:endParaRPr lang="fr-FR" sz="2000" dirty="0"/>
          </a:p>
          <a:p>
            <a:r>
              <a:rPr lang="ar-EG" sz="2000" dirty="0"/>
              <a:t>ويقترب معنى الظن من معنى الشك المذهبي في أن كلًا منهما يناقضان الطبيعة الثابتة، ونجد في القرآن الكريم ما يدل على عدم جدوى الظن في باب المعرفة العلمية، </a:t>
            </a:r>
            <a:endParaRPr lang="fr-FR" sz="2000" dirty="0"/>
          </a:p>
          <a:p>
            <a:r>
              <a:rPr lang="ar-EG" sz="2000" dirty="0"/>
              <a:t>ويوضع الظن في القرآن الكريم في مقابلة </a:t>
            </a:r>
            <a:r>
              <a:rPr lang="ar-EG" sz="2000" dirty="0" smtClean="0"/>
              <a:t>العلم</a:t>
            </a:r>
            <a:r>
              <a:rPr lang="ar-SA" sz="2000" dirty="0" smtClean="0"/>
              <a:t>، </a:t>
            </a:r>
            <a:r>
              <a:rPr lang="ar-EG" sz="2000" dirty="0"/>
              <a:t>ويوضع في مقابلة اليقين</a:t>
            </a:r>
            <a:r>
              <a:rPr lang="ar-EG" sz="2000" dirty="0" smtClean="0"/>
              <a:t>،.</a:t>
            </a:r>
            <a:endParaRPr lang="fr-FR" sz="2000" dirty="0"/>
          </a:p>
          <a:p>
            <a:r>
              <a:rPr lang="ar-EG" sz="2000" dirty="0"/>
              <a:t>وهذا ضروري جدا إذا تعلق الأمر بالعقيدة لأن العقيدة ليست ظنية وإنما يقينية لا يلبسها ريب ولا ظن. اما المعرفة العلمية  بالطبيعة والعالم فالقول فيها يختلف.</a:t>
            </a:r>
            <a:endParaRPr lang="fr-FR" sz="2000" dirty="0"/>
          </a:p>
          <a:p>
            <a:endParaRPr lang="ar-SA" sz="11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2687383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5300" y="228600"/>
            <a:ext cx="8915400" cy="5897563"/>
          </a:xfrm>
        </p:spPr>
        <p:txBody>
          <a:bodyPr/>
          <a:lstStyle/>
          <a:p>
            <a:pPr algn="just"/>
            <a:endParaRPr lang="ar-SA" sz="2400" dirty="0" smtClean="0"/>
          </a:p>
          <a:p>
            <a:pPr algn="just"/>
            <a:endParaRPr lang="ar-SA" sz="2400" dirty="0"/>
          </a:p>
          <a:p>
            <a:pPr algn="just"/>
            <a:r>
              <a:rPr lang="ar-EG" sz="2400" dirty="0" smtClean="0"/>
              <a:t>أما </a:t>
            </a:r>
            <a:r>
              <a:rPr lang="ar-EG" sz="2400" dirty="0"/>
              <a:t>اليقين فهو وصف نفسي للذات العارفة يتحقق فيها إزاء المعلومات التي ينتفي عنها في الذات العارفة الشك والشبهة، ويستولي عليها القطع بها حتى يصير هو المتحكم والمتصرف في تلك النفس</a:t>
            </a:r>
            <a:r>
              <a:rPr lang="ar-SA" sz="2400" baseline="30000" dirty="0"/>
              <a:t>()</a:t>
            </a:r>
            <a:r>
              <a:rPr lang="ar-EG" sz="2400" dirty="0"/>
              <a:t>.</a:t>
            </a:r>
            <a:endParaRPr lang="fr-FR" sz="2400" dirty="0"/>
          </a:p>
          <a:p>
            <a:pPr algn="just"/>
            <a:r>
              <a:rPr lang="ar-EG" sz="2400" dirty="0"/>
              <a:t>ويفرق العلماء بين نوعين من اليقين: </a:t>
            </a:r>
            <a:endParaRPr lang="ar-SA" sz="2400" dirty="0" smtClean="0"/>
          </a:p>
          <a:p>
            <a:pPr algn="just"/>
            <a:endParaRPr lang="fr-FR" sz="2400" dirty="0"/>
          </a:p>
          <a:p>
            <a:pPr algn="just"/>
            <a:r>
              <a:rPr lang="ar-EG" sz="2400" b="1" dirty="0"/>
              <a:t>الأول:</a:t>
            </a:r>
            <a:r>
              <a:rPr lang="ar-EG" sz="2400" dirty="0"/>
              <a:t> هو اليقين الذاتي الذي تتكون في الذات العارفة، لا عن طريق الاستدلال والبرهان، وإنما بالانطباع والتقليد</a:t>
            </a:r>
            <a:r>
              <a:rPr lang="ar-EG" sz="2400" dirty="0" smtClean="0"/>
              <a:t>.</a:t>
            </a:r>
            <a:endParaRPr lang="ar-SA" sz="2400" dirty="0" smtClean="0"/>
          </a:p>
          <a:p>
            <a:pPr algn="just"/>
            <a:endParaRPr lang="fr-FR" sz="2400" dirty="0"/>
          </a:p>
          <a:p>
            <a:pPr algn="just"/>
            <a:r>
              <a:rPr lang="ar-EG" sz="2400" b="1" dirty="0"/>
              <a:t>والثاني</a:t>
            </a:r>
            <a:r>
              <a:rPr lang="ar-EG" sz="2400" dirty="0"/>
              <a:t>: اليقين العلمي الذي يستولي على النفس والوجدان، ولكن على أساس الأدلة والحجج والبراهين. </a:t>
            </a:r>
            <a:endParaRPr lang="fr-FR" sz="24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782805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609600"/>
            <a:ext cx="8915400" cy="5715000"/>
          </a:xfrm>
        </p:spPr>
        <p:txBody>
          <a:bodyPr/>
          <a:lstStyle/>
          <a:p>
            <a:r>
              <a:rPr lang="ar-EG" dirty="0" smtClean="0"/>
              <a:t>فاليقين </a:t>
            </a:r>
            <a:r>
              <a:rPr lang="ar-EG" dirty="0"/>
              <a:t>الذاتي سمي كذلك لأنه يخص صاحبه فقط، ولا يصلح أن يكون مشتركًا علميًّا بين اثنين أو أكثر، ومن خصائصه التي تبرز هنا أنه لا يمكن نقله للآخرين، أما اليقين العلمي فهو ليس يخص ذات صاحبه، وإنما يمكن أن يتكون هو نفسه لدى آخرين إذا تحصلت لديهم الأدلة نفسها، فهو مما يمكن نقله للآخرين، وسمي باليقين العلمي لأنه هو المعتمد في المعرفة العلمية المختلفة، وهي المعرفة التي لا ترضى عن الاستدلال العقلي والبرهنة العلمية بديلًا. </a:t>
            </a:r>
            <a:endParaRPr lang="fr-FR" dirty="0"/>
          </a:p>
          <a:p>
            <a:r>
              <a:rPr lang="ar-EG" dirty="0" smtClean="0"/>
              <a:t>مع </a:t>
            </a:r>
            <a:r>
              <a:rPr lang="ar-EG" dirty="0"/>
              <a:t>ملاحظة أن المعرفة العلمية اليوم لم تعد تؤمن باليقين لأنه لا يقين في العلم وأن جميع نظرياته وقوانينه احتمالية ظنية تاريخية تتجدد باستمرار. فتاريخ العلم تاريخ أخطائه كما يقول </a:t>
            </a:r>
            <a:r>
              <a:rPr lang="ar-EG" dirty="0" err="1"/>
              <a:t>بشلار</a:t>
            </a:r>
            <a:r>
              <a:rPr lang="ar-EG" dirty="0"/>
              <a:t>.</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4199840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3069</TotalTime>
  <Words>1293</Words>
  <Application>Microsoft Office PowerPoint</Application>
  <PresentationFormat>Format A4 (210 x 297 mm)</PresentationFormat>
  <Paragraphs>82</Paragraphs>
  <Slides>11</Slides>
  <Notes>1</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فورم لكلية الاداب</vt:lpstr>
      <vt:lpstr>Présentation PowerPoint</vt:lpstr>
      <vt:lpstr>المحاضرة السابعة</vt:lpstr>
      <vt:lpstr>Présentation PowerPoint</vt:lpstr>
      <vt:lpstr>Présentation PowerPoint</vt:lpstr>
      <vt:lpstr>Présentation PowerPoint</vt:lpstr>
      <vt:lpstr>Présentation PowerPoint</vt:lpstr>
      <vt:lpstr>Présentation PowerPoint</vt:lpstr>
      <vt:lpstr>ثانيًا: المعرفة بين الظن واليقين: </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29</cp:revision>
  <dcterms:created xsi:type="dcterms:W3CDTF">2014-01-30T12:18:20Z</dcterms:created>
  <dcterms:modified xsi:type="dcterms:W3CDTF">2018-09-28T12:33:12Z</dcterms:modified>
</cp:coreProperties>
</file>