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92" r:id="rId3"/>
    <p:sldId id="311" r:id="rId4"/>
    <p:sldId id="312" r:id="rId5"/>
    <p:sldId id="313" r:id="rId6"/>
    <p:sldId id="314" r:id="rId7"/>
    <p:sldId id="315" r:id="rId8"/>
    <p:sldId id="316" r:id="rId9"/>
    <p:sldId id="317" r:id="rId10"/>
    <p:sldId id="318" r:id="rId11"/>
    <p:sldId id="319"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316"/>
    <a:srgbClr val="D9791B"/>
    <a:srgbClr val="313B4A"/>
    <a:srgbClr val="43A79C"/>
    <a:srgbClr val="EDBD1F"/>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86" d="100"/>
          <a:sy n="86" d="100"/>
        </p:scale>
        <p:origin x="714" y="6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10/11/2018</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dirty="0" smtClean="0">
                <a:solidFill>
                  <a:srgbClr val="376092"/>
                </a:solidFill>
                <a:cs typeface="Arial" pitchFamily="34" charset="0"/>
              </a:rPr>
              <a:t>`</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نظرية المعرفة</a:t>
            </a:r>
          </a:p>
          <a:p>
            <a:pPr algn="ctr" rtl="0"/>
            <a:r>
              <a:rPr lang="en-US" sz="2800" b="1" dirty="0" smtClean="0">
                <a:solidFill>
                  <a:srgbClr val="313B4A"/>
                </a:solidFill>
                <a:latin typeface="Calibri" pitchFamily="34" charset="0"/>
                <a:cs typeface="Times New Roman" pitchFamily="18" charset="0"/>
              </a:rPr>
              <a:t>Course Name </a:t>
            </a:r>
          </a:p>
          <a:p>
            <a:pPr algn="ctr"/>
            <a:r>
              <a:rPr lang="ar-SA" sz="3700" b="1" dirty="0">
                <a:solidFill>
                  <a:srgbClr val="FF0000"/>
                </a:solidFill>
                <a:latin typeface="AYM Wadiy S_U normal."/>
                <a:cs typeface="Times New Roman" pitchFamily="18" charset="0"/>
              </a:rPr>
              <a:t>استاذ المقرر</a:t>
            </a:r>
          </a:p>
          <a:p>
            <a:pPr algn="ctr"/>
            <a:r>
              <a:rPr lang="ar-SA" sz="2800" b="1" smtClean="0">
                <a:solidFill>
                  <a:srgbClr val="313B4A"/>
                </a:solidFill>
                <a:latin typeface="Calibri" pitchFamily="34" charset="0"/>
                <a:cs typeface="Times New Roman" pitchFamily="18" charset="0"/>
              </a:rPr>
              <a:t>د</a:t>
            </a:r>
            <a:r>
              <a:rPr lang="ar-SA" sz="2800" b="1">
                <a:solidFill>
                  <a:srgbClr val="313B4A"/>
                </a:solidFill>
                <a:latin typeface="Calibri" pitchFamily="34" charset="0"/>
                <a:cs typeface="Times New Roman" pitchFamily="18" charset="0"/>
              </a:rPr>
              <a:t>/ هاني بن عبدالله الملحم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الثامنة</a:t>
            </a:r>
            <a:b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br>
            <a:r>
              <a:rPr lang="ar-SA" b="1" dirty="0"/>
              <a:t>(إمكان المعرفة)</a:t>
            </a:r>
            <a:endPar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1074420" y="41910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Text Placeholder 5"/>
          <p:cNvSpPr>
            <a:spLocks noGrp="1"/>
          </p:cNvSpPr>
          <p:nvPr>
            <p:ph idx="1"/>
          </p:nvPr>
        </p:nvSpPr>
        <p:spPr>
          <a:xfrm>
            <a:off x="495300" y="457200"/>
            <a:ext cx="8915400" cy="5410200"/>
          </a:xfrm>
        </p:spPr>
        <p:txBody>
          <a:bodyPr/>
          <a:lstStyle/>
          <a:p>
            <a:pPr algn="just">
              <a:buFont typeface="Arial" pitchFamily="34" charset="0"/>
              <a:buChar char="•"/>
            </a:pPr>
            <a:r>
              <a:rPr lang="ar-EG" sz="2200" dirty="0"/>
              <a:t>طرح الفلاسفة القدامى الأسئلة التالية لمعالجة مسألة إمكان المعرفة ويمكن صياغتها على النحو التالي؟ هل الإنسان قادر على أن يَعرف؟ وهل الوجود يمكن أن يُعرف؟ لأنه حتى وإن سلمنا بقدرات الإنسان على المعرفة فهذا لا يعني أنه يعرف ما لم يكن الوجود قابلا لأن يُعرف ومثال ذلك أن الإنسان يحمل أدوات الإدراك ومع ذلك لا يعرف عالم الغيب وهو وجه من وجوه الوجود وهذا بسبب أن عالم الغيب غير قابل للمعرفة. وإذا سلمنا أن الوجود قابل لأن يُعرف فإن هذا لا يعني أن الإنسان يعرف ما لم يكن يحمل أدوات الإدراك المعرفية الملائمة. ومثال ذلك أن الإنسان يحمل أدوات الإدراك الحسية ومع ذلك فهو لا يعرف العوالم العقلية. لأن العوالم العقلية غير قابلة لكي تُعرف بالأدوات الحسية. ولا يعرف العوالم الغيبية أيضا لأنها غير قابلة لكي تُعرف بالأدوات الحسية والعقلية معا. وهذا يؤكد أن المعرفة لا تكون إلا إذا توفر شرطان مهمان أولهما أن يكون الإنسان قادرا على أن يعرف وان يكون الوجود قابلا لكي يُعرف. ومع تطور الفلسفات في العصر القديم مع اليونانيين والوسيط مع النصارى والمسلمين فإن السؤال بقي قائما والجواب الحاسم بقي متعذرا. ومع الفلسفة الحديثة تمكن الفيلسوف الألماني كانط من إعادة صياغة المسألة على النحو التالي: " ماذا يمكنني أن أعرف؟ " وبسبب السؤال </a:t>
            </a:r>
            <a:r>
              <a:rPr lang="ar-EG" sz="2200" dirty="0" err="1"/>
              <a:t>الكانطي</a:t>
            </a:r>
            <a:r>
              <a:rPr lang="ar-EG" sz="2200" dirty="0"/>
              <a:t> تدعم حضور مسألة إمكان المعرفة في الفلسفة عموما ونظريات المعرفة خصوصا بما في ذلك </a:t>
            </a:r>
            <a:r>
              <a:rPr lang="ar-EG" sz="2200" dirty="0" err="1"/>
              <a:t>الإيبستيمولوجيا</a:t>
            </a:r>
            <a:r>
              <a:rPr lang="ar-EG" sz="2200" dirty="0"/>
              <a:t> (النظرية النقدية العلم) المعاصرة.</a:t>
            </a:r>
            <a:endParaRPr lang="fr-FR" sz="2200" dirty="0"/>
          </a:p>
          <a:p>
            <a:pPr>
              <a:buFont typeface="Arial" pitchFamily="34" charset="0"/>
              <a:buChar char="•"/>
            </a:pPr>
            <a:endParaRPr lang="ar-SA" altLang="ar-SA" sz="4000" b="1" dirty="0" smtClean="0">
              <a:solidFill>
                <a:srgbClr val="FF0000"/>
              </a:solidFill>
              <a:cs typeface="Arial" pitchFamily="34" charset="0"/>
            </a:endParaRPr>
          </a:p>
          <a:p>
            <a:r>
              <a:rPr lang="en-US" altLang="ar-SA" b="1" dirty="0" smtClean="0">
                <a:cs typeface="Arial" pitchFamily="34" charset="0"/>
              </a:rPr>
              <a:t> </a:t>
            </a:r>
          </a:p>
          <a:p>
            <a:r>
              <a:rPr lang="en-GB" altLang="ar-SA" b="1" dirty="0" smtClean="0">
                <a:cs typeface="Arial" pitchFamily="34" charset="0"/>
              </a:rPr>
              <a:t>  </a:t>
            </a:r>
            <a:r>
              <a:rPr lang="en-US" altLang="ar-SA" b="1" dirty="0" smtClean="0">
                <a:cs typeface="Arial" pitchFamily="34" charset="0"/>
              </a:rPr>
              <a:t>     </a:t>
            </a:r>
            <a:r>
              <a:rPr lang="en-GB" altLang="ar-SA" b="1" dirty="0" smtClean="0">
                <a:cs typeface="Arial" pitchFamily="34" charset="0"/>
              </a:rPr>
              <a:t>     </a:t>
            </a:r>
            <a:endParaRPr lang="ar-EG" altLang="ar-SA" b="1" dirty="0" smtClean="0">
              <a:cs typeface="Arial" pitchFamily="34" charset="0"/>
            </a:endParaRPr>
          </a:p>
        </p:txBody>
      </p:sp>
      <p:sp>
        <p:nvSpPr>
          <p:cNvPr id="15366"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B56E210-90AC-4CEA-A70F-B7A65735B816}" type="slidenum">
              <a:rPr lang="ar-SA" altLang="ar-SA" smtClean="0">
                <a:solidFill>
                  <a:schemeClr val="bg1"/>
                </a:solidFill>
                <a:latin typeface="Calibri" pitchFamily="34" charset="0"/>
              </a:rPr>
              <a:pPr eaLnBrk="1" hangingPunct="1"/>
              <a:t>3</a:t>
            </a:fld>
            <a:endParaRPr lang="en-US" altLang="ar-SA" smtClean="0">
              <a:solidFill>
                <a:schemeClr val="bg1"/>
              </a:solidFill>
              <a:latin typeface="Calibri" pitchFamily="34" charset="0"/>
            </a:endParaRPr>
          </a:p>
        </p:txBody>
      </p:sp>
    </p:spTree>
    <p:extLst>
      <p:ext uri="{BB962C8B-B14F-4D97-AF65-F5344CB8AC3E}">
        <p14:creationId xmlns:p14="http://schemas.microsoft.com/office/powerpoint/2010/main" val="340875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533400"/>
            <a:ext cx="8915400" cy="11430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ar-SA" dirty="0"/>
              <a:t/>
            </a:r>
            <a:br>
              <a:rPr lang="ar-SA" dirty="0"/>
            </a:br>
            <a:endParaRPr lang="ar-SA" dirty="0" smtClean="0">
              <a:solidFill>
                <a:srgbClr val="C00000"/>
              </a:solidFill>
              <a:cs typeface="Arial" pitchFamily="34" charset="0"/>
            </a:endParaRPr>
          </a:p>
        </p:txBody>
      </p:sp>
      <p:sp>
        <p:nvSpPr>
          <p:cNvPr id="1638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74F2FC-79F1-4E77-8DF5-6285EFB86431}" type="slidenum">
              <a:rPr lang="ar-SA" altLang="ar-SA" smtClean="0">
                <a:solidFill>
                  <a:schemeClr val="bg1"/>
                </a:solidFill>
                <a:latin typeface="Calibri" pitchFamily="34" charset="0"/>
              </a:rPr>
              <a:pPr eaLnBrk="1" hangingPunct="1"/>
              <a:t>4</a:t>
            </a:fld>
            <a:endParaRPr lang="en-US" altLang="ar-SA" smtClean="0">
              <a:solidFill>
                <a:schemeClr val="bg1"/>
              </a:solidFill>
              <a:latin typeface="Calibri" pitchFamily="34" charset="0"/>
            </a:endParaRPr>
          </a:p>
        </p:txBody>
      </p:sp>
      <p:sp>
        <p:nvSpPr>
          <p:cNvPr id="2" name="مستطيل 1"/>
          <p:cNvSpPr/>
          <p:nvPr/>
        </p:nvSpPr>
        <p:spPr>
          <a:xfrm>
            <a:off x="990600" y="1981200"/>
            <a:ext cx="7696200" cy="369332"/>
          </a:xfrm>
          <a:prstGeom prst="rect">
            <a:avLst/>
          </a:prstGeom>
        </p:spPr>
        <p:txBody>
          <a:bodyPr wrap="square">
            <a:spAutoFit/>
          </a:bodyPr>
          <a:lstStyle/>
          <a:p>
            <a:r>
              <a:rPr lang="ar-SA" dirty="0" smtClean="0"/>
              <a:t>   </a:t>
            </a:r>
            <a:endParaRPr lang="ar-SA" dirty="0"/>
          </a:p>
        </p:txBody>
      </p:sp>
      <p:sp>
        <p:nvSpPr>
          <p:cNvPr id="3" name="مستطيل 2"/>
          <p:cNvSpPr/>
          <p:nvPr/>
        </p:nvSpPr>
        <p:spPr>
          <a:xfrm>
            <a:off x="685800" y="1600200"/>
            <a:ext cx="8839200" cy="646331"/>
          </a:xfrm>
          <a:prstGeom prst="rect">
            <a:avLst/>
          </a:prstGeom>
        </p:spPr>
        <p:txBody>
          <a:bodyPr wrap="square">
            <a:spAutoFit/>
          </a:bodyPr>
          <a:lstStyle/>
          <a:p>
            <a:r>
              <a:rPr lang="ar-SA" dirty="0"/>
              <a:t/>
            </a:r>
            <a:br>
              <a:rPr lang="ar-SA" dirty="0"/>
            </a:br>
            <a:endParaRPr lang="ar-SA" dirty="0"/>
          </a:p>
        </p:txBody>
      </p:sp>
      <p:sp>
        <p:nvSpPr>
          <p:cNvPr id="4" name="Rectangle 3"/>
          <p:cNvSpPr/>
          <p:nvPr/>
        </p:nvSpPr>
        <p:spPr>
          <a:xfrm>
            <a:off x="155620" y="152400"/>
            <a:ext cx="9067800" cy="5632311"/>
          </a:xfrm>
          <a:prstGeom prst="rect">
            <a:avLst/>
          </a:prstGeom>
        </p:spPr>
        <p:txBody>
          <a:bodyPr wrap="square">
            <a:spAutoFit/>
          </a:bodyPr>
          <a:lstStyle/>
          <a:p>
            <a:pPr algn="just"/>
            <a:r>
              <a:rPr lang="ar-EG" sz="2400" b="1" dirty="0"/>
              <a:t>مواقف الفلاسفة من إمكان المعرفة:</a:t>
            </a:r>
            <a:endParaRPr lang="fr-FR" sz="2400" dirty="0"/>
          </a:p>
          <a:p>
            <a:pPr algn="just"/>
            <a:r>
              <a:rPr lang="ar-EG" sz="2400" dirty="0"/>
              <a:t>يمكن أن نُرجع هذه المسألة إلى اتجاهات كبرى عديدة عدد المدارس الفلسفية قديما وحديثا ومعاصرة. ولكننا سنكتفي بثلاثة اتجاهات: المدرسة الريبية ومدرسة الشك المنهجي والمدرسة النقدية.</a:t>
            </a:r>
            <a:endParaRPr lang="fr-FR" sz="2400" dirty="0"/>
          </a:p>
          <a:p>
            <a:pPr lvl="0" algn="just"/>
            <a:r>
              <a:rPr lang="ar-EG" sz="2400" b="1" dirty="0"/>
              <a:t>المدرسة الريبية</a:t>
            </a:r>
            <a:r>
              <a:rPr lang="ar-SA" sz="2400" b="1" dirty="0"/>
              <a:t>: ( </a:t>
            </a:r>
            <a:r>
              <a:rPr lang="en-US" sz="2400" b="1" dirty="0"/>
              <a:t>Skepticism</a:t>
            </a:r>
            <a:r>
              <a:rPr lang="ar-EG" sz="2400" b="1" dirty="0"/>
              <a:t>)</a:t>
            </a:r>
            <a:endParaRPr lang="fr-FR" sz="2400" dirty="0"/>
          </a:p>
          <a:p>
            <a:pPr algn="just"/>
            <a:r>
              <a:rPr lang="ar-EG" sz="2400" dirty="0"/>
              <a:t>وهي مدرسة من مدارس الشك القديمة في الفلسفة اليونانية. والشك في معناه الاصطلاحي يعني " التردد بين نقيضين وعدم ترجيح أحد الطرفين على الآخر ". وقد كان الفيلسوف </a:t>
            </a:r>
            <a:r>
              <a:rPr lang="ar-EG" sz="2400" dirty="0" err="1"/>
              <a:t>بيرون</a:t>
            </a:r>
            <a:r>
              <a:rPr lang="ar-EG" sz="2400" dirty="0"/>
              <a:t> (360-275 ق.م.) من أبرز مؤسسيها الأوائل وواضعي أصولها الأولى التي تؤكد على موقف واحد وهو أن الإنسان لا يحمل أيّ قدرة للحصول على الحقيقة والمعرفة المطلقة بحقيقة الوجود لأسباب تعود إلى محدودية ادوات الإدراك الإنساني الحسية والعقلية ولاستحالة معرفة الحقائق والماهيات والجواهر. فما يعرفه الإنسان ليس إلا ظواهر الوجود المتغيرة أما ماهية الوجود فيستحيل إدراكها ولذلك يجب أن " نعلّق الحكم "</a:t>
            </a:r>
            <a:r>
              <a:rPr lang="en-US" sz="2400" b="1" dirty="0" err="1"/>
              <a:t>épokhé</a:t>
            </a:r>
            <a:r>
              <a:rPr lang="en-US" sz="2400" b="1" dirty="0"/>
              <a:t> </a:t>
            </a:r>
            <a:r>
              <a:rPr lang="ar-EG" sz="2400" dirty="0"/>
              <a:t>" أي أن نتوقف عن إطلاق أيّ حكم في مجال الرأي للوصول إلى الطمأنينة لأن طمأنينة النفس</a:t>
            </a:r>
            <a:r>
              <a:rPr lang="ar-EG" sz="2400" b="1" dirty="0"/>
              <a:t> </a:t>
            </a:r>
            <a:r>
              <a:rPr lang="en-US" sz="2400" b="1" dirty="0" err="1"/>
              <a:t>Ataraxia</a:t>
            </a:r>
            <a:r>
              <a:rPr lang="ar-EG" sz="2400" dirty="0"/>
              <a:t> لا يكون إلا من خلال تعليق الحكم وعدم الإقرار بأي حقيقة يمكن الدفاع عنها، والإنسان قادر على أن يثبت الأمر وضده وهو ما يعرف بمبدأ تكافؤ الأدلة.</a:t>
            </a:r>
            <a:endParaRPr lang="fr-FR" sz="2400" dirty="0"/>
          </a:p>
        </p:txBody>
      </p:sp>
    </p:spTree>
    <p:extLst>
      <p:ext uri="{BB962C8B-B14F-4D97-AF65-F5344CB8AC3E}">
        <p14:creationId xmlns:p14="http://schemas.microsoft.com/office/powerpoint/2010/main" val="1113102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Content Placeholder 2"/>
          <p:cNvSpPr>
            <a:spLocks noGrp="1"/>
          </p:cNvSpPr>
          <p:nvPr>
            <p:ph idx="4294967295"/>
          </p:nvPr>
        </p:nvSpPr>
        <p:spPr>
          <a:xfrm>
            <a:off x="381000" y="1371600"/>
            <a:ext cx="9144000" cy="4724400"/>
          </a:xfrm>
        </p:spPr>
        <p:txBody>
          <a:bodyPr/>
          <a:lstStyle/>
          <a:p>
            <a:r>
              <a:rPr lang="ar-SA" sz="2800" dirty="0"/>
              <a:t> </a:t>
            </a:r>
            <a:endParaRPr lang="en-US" altLang="ar-SA" sz="2400" b="1" dirty="0" smtClean="0">
              <a:cs typeface="Arial" pitchFamily="34" charset="0"/>
            </a:endParaRPr>
          </a:p>
        </p:txBody>
      </p:sp>
      <p:sp>
        <p:nvSpPr>
          <p:cNvPr id="17414"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13D4D52-8781-41D6-A932-BD3FC66BC084}" type="slidenum">
              <a:rPr lang="ar-SA" altLang="ar-SA" smtClean="0">
                <a:solidFill>
                  <a:schemeClr val="bg1"/>
                </a:solidFill>
                <a:latin typeface="Calibri" pitchFamily="34" charset="0"/>
              </a:rPr>
              <a:pPr eaLnBrk="1" hangingPunct="1"/>
              <a:t>5</a:t>
            </a:fld>
            <a:endParaRPr lang="en-US" altLang="ar-SA" smtClean="0">
              <a:solidFill>
                <a:schemeClr val="bg1"/>
              </a:solidFill>
              <a:latin typeface="Calibri" pitchFamily="34" charset="0"/>
            </a:endParaRPr>
          </a:p>
        </p:txBody>
      </p:sp>
      <p:sp>
        <p:nvSpPr>
          <p:cNvPr id="2" name="مستطيل 1"/>
          <p:cNvSpPr/>
          <p:nvPr/>
        </p:nvSpPr>
        <p:spPr>
          <a:xfrm>
            <a:off x="381000" y="1981200"/>
            <a:ext cx="8915400" cy="369332"/>
          </a:xfrm>
          <a:prstGeom prst="rect">
            <a:avLst/>
          </a:prstGeom>
        </p:spPr>
        <p:txBody>
          <a:bodyPr wrap="square">
            <a:spAutoFit/>
          </a:bodyPr>
          <a:lstStyle/>
          <a:p>
            <a:r>
              <a:rPr lang="ar-SA" dirty="0" smtClean="0"/>
              <a:t>.</a:t>
            </a:r>
            <a:endParaRPr lang="ar-SA" dirty="0"/>
          </a:p>
        </p:txBody>
      </p:sp>
      <p:sp>
        <p:nvSpPr>
          <p:cNvPr id="3" name="Rectangle 2"/>
          <p:cNvSpPr/>
          <p:nvPr/>
        </p:nvSpPr>
        <p:spPr>
          <a:xfrm>
            <a:off x="914400" y="979468"/>
            <a:ext cx="8382000" cy="4483279"/>
          </a:xfrm>
          <a:prstGeom prst="rect">
            <a:avLst/>
          </a:prstGeom>
        </p:spPr>
        <p:txBody>
          <a:bodyPr wrap="square">
            <a:spAutoFit/>
          </a:bodyPr>
          <a:lstStyle/>
          <a:p>
            <a:pPr lvl="0"/>
            <a:r>
              <a:rPr lang="ar-EG" sz="3200" b="1" baseline="-25000" dirty="0"/>
              <a:t>أصولها التاريخية: </a:t>
            </a:r>
            <a:endParaRPr lang="ar-SA" sz="3200" b="1" baseline="-25000" dirty="0"/>
          </a:p>
          <a:p>
            <a:endParaRPr lang="ar-SA" sz="2400" dirty="0" smtClean="0"/>
          </a:p>
          <a:p>
            <a:r>
              <a:rPr lang="ar-EG" sz="2400" dirty="0" smtClean="0"/>
              <a:t>يعود </a:t>
            </a:r>
            <a:r>
              <a:rPr lang="ar-EG" sz="2400" dirty="0"/>
              <a:t>نسب المدرسة الريبية إلى الاتجاه السفسطائي في منتصف القرن الخامس قبل الميلاد والذي حاول تجاوز المدرسة الطبيعية (فلاسفة الطبيعة) بإنزال الفلسفة من السماء إلى الأرض أي بجعل الفلسفة مهتمة بالإنسان وليس بالطبيعة وكان </a:t>
            </a:r>
            <a:r>
              <a:rPr lang="ar-EG" sz="2400" dirty="0" err="1"/>
              <a:t>بروتاغوراس</a:t>
            </a:r>
            <a:r>
              <a:rPr lang="ar-EG" sz="2400" dirty="0"/>
              <a:t> (487 ق.م - 420 ق.م) من أولهم وأكثرهم شهرة وقد عبر عن جوهر هذا التوجه الفلسفي الجديد بقوله: " إن الإنسان مقياس كل شيء "، أي إن المعرفة فعل بشري خالص وأن الإنسان هو مقياس الحكم بوجود شيء أو عدمه وأن قيم الحق والخير والجمال قيم إنسانية خالصة إليه يعود التمييز والحكم. وبهذا التوجه يبعد </a:t>
            </a:r>
            <a:r>
              <a:rPr lang="ar-EG" sz="2400" dirty="0" err="1"/>
              <a:t>بروتاغوراس</a:t>
            </a:r>
            <a:r>
              <a:rPr lang="ar-EG" sz="2400" dirty="0"/>
              <a:t> كل إمكان لمعرفة تتجاوز حكم البشر ومن ثم كل إمكان للقول بالحقيقة المطلقة الثابتة. وقد سار بعده </a:t>
            </a:r>
            <a:r>
              <a:rPr lang="ar-EG" sz="2400" dirty="0" err="1"/>
              <a:t>جورجياس</a:t>
            </a:r>
            <a:r>
              <a:rPr lang="ar-EG" sz="2400" dirty="0"/>
              <a:t> (ت:380ق.م) </a:t>
            </a:r>
            <a:endParaRPr lang="ar-SA" sz="2400" dirty="0" smtClean="0"/>
          </a:p>
          <a:p>
            <a:endParaRPr lang="fr-FR" sz="2400" dirty="0"/>
          </a:p>
        </p:txBody>
      </p:sp>
    </p:spTree>
    <p:extLst>
      <p:ext uri="{BB962C8B-B14F-4D97-AF65-F5344CB8AC3E}">
        <p14:creationId xmlns:p14="http://schemas.microsoft.com/office/powerpoint/2010/main" val="1781722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3BA5595-6399-4B5A-A5A0-91A42E7C3815}" type="slidenum">
              <a:rPr lang="ar-SA" altLang="ar-SA" smtClean="0">
                <a:solidFill>
                  <a:schemeClr val="bg1"/>
                </a:solidFill>
                <a:latin typeface="Calibri" pitchFamily="34" charset="0"/>
              </a:rPr>
              <a:pPr eaLnBrk="1" hangingPunct="1"/>
              <a:t>6</a:t>
            </a:fld>
            <a:endParaRPr lang="en-US" altLang="ar-SA" dirty="0" smtClean="0">
              <a:solidFill>
                <a:schemeClr val="bg1"/>
              </a:solidFill>
              <a:latin typeface="Calibri" pitchFamily="34" charset="0"/>
            </a:endParaRPr>
          </a:p>
        </p:txBody>
      </p:sp>
      <p:sp>
        <p:nvSpPr>
          <p:cNvPr id="18439" name="مربع نص 4"/>
          <p:cNvSpPr txBox="1">
            <a:spLocks noChangeArrowheads="1"/>
          </p:cNvSpPr>
          <p:nvPr/>
        </p:nvSpPr>
        <p:spPr bwMode="auto">
          <a:xfrm>
            <a:off x="1219200" y="19812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ltLang="ar-SA"/>
          </a:p>
        </p:txBody>
      </p:sp>
      <p:sp>
        <p:nvSpPr>
          <p:cNvPr id="18440" name="مربع نص 5"/>
          <p:cNvSpPr txBox="1">
            <a:spLocks noChangeArrowheads="1"/>
          </p:cNvSpPr>
          <p:nvPr/>
        </p:nvSpPr>
        <p:spPr bwMode="auto">
          <a:xfrm>
            <a:off x="838200" y="2057400"/>
            <a:ext cx="3505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endParaRPr lang="en-US" altLang="ar-SA"/>
          </a:p>
          <a:p>
            <a:pPr algn="r" eaLnBrk="1" hangingPunct="1"/>
            <a:endParaRPr lang="en-US" altLang="ar-SA"/>
          </a:p>
        </p:txBody>
      </p:sp>
      <p:sp>
        <p:nvSpPr>
          <p:cNvPr id="2" name="مستطيل 1"/>
          <p:cNvSpPr/>
          <p:nvPr/>
        </p:nvSpPr>
        <p:spPr>
          <a:xfrm>
            <a:off x="228600" y="1752600"/>
            <a:ext cx="9067800" cy="369332"/>
          </a:xfrm>
          <a:prstGeom prst="rect">
            <a:avLst/>
          </a:prstGeom>
        </p:spPr>
        <p:txBody>
          <a:bodyPr wrap="square">
            <a:spAutoFit/>
          </a:bodyPr>
          <a:lstStyle/>
          <a:p>
            <a:r>
              <a:rPr lang="ar-SA" dirty="0"/>
              <a:t> </a:t>
            </a:r>
          </a:p>
        </p:txBody>
      </p:sp>
      <p:sp>
        <p:nvSpPr>
          <p:cNvPr id="3" name="Rectangle 2"/>
          <p:cNvSpPr/>
          <p:nvPr/>
        </p:nvSpPr>
        <p:spPr>
          <a:xfrm>
            <a:off x="114300" y="609600"/>
            <a:ext cx="9296400" cy="4893647"/>
          </a:xfrm>
          <a:prstGeom prst="rect">
            <a:avLst/>
          </a:prstGeom>
        </p:spPr>
        <p:txBody>
          <a:bodyPr wrap="square">
            <a:spAutoFit/>
          </a:bodyPr>
          <a:lstStyle/>
          <a:p>
            <a:r>
              <a:rPr lang="ar-EG" sz="2400" dirty="0"/>
              <a:t>وطوّر هذا التوجه المعرفي ووصل به إلى أقصاه حين أعلن استحالة كل شيء. يقول </a:t>
            </a:r>
            <a:r>
              <a:rPr lang="ar-EG" sz="2400" dirty="0" err="1"/>
              <a:t>جورجياس</a:t>
            </a:r>
            <a:r>
              <a:rPr lang="ar-EG" sz="2400" dirty="0"/>
              <a:t>: " (لا يوجد شيء, وإذا وجد شيء فالإنسان قاصر عن إدراكه، وإذا فرضنا أن الإنسان أدركه, فلن يستطيع أن يبلغه لغيره). أما المنهج الذي كرّسه السفسطائيون فهو المنهج الخطابي او البلاغي (</a:t>
            </a:r>
            <a:r>
              <a:rPr lang="ar-EG" sz="2400" dirty="0" err="1"/>
              <a:t>الريتوريقا</a:t>
            </a:r>
            <a:r>
              <a:rPr lang="ar-EG" sz="2400" dirty="0"/>
              <a:t>) لقدرة الخطابة على التأثير في النفوس وتوجيههم والتحكم فيهم وإيهامهم بأنهم مقتنعون بصدق ما يقال لهم ولهذا السبب قيل عن السفسطائية إنها حكمة مموهة تؤثر في الجموع وتتحكم في افكارهم وتغيرها كما يشاؤون مقابل اجر مادي. فالحكم يتغير بتغير المصلحة المادية ولا وجود لحكم يعبر عن الحقيقة وهذا الوضع هو الذي جعل الفلاسفة وخاصة سقراط وافلاطون وأرسطو يبنون </a:t>
            </a:r>
            <a:r>
              <a:rPr lang="ar-EG" sz="2400" dirty="0" err="1"/>
              <a:t>أنساقا</a:t>
            </a:r>
            <a:r>
              <a:rPr lang="ar-EG" sz="2400" dirty="0"/>
              <a:t> فلسفية على اسس متينة وظهرت بموجب ذلك أول نظرية في المعرفة وهي نظرية افلاطون للكشف عن ضلال السفسطائية وانها حكمة مموهة وان منهج الخطابة والبلاغة منهج ينتهي بصاحبة إلى السفسطة والحكم على الشيء ونقيضه بينما المنهج البرهاني منهج عقلي يقوم على مبادئ عقلية قادرة على بناء العلم والحقيقة. ومنذ ذلك التاريخ تواصل العداء مع السفسطائية ومنهجها الخطابي للدفاع على الفلسفة ومنهجها البرهاني</a:t>
            </a:r>
            <a:r>
              <a:rPr lang="ar-EG" sz="2400" dirty="0" smtClean="0"/>
              <a:t>.</a:t>
            </a:r>
            <a:endParaRPr lang="ar-SA" sz="2400" dirty="0" smtClean="0"/>
          </a:p>
          <a:p>
            <a:endParaRPr lang="fr-FR" sz="2400" dirty="0"/>
          </a:p>
        </p:txBody>
      </p:sp>
    </p:spTree>
    <p:extLst>
      <p:ext uri="{BB962C8B-B14F-4D97-AF65-F5344CB8AC3E}">
        <p14:creationId xmlns:p14="http://schemas.microsoft.com/office/powerpoint/2010/main" val="1357932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en-US" sz="2800" dirty="0"/>
              <a:t/>
            </a:r>
            <a:br>
              <a:rPr lang="en-US" sz="2800" dirty="0"/>
            </a:br>
            <a:endParaRPr lang="ar-SA" sz="2800" dirty="0" smtClean="0">
              <a:solidFill>
                <a:schemeClr val="tx1"/>
              </a:solidFill>
              <a:cs typeface="Arial" pitchFamily="34" charset="0"/>
            </a:endParaRPr>
          </a:p>
        </p:txBody>
      </p:sp>
      <p:sp>
        <p:nvSpPr>
          <p:cNvPr id="2150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AD52DDE-92BD-4F2C-940C-8121F09270E9}" type="slidenum">
              <a:rPr lang="ar-SA" altLang="ar-SA" smtClean="0">
                <a:solidFill>
                  <a:schemeClr val="bg1"/>
                </a:solidFill>
                <a:latin typeface="Calibri" pitchFamily="34" charset="0"/>
              </a:rPr>
              <a:pPr eaLnBrk="1" hangingPunct="1"/>
              <a:t>7</a:t>
            </a:fld>
            <a:endParaRPr lang="en-US" altLang="ar-SA" smtClean="0">
              <a:solidFill>
                <a:schemeClr val="bg1"/>
              </a:solidFill>
              <a:latin typeface="Calibri" pitchFamily="34" charset="0"/>
            </a:endParaRPr>
          </a:p>
        </p:txBody>
      </p:sp>
      <p:sp>
        <p:nvSpPr>
          <p:cNvPr id="3" name="Rectangle 2"/>
          <p:cNvSpPr/>
          <p:nvPr/>
        </p:nvSpPr>
        <p:spPr>
          <a:xfrm>
            <a:off x="343437" y="457200"/>
            <a:ext cx="8839200" cy="5550237"/>
          </a:xfrm>
          <a:prstGeom prst="rect">
            <a:avLst/>
          </a:prstGeom>
        </p:spPr>
        <p:txBody>
          <a:bodyPr wrap="square">
            <a:spAutoFit/>
          </a:bodyPr>
          <a:lstStyle/>
          <a:p>
            <a:pPr lvl="0"/>
            <a:r>
              <a:rPr lang="ar-EG" sz="3200" b="1" baseline="-25000" dirty="0" smtClean="0"/>
              <a:t>حجج </a:t>
            </a:r>
            <a:r>
              <a:rPr lang="ar-EG" sz="3200" b="1" baseline="-25000" dirty="0" err="1" smtClean="0"/>
              <a:t>الريبيين</a:t>
            </a:r>
            <a:r>
              <a:rPr lang="ar-EG" sz="3200" b="1" baseline="-25000" dirty="0" smtClean="0"/>
              <a:t> ( </a:t>
            </a:r>
            <a:r>
              <a:rPr lang="ar-EG" sz="3200" b="1" baseline="-25000" dirty="0" err="1" smtClean="0"/>
              <a:t>اللاأدرية</a:t>
            </a:r>
            <a:r>
              <a:rPr lang="ar-EG" sz="3200" b="1" baseline="-25000" dirty="0" smtClean="0"/>
              <a:t>): </a:t>
            </a:r>
            <a:endParaRPr lang="ar-SA" sz="3200" b="1" baseline="-25000" dirty="0" smtClean="0"/>
          </a:p>
          <a:p>
            <a:pPr lvl="0"/>
            <a:endParaRPr lang="fr-FR" sz="3200" b="1" baseline="-25000" dirty="0" smtClean="0"/>
          </a:p>
          <a:p>
            <a:r>
              <a:rPr lang="ar-EG" sz="2400" dirty="0" smtClean="0"/>
              <a:t>اتسع نطاق المدرسة الريبية من خلال مناقشة المدارس الفلسفية الكبرى ونظرياتها في المعرفة ونعني بذلك نظرية أفلاطون وأرسطو أي فلاسفة أكاديمية أفلاطون وفلاسفة مدرسة أرسطو، لأن هذه المدارس تقر بإمكان بلوغ الحقيقة وإمكان التحقق من صدق معارفنا ولكنها في الوقت نفسه تقر أن الحكيم هو الله وأن الإنسان محب للحكمة وبالتالي ليس بمقدور الإنسان بلوغ الحكمة المطلقة والتامة والنهائية أي إن الريبية لها ما يشرع لوجودها في صلب النظريات المقرة بالحقيقة المطلقة. وقد تمكن احد كبار </a:t>
            </a:r>
            <a:r>
              <a:rPr lang="ar-EG" sz="2400" dirty="0" err="1" smtClean="0"/>
              <a:t>الريبيين</a:t>
            </a:r>
            <a:r>
              <a:rPr lang="ar-EG" sz="2400" dirty="0" smtClean="0"/>
              <a:t> وهو </a:t>
            </a:r>
            <a:r>
              <a:rPr lang="ar-EG" sz="2400" dirty="0" err="1" smtClean="0"/>
              <a:t>سيكستوس</a:t>
            </a:r>
            <a:r>
              <a:rPr lang="ar-EG" sz="2400" dirty="0" smtClean="0"/>
              <a:t> </a:t>
            </a:r>
            <a:r>
              <a:rPr lang="ar-EG" sz="2400" dirty="0" err="1" smtClean="0"/>
              <a:t>امبيريقوس</a:t>
            </a:r>
            <a:r>
              <a:rPr lang="ar-EG" sz="2400" dirty="0" smtClean="0"/>
              <a:t> (160-210 ق.م) من الدفاع على الريبية مؤكدا على مبدأ تعليق الحكم واستحالة بلوغ الحقيقة من أجل تحقيق الطمأنينة وتقوم حججهم على مبدأين مهمين أولهما أن الحواس خداعة وأحكامها متغيرة لأنها تتأثر بذوات أصحابها من جهة والظروف الفيزيائية من جهة أخرى. وثانهما أن العقل لا يعمل إلا وفق مبادئ يسلم ببداهتها ولو تصورنا غياب هذه المسلمات </a:t>
            </a:r>
            <a:r>
              <a:rPr lang="ar-EG" sz="2400" dirty="0" err="1" smtClean="0"/>
              <a:t>البدهية</a:t>
            </a:r>
            <a:r>
              <a:rPr lang="ar-EG" sz="2400" dirty="0" smtClean="0"/>
              <a:t> فإن عمل العقل يتوقف بالضرورة وترتبك كل حججه </a:t>
            </a:r>
            <a:r>
              <a:rPr lang="ar-EG" sz="2400" dirty="0" err="1" smtClean="0"/>
              <a:t>واستدلالته</a:t>
            </a:r>
            <a:r>
              <a:rPr lang="ar-EG" sz="2400" dirty="0" smtClean="0"/>
              <a:t> مهما كانت قوية ومقنعة في ظاهرها</a:t>
            </a:r>
            <a:endParaRPr lang="ar-SA" sz="2400" dirty="0" smtClean="0"/>
          </a:p>
          <a:p>
            <a:endParaRPr lang="fr-FR" sz="2400" dirty="0"/>
          </a:p>
        </p:txBody>
      </p:sp>
    </p:spTree>
    <p:extLst>
      <p:ext uri="{BB962C8B-B14F-4D97-AF65-F5344CB8AC3E}">
        <p14:creationId xmlns:p14="http://schemas.microsoft.com/office/powerpoint/2010/main" val="37064144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685800"/>
            <a:ext cx="8458200" cy="5440363"/>
          </a:xfrm>
        </p:spPr>
        <p:txBody>
          <a:bodyPr/>
          <a:lstStyle/>
          <a:p>
            <a:r>
              <a:rPr lang="ar-EG" sz="1800" dirty="0"/>
              <a:t>. </a:t>
            </a:r>
            <a:endParaRPr lang="ar-SA" sz="1800" dirty="0" smtClean="0"/>
          </a:p>
          <a:p>
            <a:r>
              <a:rPr lang="ar-EG" sz="2400" dirty="0" smtClean="0"/>
              <a:t>ولا </a:t>
            </a:r>
            <a:r>
              <a:rPr lang="ar-EG" sz="2400" dirty="0"/>
              <a:t>شك أن النقد الذي أقامه </a:t>
            </a:r>
            <a:r>
              <a:rPr lang="ar-EG" sz="2400" dirty="0" err="1"/>
              <a:t>الريبيون</a:t>
            </a:r>
            <a:r>
              <a:rPr lang="ar-EG" sz="2400" dirty="0"/>
              <a:t> كان جارفا وتمت معاداته من طرف الفلاسفة المؤمنين بالحقيقة وخاصة أنصار المنطق التقليدي، إلا أن تطور العلوم الحديثة والمعاصرة أثبت صحة نقد </a:t>
            </a:r>
            <a:r>
              <a:rPr lang="ar-EG" sz="2400" dirty="0" err="1"/>
              <a:t>الريبيين</a:t>
            </a:r>
            <a:r>
              <a:rPr lang="ar-EG" sz="2400" dirty="0"/>
              <a:t> الأمر الذي دعا علماء الرياضيات والطبيعيات ومن ثم الفلاسفة الجدد من إعادة النظر في مسائل نظرية المعرفة ومبادئها بل في معنى العقل وأسس البرهان وإمكانه وقد كان ميلاد النظرية النسبية اكبر مظهر من مظاهر نجاح حجج </a:t>
            </a:r>
            <a:r>
              <a:rPr lang="ar-EG" sz="2400" dirty="0" err="1"/>
              <a:t>الريبيين</a:t>
            </a:r>
            <a:r>
              <a:rPr lang="ar-EG" sz="2400" dirty="0"/>
              <a:t> القديمة. وكأن النسبية كانت حلا وسطا بين القول بإمكان الحقيقة المطلقة والقول بالريبية وتعليق الحكم</a:t>
            </a:r>
            <a:r>
              <a:rPr lang="ar-EG" sz="2400" dirty="0" smtClean="0"/>
              <a:t>.</a:t>
            </a:r>
            <a:endParaRPr lang="ar-SA" sz="2400" dirty="0" smtClean="0"/>
          </a:p>
          <a:p>
            <a:endParaRPr lang="fr-FR" sz="2400" dirty="0"/>
          </a:p>
          <a:p>
            <a:r>
              <a:rPr lang="ar-EG" sz="2400" b="1" dirty="0"/>
              <a:t>وحصيلة موقف </a:t>
            </a:r>
            <a:r>
              <a:rPr lang="ar-EG" sz="2400" b="1" dirty="0" err="1"/>
              <a:t>الريبيين</a:t>
            </a:r>
            <a:r>
              <a:rPr lang="ar-EG" sz="2400" b="1" dirty="0"/>
              <a:t> </a:t>
            </a:r>
            <a:r>
              <a:rPr lang="ar-EG" sz="2400" dirty="0"/>
              <a:t>يمكن التعبير عنه على النحو التالي. إن الحقيقة مستحيلة الإدراك وان الريبيّ يبدأ شاكا وينتهي شاكا وتسمّى هذه الحالة " تعليق الحكم " بغاية تحقيق </a:t>
            </a:r>
            <a:r>
              <a:rPr lang="ar-EG" sz="2400" dirty="0" err="1"/>
              <a:t>الطمانينة</a:t>
            </a:r>
            <a:r>
              <a:rPr lang="ar-EG" sz="2400" dirty="0"/>
              <a:t> في مجال الرأي.</a:t>
            </a:r>
            <a:endParaRPr lang="fr-FR" sz="2400" dirty="0"/>
          </a:p>
          <a:p>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41363259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33400"/>
            <a:ext cx="8915400" cy="1143000"/>
          </a:xfrm>
        </p:spPr>
        <p:txBody>
          <a:bodyPr/>
          <a:lstStyle/>
          <a:p>
            <a:r>
              <a:rPr lang="ar-SA" dirty="0"/>
              <a:t/>
            </a:r>
            <a:br>
              <a:rPr lang="ar-SA" dirty="0"/>
            </a:br>
            <a:endParaRPr lang="ar-SA" dirty="0"/>
          </a:p>
        </p:txBody>
      </p:sp>
      <p:sp>
        <p:nvSpPr>
          <p:cNvPr id="3" name="عنصر نائب للمحتوى 2"/>
          <p:cNvSpPr>
            <a:spLocks noGrp="1"/>
          </p:cNvSpPr>
          <p:nvPr>
            <p:ph idx="1"/>
          </p:nvPr>
        </p:nvSpPr>
        <p:spPr>
          <a:xfrm>
            <a:off x="495300" y="823484"/>
            <a:ext cx="8915400" cy="5302679"/>
          </a:xfrm>
        </p:spPr>
        <p:txBody>
          <a:bodyPr/>
          <a:lstStyle/>
          <a:p>
            <a:pPr lvl="0"/>
            <a:r>
              <a:rPr lang="ar-EG" sz="2400" dirty="0" smtClean="0"/>
              <a:t>الشك </a:t>
            </a:r>
            <a:r>
              <a:rPr lang="ar-EG" sz="2400" dirty="0"/>
              <a:t>المنهجي لا يمثل مدرسة فلسفية معينة وإنما هو منهج يعتمده الفلاسفة بمختلف مدارسهم لفحص المعارف والمذاهب </a:t>
            </a:r>
            <a:r>
              <a:rPr lang="ar-EG" sz="2400" dirty="0" err="1"/>
              <a:t>والاراء</a:t>
            </a:r>
            <a:r>
              <a:rPr lang="ar-EG" sz="2400" dirty="0"/>
              <a:t> وتمييز الحق منها من الباطل، وقد تحدث العديد من الفلاسفة منذ القدم عن قيمة الشك المعرفية والعلمية ولعل أشهر تجارب الشك الرائدة في تاريخ الفلسفة تجربة كلّ من حجة الإسلام الإمام الغزالي (ت505ه) القائل في ختام كتاب الميزان: " الشكوك هي الموصلة للحق، فمن لم يشك لم ينظر ومن لم ينظر لم يبصر ومن لم يبصر بقي في العمى والضلال " وتجربة مؤسس الفلسفة الحديثة ديكارت (ت1650م) القائل: " فحكمت بانه لا بد لي مرة في حياتي من الشروع الجدي في إطلاق نفسي من جميع </a:t>
            </a:r>
            <a:r>
              <a:rPr lang="ar-EG" sz="2400" dirty="0" err="1"/>
              <a:t>الاراء</a:t>
            </a:r>
            <a:r>
              <a:rPr lang="ar-EG" sz="2400" dirty="0"/>
              <a:t> التي تلقيتها من قبل ولا بد من بناء جديد من الاسس اذا كنت اريد ان اقيم في العلوم شيئا وطيدا مستقرا" . وبهذا فإن غاية الشك عند ديكارت تأسيس العلوم على قواعد وطيدة وهو </a:t>
            </a:r>
            <a:r>
              <a:rPr lang="ar-EG" sz="2400" dirty="0" err="1"/>
              <a:t>ماحصل</a:t>
            </a:r>
            <a:r>
              <a:rPr lang="ar-EG" sz="2400" dirty="0"/>
              <a:t> فعلا عندما انتهى من الشك في </a:t>
            </a:r>
            <a:r>
              <a:rPr lang="ar-EG" sz="2400" dirty="0" err="1"/>
              <a:t>الحسيات</a:t>
            </a:r>
            <a:r>
              <a:rPr lang="ar-EG" sz="2400" dirty="0"/>
              <a:t> والأفكار المتخيلة ومبادئ العقل والرياضيات وانتهى إلى الشك في كل شيء. وهذه النتيجة أي الشك في كل شيء هي التي مكنته من بيان أن الشك </a:t>
            </a:r>
            <a:r>
              <a:rPr lang="ar-EG" sz="2400" dirty="0" err="1"/>
              <a:t>تقكير</a:t>
            </a:r>
            <a:r>
              <a:rPr lang="ar-EG" sz="2400" dirty="0"/>
              <a:t> وبما أنه يشك فهو يفكر أي أن هناك ذاتا تشك فهي بالضرورة تفكير. وعبر على وجود الذات المفكرة </a:t>
            </a:r>
            <a:r>
              <a:rPr lang="ar-EG" sz="2400" dirty="0" err="1"/>
              <a:t>بالكوجيطو</a:t>
            </a:r>
            <a:r>
              <a:rPr lang="ar-EG" sz="2400" dirty="0"/>
              <a:t>: أنا أفكر أنا موجود". </a:t>
            </a:r>
            <a:endParaRPr lang="ar-SA" sz="24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Rectangle 4"/>
          <p:cNvSpPr/>
          <p:nvPr/>
        </p:nvSpPr>
        <p:spPr>
          <a:xfrm>
            <a:off x="6324601" y="361819"/>
            <a:ext cx="2953222" cy="461665"/>
          </a:xfrm>
          <a:prstGeom prst="rect">
            <a:avLst/>
          </a:prstGeom>
        </p:spPr>
        <p:txBody>
          <a:bodyPr wrap="square">
            <a:spAutoFit/>
          </a:bodyPr>
          <a:lstStyle/>
          <a:p>
            <a:pPr marL="342900" lvl="0" indent="-342900">
              <a:spcBef>
                <a:spcPct val="20000"/>
              </a:spcBef>
            </a:pPr>
            <a:r>
              <a:rPr lang="ar-EG" sz="2400" b="1" dirty="0">
                <a:solidFill>
                  <a:srgbClr val="313B4A"/>
                </a:solidFill>
                <a:latin typeface="Calibri"/>
                <a:cs typeface="Arial" charset="0"/>
              </a:rPr>
              <a:t>الشك المنهجي:</a:t>
            </a:r>
            <a:endParaRPr lang="fr-FR" sz="2400" dirty="0">
              <a:solidFill>
                <a:srgbClr val="313B4A"/>
              </a:solidFill>
              <a:latin typeface="Calibri"/>
              <a:cs typeface="Arial" charset="0"/>
            </a:endParaRPr>
          </a:p>
        </p:txBody>
      </p:sp>
    </p:spTree>
    <p:extLst>
      <p:ext uri="{BB962C8B-B14F-4D97-AF65-F5344CB8AC3E}">
        <p14:creationId xmlns:p14="http://schemas.microsoft.com/office/powerpoint/2010/main" val="34597151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914400"/>
            <a:ext cx="8915400" cy="5211763"/>
          </a:xfrm>
        </p:spPr>
        <p:txBody>
          <a:bodyPr/>
          <a:lstStyle/>
          <a:p>
            <a:endParaRPr lang="ar-SA" sz="2800" dirty="0" smtClean="0"/>
          </a:p>
          <a:p>
            <a:pPr algn="just"/>
            <a:r>
              <a:rPr lang="ar-EG" sz="2800" dirty="0" smtClean="0"/>
              <a:t>وهذا </a:t>
            </a:r>
            <a:r>
              <a:rPr lang="ar-EG" sz="2800" dirty="0" err="1"/>
              <a:t>الكوجيطو</a:t>
            </a:r>
            <a:r>
              <a:rPr lang="ar-EG" sz="2800" dirty="0"/>
              <a:t> هو الذي سيكون الأساس الذي ستقوم عليه الوجود الإلهي أولا وكل المعارف الرياضية والطبيعية والأخلاقية ثانيا. وسيكون أساس المعرفة عنده قائما على أمرين اثنين: وجود الذات المفكرة أي العقل بما هو نور طبيعي. والوجود الإلهي بما هو ضامن لكل حقيقة. وعلى هذين الأساسين بنيت الحداثة الغربية. أي "العقل بما هو أعدل الأشياء قسمة بين الناس" والوجود الإلهي بشرط ان نحسن توجيه العقل في التفكير" لأنه ليس المهم أن يكون للمرء عقل بل المهم أن يحسن استعماله"  ونعني بتوجيه العقل اتباع قواعد المنهج. وهي قواعد العقل في تفكيره الرياضي والفيزيائي والفلسفي.</a:t>
            </a:r>
            <a:endParaRPr lang="fr-FR" sz="2800" dirty="0"/>
          </a:p>
          <a:p>
            <a:endParaRPr lang="ar-SA" sz="1800"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37553695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76200"/>
            <a:ext cx="8915400" cy="5943600"/>
          </a:xfrm>
        </p:spPr>
        <p:txBody>
          <a:bodyPr/>
          <a:lstStyle/>
          <a:p>
            <a:pPr lvl="0"/>
            <a:r>
              <a:rPr lang="ar-EG" sz="2800" b="1" dirty="0"/>
              <a:t>المدرسة النقدية</a:t>
            </a:r>
            <a:endParaRPr lang="fr-FR" sz="2800" b="1" dirty="0"/>
          </a:p>
          <a:p>
            <a:r>
              <a:rPr lang="ar-EG" sz="2000" dirty="0"/>
              <a:t>ورائد هذه المدرسة هو الفيلسوف الألماني </a:t>
            </a:r>
            <a:r>
              <a:rPr lang="ar-EG" sz="2000" dirty="0" err="1"/>
              <a:t>أيمانيوال</a:t>
            </a:r>
            <a:r>
              <a:rPr lang="ar-EG" sz="2000" dirty="0"/>
              <a:t> كانط وهو الذي تمكّن فعليا من صياغة سؤال إمكان المعرفة  وذلك من خلال السؤال الأول الذي طرحته فلسفته وهو : " ماذا يمكنني أن أعرف؟" وقال: عن هذا السؤال تجيب الميتافيزيقا. ويقصد بالميتافيزيقا ليس البحث في ما وراء الطبيعة كما يُفهم عادة وإنما البحث في شروط إمكان المعرفة. والبحث في هذه الشروط يعني الكشف عن جغرافيا الذهن البشري. ومن خلال منهج تحليلي نقدي للمعرفة العلمية القائمة أي الرياضيات والطبيعيات انتهى إلى أن المعرفة لا تكون إلا معرفة بالظواهر أي الأشياء لذاتنا أي الموضوعات الخاضعة للعالم الحسي لأن مقولات العقل لا تعرف إلى هذه الظواهر. أما الأشياء في ذاتها أي الأشياء التي لا صلة لها بالحس والتجربة لا يمكن معرفتها وإنما يمكن التفكير فيها فقط مثل مسألة الوجود الإلهي ووجود الروح والحرية والإرادة وغيرها. وبهذا صرنا نميز بين عالم المعرفة وعالم التفكير. وإذا أردنا أخذ معلومات عن الوجود الإلهي مثلا فعلينا الالتجاء إلى الإيمان والدين وليس إلى المعرفة. أي إن للإيمان والدين دورا في تقديم إجابات في المسائل التي لا يمكن للإنسان أن </a:t>
            </a:r>
            <a:r>
              <a:rPr lang="ar-EG" sz="2000" dirty="0" err="1"/>
              <a:t>يعرفها.هذه</a:t>
            </a:r>
            <a:r>
              <a:rPr lang="ar-EG" sz="2000" dirty="0"/>
              <a:t> هي المدارس الثلاثة الكبرى التي عالجت مسألة إمكان المعرفة مدرسة الريب أو </a:t>
            </a:r>
            <a:r>
              <a:rPr lang="ar-EG" sz="2000" dirty="0" err="1"/>
              <a:t>اللاأدرية</a:t>
            </a:r>
            <a:r>
              <a:rPr lang="ar-EG" sz="2000" dirty="0"/>
              <a:t> ومدرسة الشك المنهجي والمدرسة النقدية. والأساس في كل هذا أن نظرية المعرفة تعود دوما إلى قدرات الإنسان الإدراكية بمختلف وجوهها ولا تعود إلى المسائل أو الموضوعات التي يحاول معرفتها. ولهذا نفهم لماذا يجب التمييز في نظرية المعرفة بين المعرفة التي هي نتاج علاقة ذات الإنسان (قدرات الإنسان الإدراكية من عقل وحواس) بموضوعاته (العالم/الطبيعة/الوحي...)، والموضوعات نفسها وفي ذاتها التي تبقى عصية عن كل معرفة قطعية نهائية. فتدبر </a:t>
            </a:r>
            <a:r>
              <a:rPr lang="ar-EG" sz="2000" dirty="0" err="1"/>
              <a:t>أيات</a:t>
            </a:r>
            <a:r>
              <a:rPr lang="ar-EG" sz="2000" dirty="0"/>
              <a:t> الله الكونية والنصية، والنظر في آياته يبقى قائما إلى يوم القيامة.</a:t>
            </a:r>
            <a:endParaRPr lang="fr-FR" sz="2000" dirty="0"/>
          </a:p>
          <a:p>
            <a:endParaRPr lang="ar-SA" sz="2000" dirty="0">
              <a:solidFill>
                <a:srgbClr val="C00000"/>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8110051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212</TotalTime>
  <Words>1643</Words>
  <Application>Microsoft Office PowerPoint</Application>
  <PresentationFormat>A4 Paper (210x297 mm)</PresentationFormat>
  <Paragraphs>59</Paragraphs>
  <Slides>12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AYM Wadiy S_U normal.</vt:lpstr>
      <vt:lpstr>Calibri</vt:lpstr>
      <vt:lpstr>Times New Roman</vt:lpstr>
      <vt:lpstr>فورم لكلية الاداب</vt:lpstr>
      <vt:lpstr>`</vt:lpstr>
      <vt:lpstr>المحاضرة الثامنة (إمكان المعرفة)</vt:lpstr>
      <vt:lpstr>PowerPoint Presentation</vt:lpstr>
      <vt:lpstr> </vt:lpstr>
      <vt:lpstr>PowerPoint Presentation</vt:lpstr>
      <vt:lpstr>PowerPoint Presentation</vt:lpstr>
      <vt:lpstr> </vt:lpstr>
      <vt:lpstr>PowerPoint Presentation</vt:lpstr>
      <vt:lpstr> </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KFU</cp:lastModifiedBy>
  <cp:revision>21</cp:revision>
  <dcterms:created xsi:type="dcterms:W3CDTF">2014-01-30T12:18:20Z</dcterms:created>
  <dcterms:modified xsi:type="dcterms:W3CDTF">2018-10-11T23:20:46Z</dcterms:modified>
</cp:coreProperties>
</file>