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92" r:id="rId3"/>
    <p:sldId id="311" r:id="rId4"/>
    <p:sldId id="312" r:id="rId5"/>
    <p:sldId id="313" r:id="rId6"/>
    <p:sldId id="314" r:id="rId7"/>
    <p:sldId id="315" r:id="rId8"/>
    <p:sldId id="317" r:id="rId9"/>
    <p:sldId id="316" r:id="rId10"/>
    <p:sldId id="318" r:id="rId11"/>
    <p:sldId id="319" r:id="rId12"/>
    <p:sldId id="320" r:id="rId13"/>
    <p:sldId id="321" r:id="rId14"/>
    <p:sldId id="323" r:id="rId15"/>
    <p:sldId id="322"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9/28/2018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‹N°›</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‹N°›</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a:solidFill>
                  <a:srgbClr val="FF0000"/>
                </a:solidFill>
                <a:latin typeface="AYM Wadiy S_U normal."/>
                <a:cs typeface="Times New Roman" pitchFamily="18" charset="0"/>
              </a:rPr>
              <a:t>استاذ المقرر</a:t>
            </a:r>
          </a:p>
          <a:p>
            <a:pPr algn="ctr"/>
            <a:r>
              <a:rPr lang="ar-SA" sz="2800" b="1" smtClean="0">
                <a:solidFill>
                  <a:srgbClr val="313B4A"/>
                </a:solidFill>
                <a:latin typeface="Calibri" pitchFamily="34" charset="0"/>
                <a:cs typeface="Times New Roman" pitchFamily="18" charset="0"/>
              </a:rPr>
              <a:t>د</a:t>
            </a:r>
            <a:r>
              <a:rPr lang="ar-SA" sz="2800" b="1">
                <a:solidFill>
                  <a:srgbClr val="313B4A"/>
                </a:solidFill>
                <a:latin typeface="Calibri" pitchFamily="34" charset="0"/>
                <a:cs typeface="Times New Roman" pitchFamily="18" charset="0"/>
              </a:rPr>
              <a:t>/ هاني بن عبدالله الملحم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التاسعة</a:t>
            </a:r>
            <a:b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br>
            <a:r>
              <a:rPr lang="ar-EG" b="1" dirty="0"/>
              <a:t>نظرية المعرفة عند الغزالي ومنهج الشك</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563562"/>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ar-SA" sz="3600" dirty="0" smtClean="0"/>
              <a:t/>
            </a:r>
            <a:br>
              <a:rPr lang="ar-SA" sz="3600" dirty="0" smtClean="0"/>
            </a:br>
            <a:r>
              <a:rPr lang="ar-EG" sz="3600" dirty="0" smtClean="0"/>
              <a:t>ما </a:t>
            </a:r>
            <a:r>
              <a:rPr lang="ar-EG" sz="3600" dirty="0"/>
              <a:t>هو العلم ؟</a:t>
            </a:r>
            <a:r>
              <a:rPr lang="fr-FR" dirty="0"/>
              <a:t/>
            </a:r>
            <a:br>
              <a:rPr lang="fr-FR" dirty="0"/>
            </a:br>
            <a:endParaRPr lang="en-US" dirty="0">
              <a:solidFill>
                <a:srgbClr val="C00000"/>
              </a:solidFill>
            </a:endParaRPr>
          </a:p>
        </p:txBody>
      </p:sp>
      <p:sp>
        <p:nvSpPr>
          <p:cNvPr id="15365" name="Text Placeholder 5"/>
          <p:cNvSpPr>
            <a:spLocks noGrp="1"/>
          </p:cNvSpPr>
          <p:nvPr>
            <p:ph idx="1"/>
          </p:nvPr>
        </p:nvSpPr>
        <p:spPr>
          <a:xfrm>
            <a:off x="495300" y="838200"/>
            <a:ext cx="8915400" cy="4953000"/>
          </a:xfrm>
        </p:spPr>
        <p:txBody>
          <a:bodyPr/>
          <a:lstStyle/>
          <a:p>
            <a:r>
              <a:rPr lang="ar-EG" sz="2400" dirty="0" smtClean="0"/>
              <a:t>عرّف </a:t>
            </a:r>
            <a:r>
              <a:rPr lang="ar-EG" sz="2400" dirty="0"/>
              <a:t>الغزالي في المنقذ  من الضلال العلم اليقيني بقوله: " </a:t>
            </a:r>
            <a:r>
              <a:rPr lang="ar-EG" sz="2400" b="1" dirty="0"/>
              <a:t>هو الذي ينكشف فيه المعلوم انكشافا لا يبقى معه ريب ولا يقارنه إمكان الغلط والوهم"  </a:t>
            </a:r>
            <a:r>
              <a:rPr lang="ar-EG" sz="2400" dirty="0"/>
              <a:t>وعرّفه في "المعيار" في مواطن مختلفة كقوله : "هو العلم القائم بالنفس الذي حقيقته ترجع إلى انتقاش النفس بمثال مطابق للمعلوم "  وفي نفس المعنى يذكر في معارج القدس يقول: "اعلم أن الإدراك أخذ صورة المدرك "، وبعبارة أخرى، " الإدراك أخذ مثال حقيقة الشيء لا الحقيقة الخارجية فإن الصورة الخارجية لا تحلّ المدرَك بل مثال منها "  ثم يرتّب الغزالي هذه المدركات المختلفة في التجريد في أربع مراتب : الأولى الإدراك الحسي، والثانية الإدراك الخيالي، والثالثة الإدراك الوهمي، والرابعة الإدراك العقلي، وذلك هو التجريد الكامل عن كل غاشية . نستنتج من هذا :</a:t>
            </a:r>
            <a:endParaRPr lang="fr-FR" sz="2400" dirty="0"/>
          </a:p>
          <a:p>
            <a:pPr lvl="0"/>
            <a:r>
              <a:rPr lang="ar-EG" sz="2400" dirty="0"/>
              <a:t>أن مطلب الغزالي العلم بحقائق الأمور رغم أن قدرات الإنسان الإدراكية لا تمكنه إلا من إدراك مثال الواقع وليس حقيقة الواقع وأن هذا العلم يكون صادقا كلما كان انطباق إدراكاتنا أكمل مع الواقع الفعلي.</a:t>
            </a:r>
            <a:endParaRPr lang="fr-FR" sz="2400" dirty="0"/>
          </a:p>
          <a:p>
            <a:pPr>
              <a:buFont typeface="Arial" pitchFamily="34" charset="0"/>
              <a:buChar char="•"/>
            </a:pPr>
            <a:endParaRPr lang="ar-SA" altLang="ar-SA" sz="4000" b="1" dirty="0" smtClean="0">
              <a:solidFill>
                <a:srgbClr val="FF0000"/>
              </a:solidFill>
              <a:cs typeface="Arial" pitchFamily="34" charset="0"/>
            </a:endParaRPr>
          </a:p>
          <a:p>
            <a:r>
              <a:rPr lang="en-US" altLang="ar-SA" b="1" dirty="0" smtClean="0">
                <a:cs typeface="Arial" pitchFamily="34" charset="0"/>
              </a:rPr>
              <a:t> </a:t>
            </a:r>
          </a:p>
          <a:p>
            <a:r>
              <a:rPr lang="en-GB" altLang="ar-SA" b="1" dirty="0" smtClean="0">
                <a:cs typeface="Arial" pitchFamily="34" charset="0"/>
              </a:rPr>
              <a:t>  </a:t>
            </a:r>
            <a:r>
              <a:rPr lang="en-US" altLang="ar-SA" b="1" dirty="0" smtClean="0">
                <a:cs typeface="Arial" pitchFamily="34" charset="0"/>
              </a:rPr>
              <a:t>     </a:t>
            </a:r>
            <a:r>
              <a:rPr lang="en-GB" altLang="ar-SA" b="1" dirty="0" smtClean="0">
                <a:cs typeface="Arial" pitchFamily="34" charset="0"/>
              </a:rPr>
              <a:t>     </a:t>
            </a:r>
            <a:endParaRPr lang="ar-EG" altLang="ar-SA" b="1" dirty="0" smtClean="0">
              <a:cs typeface="Arial" pitchFamily="34" charset="0"/>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4F2FC-79F1-4E77-8DF5-6285EFB86431}" type="slidenum">
              <a:rPr lang="ar-SA" altLang="ar-SA" smtClean="0">
                <a:solidFill>
                  <a:schemeClr val="bg1"/>
                </a:solidFill>
                <a:latin typeface="Calibri" pitchFamily="34" charset="0"/>
              </a:rPr>
              <a:pPr eaLnBrk="1" hangingPunct="1"/>
              <a:t>4</a:t>
            </a:fld>
            <a:endParaRPr lang="en-US" altLang="ar-SA" smtClean="0">
              <a:solidFill>
                <a:schemeClr val="bg1"/>
              </a:solidFill>
              <a:latin typeface="Calibri" pitchFamily="34" charset="0"/>
            </a:endParaRPr>
          </a:p>
        </p:txBody>
      </p:sp>
      <p:sp>
        <p:nvSpPr>
          <p:cNvPr id="2" name="مستطيل 1"/>
          <p:cNvSpPr/>
          <p:nvPr/>
        </p:nvSpPr>
        <p:spPr>
          <a:xfrm>
            <a:off x="990600" y="1981200"/>
            <a:ext cx="7696200" cy="369332"/>
          </a:xfrm>
          <a:prstGeom prst="rect">
            <a:avLst/>
          </a:prstGeom>
        </p:spPr>
        <p:txBody>
          <a:bodyPr wrap="square">
            <a:spAutoFit/>
          </a:bodyPr>
          <a:lstStyle/>
          <a:p>
            <a:r>
              <a:rPr lang="ar-SA" dirty="0" smtClean="0"/>
              <a:t>   </a:t>
            </a:r>
            <a:endParaRPr lang="ar-SA" dirty="0"/>
          </a:p>
        </p:txBody>
      </p:sp>
      <p:sp>
        <p:nvSpPr>
          <p:cNvPr id="4" name="Rectangle 3"/>
          <p:cNvSpPr/>
          <p:nvPr/>
        </p:nvSpPr>
        <p:spPr>
          <a:xfrm>
            <a:off x="457200" y="612845"/>
            <a:ext cx="8686800" cy="5016758"/>
          </a:xfrm>
          <a:prstGeom prst="rect">
            <a:avLst/>
          </a:prstGeom>
        </p:spPr>
        <p:txBody>
          <a:bodyPr wrap="square">
            <a:spAutoFit/>
          </a:bodyPr>
          <a:lstStyle/>
          <a:p>
            <a:pPr lvl="0" algn="just"/>
            <a:r>
              <a:rPr lang="ar-SA" sz="2000" dirty="0" smtClean="0"/>
              <a:t> </a:t>
            </a:r>
          </a:p>
          <a:p>
            <a:pPr lvl="0" algn="just"/>
            <a:r>
              <a:rPr lang="ar-SA" sz="2000" dirty="0" smtClean="0"/>
              <a:t>* </a:t>
            </a:r>
            <a:r>
              <a:rPr lang="ar-EG" sz="2000" dirty="0" smtClean="0"/>
              <a:t>أن </a:t>
            </a:r>
            <a:r>
              <a:rPr lang="ar-EG" sz="2000" dirty="0"/>
              <a:t>العلم درجات وأرقاها العلم اليقيني وعلامته أن ينكشف المعلوم انكشافا تاما لأدوات الإدراك البشري وأرقاها العقل لكونه القوة الروحية الوحيدة القادرة على تعقل نفسها وتعقل غيرها في الوقت نفسه. أن فالعقل يدرك العدالة مثلا ويدرك أنه يدرك العدالة ايضا.</a:t>
            </a:r>
            <a:endParaRPr lang="fr-FR" sz="2000" dirty="0"/>
          </a:p>
          <a:p>
            <a:pPr lvl="0" algn="just"/>
            <a:r>
              <a:rPr lang="ar-SA" sz="2000" dirty="0" smtClean="0"/>
              <a:t>* </a:t>
            </a:r>
            <a:r>
              <a:rPr lang="ar-EG" sz="2000" dirty="0" smtClean="0"/>
              <a:t>أن </a:t>
            </a:r>
            <a:r>
              <a:rPr lang="ar-EG" sz="2000" dirty="0"/>
              <a:t>العلم بالعالم يزداد قوة كلما ازداد المعلوم انكشافا وهذا يقع على التدريج بدا بالكشف الحسي وصولا إلى الكشف العقلي والصوفي، وكأن الحقيقة محجوبة في البدء على الإنسان، ثم بواسطة أدوات الإدراك تختفي الحجب شيئا فشيئا وتظهر الحقيقة على التدريج.</a:t>
            </a:r>
            <a:endParaRPr lang="fr-FR" sz="2000" dirty="0"/>
          </a:p>
          <a:p>
            <a:pPr lvl="0" algn="just"/>
            <a:r>
              <a:rPr lang="ar-EG" sz="2000" dirty="0"/>
              <a:t> </a:t>
            </a:r>
            <a:r>
              <a:rPr lang="ar-SA" sz="2000" dirty="0" smtClean="0"/>
              <a:t>* </a:t>
            </a:r>
            <a:r>
              <a:rPr lang="ar-EG" sz="2000" dirty="0" smtClean="0"/>
              <a:t>إن </a:t>
            </a:r>
            <a:r>
              <a:rPr lang="ar-EG" sz="2000" dirty="0"/>
              <a:t>المعرفة ترتقي بالتدريج، تبدأ اولا حسيا (وهو المقصود بالإدراك الحسي) ثم خياليا أي القدرة على استحضار المحسوس في الذهن رغم غيابه عن الحواس (وهو المقصود بالإدراك الخيالي) ثم وهميا أي القدرة على تصور المعاني الكامنة وراء الحس كالإدراك بان الذئب مهروب منه (وهو المقصود بالإدراك الوهمي) ثم أخيرا عقليا وهو إدراك عقلي مجرد تجريدا خالصا مستقلا عن الجسم </a:t>
            </a:r>
            <a:r>
              <a:rPr lang="ar-SA" sz="2000" dirty="0" smtClean="0"/>
              <a:t>* </a:t>
            </a:r>
            <a:r>
              <a:rPr lang="ar-EG" sz="2000" dirty="0" smtClean="0"/>
              <a:t>والحواس </a:t>
            </a:r>
            <a:r>
              <a:rPr lang="ar-EG" sz="2000" dirty="0"/>
              <a:t>والمحسوسات استقلالا تاما. وهذا يعني أن نظرية المعرفة عند الغزالي تقوم على اساس حسّي لأن مبادئ العقل نفسها مستفادة من العالم الحسي والتجربة الواقعية، وتنتهي معرفة عقلية مجردة خالصة.</a:t>
            </a:r>
            <a:endParaRPr lang="fr-FR" sz="2000" dirty="0"/>
          </a:p>
          <a:p>
            <a:pPr lvl="0" algn="just"/>
            <a:r>
              <a:rPr lang="ar-EG" sz="2000" dirty="0"/>
              <a:t>يلخص الغزالي هذا المنحى المعرفي المتدرج والمتصاعد في منهج الشك الذي توخاه لمراجعة علوم عصره ونقدها</a:t>
            </a:r>
            <a:r>
              <a:rPr lang="ar-EG" sz="2000" dirty="0" smtClean="0"/>
              <a:t>.</a:t>
            </a:r>
            <a:endParaRPr lang="ar-SA" sz="2000" dirty="0" smtClean="0"/>
          </a:p>
          <a:p>
            <a:pPr lvl="0" algn="just"/>
            <a:endParaRPr lang="fr-FR" sz="2000" dirty="0">
              <a:effectLst/>
            </a:endParaRPr>
          </a:p>
        </p:txBody>
      </p:sp>
    </p:spTree>
    <p:extLst>
      <p:ext uri="{BB962C8B-B14F-4D97-AF65-F5344CB8AC3E}">
        <p14:creationId xmlns:p14="http://schemas.microsoft.com/office/powerpoint/2010/main" val="111310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685800" y="152400"/>
            <a:ext cx="8915400" cy="762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ar-SA" dirty="0"/>
              <a:t/>
            </a:r>
            <a:br>
              <a:rPr lang="ar-SA" dirty="0"/>
            </a:br>
            <a:r>
              <a:rPr lang="ar-EG" sz="3600" b="1" dirty="0"/>
              <a:t>2/ الشك المنهجي:</a:t>
            </a:r>
            <a:r>
              <a:rPr lang="fr-FR" dirty="0"/>
              <a:t/>
            </a:r>
            <a:br>
              <a:rPr lang="fr-FR" dirty="0"/>
            </a:br>
            <a:endParaRPr lang="ar-SA" dirty="0" smtClean="0">
              <a:solidFill>
                <a:srgbClr val="C00000"/>
              </a:solidFill>
              <a:cs typeface="Arial" pitchFamily="34" charset="0"/>
            </a:endParaRPr>
          </a:p>
        </p:txBody>
      </p:sp>
      <p:sp>
        <p:nvSpPr>
          <p:cNvPr id="17413" name="Content Placeholder 2"/>
          <p:cNvSpPr>
            <a:spLocks noGrp="1"/>
          </p:cNvSpPr>
          <p:nvPr>
            <p:ph idx="4294967295"/>
          </p:nvPr>
        </p:nvSpPr>
        <p:spPr>
          <a:xfrm>
            <a:off x="381000" y="762000"/>
            <a:ext cx="9144000" cy="5334000"/>
          </a:xfrm>
        </p:spPr>
        <p:txBody>
          <a:bodyPr/>
          <a:lstStyle/>
          <a:p>
            <a:r>
              <a:rPr lang="ar-EG" sz="2400" dirty="0" smtClean="0"/>
              <a:t>يعتبر </a:t>
            </a:r>
            <a:r>
              <a:rPr lang="ar-EG" sz="2400" dirty="0"/>
              <a:t>الغزالي الشك منهجا ضروريا لحصول اليقين وتجاوز المعارف السائدة التي يسميها بالتقليديات. ويرى أن التحلل من التقليديات شرط ممارسة العلم الحق. وهو أن تطلب " الحق بطريق النظر لتكون صاحب مذهب ولا تكون في صورة أعمى تقلد قائدا يرشدك إلى طريق وحواليك ألف مثل ينادون عليك بأنه أهلكك وأضلك عن سواء السبيل، وستعلم في </a:t>
            </a:r>
            <a:r>
              <a:rPr lang="ar-EG" sz="2400" dirty="0" smtClean="0"/>
              <a:t>عاقبة </a:t>
            </a:r>
            <a:r>
              <a:rPr lang="ar-EG" sz="2400" dirty="0"/>
              <a:t>أمرك ظلم قائدك فلا خلاص إلا في الاستقلال... ولو لم يكن في مجاري هذه الكلمات الا ما يشك في اعتقادك الموروث لتنتدب للطلب فناهيك به نفعا، إذ الشكوك  هي الموصلة الى الحق، فمن لم يشك لم ينظر ومن لم ينظر لم يبصر ومن لم يبصر بقي في العمى والضلال " .</a:t>
            </a:r>
            <a:endParaRPr lang="fr-FR" sz="2400" dirty="0"/>
          </a:p>
          <a:p>
            <a:r>
              <a:rPr lang="ar-EG" sz="2400" dirty="0"/>
              <a:t>ومتى انعتق الإنسان من رابطة التقليديات يرى أن العلم لا يكون إلا من الجليات أي </a:t>
            </a:r>
            <a:r>
              <a:rPr lang="ar-EG" sz="2400" dirty="0" err="1"/>
              <a:t>الحسيات</a:t>
            </a:r>
            <a:r>
              <a:rPr lang="ar-EG" sz="2400" dirty="0"/>
              <a:t> والعقليات "فلا بد من إحكامها أول لأتيقن أن ثقتي بالمحسوسات وأماني من الغلط في الضروريات من جنس أماني الذي كان من قبل في التقليديات ومن جنس أمان أكثر الخلق في النظريات أم هو امان محقق لا غدر فيه ولا غائلة  </a:t>
            </a:r>
            <a:r>
              <a:rPr lang="ar-EG" sz="2400" dirty="0" smtClean="0"/>
              <a:t>له</a:t>
            </a:r>
            <a:r>
              <a:rPr lang="ar-EG" sz="2400" dirty="0"/>
              <a:t>؟ ". وللتحقق منهما توخى الغزالي </a:t>
            </a:r>
            <a:r>
              <a:rPr lang="ar-EG" sz="2400" dirty="0" err="1"/>
              <a:t>الحطوات</a:t>
            </a:r>
            <a:r>
              <a:rPr lang="ar-EG" sz="2400" dirty="0"/>
              <a:t> التالية:</a:t>
            </a:r>
            <a:endParaRPr lang="fr-FR" sz="2400" dirty="0"/>
          </a:p>
          <a:p>
            <a:endParaRPr lang="en-US" altLang="ar-SA" sz="2400" b="1" dirty="0" smtClean="0">
              <a:cs typeface="Arial" pitchFamily="34" charset="0"/>
            </a:endParaRPr>
          </a:p>
        </p:txBody>
      </p:sp>
      <p:sp>
        <p:nvSpPr>
          <p:cNvPr id="17414"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13D4D52-8781-41D6-A932-BD3FC66BC084}" type="slidenum">
              <a:rPr lang="ar-SA" altLang="ar-SA" smtClean="0">
                <a:solidFill>
                  <a:schemeClr val="bg1"/>
                </a:solidFill>
                <a:latin typeface="Calibri" pitchFamily="34" charset="0"/>
              </a:rPr>
              <a:pPr eaLnBrk="1" hangingPunct="1"/>
              <a:t>5</a:t>
            </a:fld>
            <a:endParaRPr lang="en-US" altLang="ar-SA" smtClean="0">
              <a:solidFill>
                <a:schemeClr val="bg1"/>
              </a:solidFill>
              <a:latin typeface="Calibri" pitchFamily="34" charset="0"/>
            </a:endParaRPr>
          </a:p>
        </p:txBody>
      </p:sp>
    </p:spTree>
    <p:extLst>
      <p:ext uri="{BB962C8B-B14F-4D97-AF65-F5344CB8AC3E}">
        <p14:creationId xmlns:p14="http://schemas.microsoft.com/office/powerpoint/2010/main" val="1781722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3BA5595-6399-4B5A-A5A0-91A42E7C3815}" type="slidenum">
              <a:rPr lang="ar-SA" altLang="ar-SA" smtClean="0">
                <a:solidFill>
                  <a:schemeClr val="bg1"/>
                </a:solidFill>
                <a:latin typeface="Calibri" pitchFamily="34" charset="0"/>
              </a:rPr>
              <a:pPr eaLnBrk="1" hangingPunct="1"/>
              <a:t>6</a:t>
            </a:fld>
            <a:endParaRPr lang="en-US" altLang="ar-SA" dirty="0" smtClean="0">
              <a:solidFill>
                <a:schemeClr val="bg1"/>
              </a:solidFill>
              <a:latin typeface="Calibri" pitchFamily="34" charset="0"/>
            </a:endParaRPr>
          </a:p>
        </p:txBody>
      </p:sp>
      <p:sp>
        <p:nvSpPr>
          <p:cNvPr id="18439" name="مربع نص 4"/>
          <p:cNvSpPr txBox="1">
            <a:spLocks noChangeArrowheads="1"/>
          </p:cNvSpPr>
          <p:nvPr/>
        </p:nvSpPr>
        <p:spPr bwMode="auto">
          <a:xfrm>
            <a:off x="1219200" y="1981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ltLang="ar-SA"/>
          </a:p>
        </p:txBody>
      </p:sp>
      <p:sp>
        <p:nvSpPr>
          <p:cNvPr id="18440" name="مربع نص 5"/>
          <p:cNvSpPr txBox="1">
            <a:spLocks noChangeArrowheads="1"/>
          </p:cNvSpPr>
          <p:nvPr/>
        </p:nvSpPr>
        <p:spPr bwMode="auto">
          <a:xfrm>
            <a:off x="838200" y="20574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endParaRPr lang="en-US" altLang="ar-SA"/>
          </a:p>
          <a:p>
            <a:pPr algn="r" eaLnBrk="1" hangingPunct="1"/>
            <a:endParaRPr lang="en-US" altLang="ar-SA"/>
          </a:p>
        </p:txBody>
      </p:sp>
      <p:sp>
        <p:nvSpPr>
          <p:cNvPr id="2" name="مستطيل 1"/>
          <p:cNvSpPr/>
          <p:nvPr/>
        </p:nvSpPr>
        <p:spPr>
          <a:xfrm>
            <a:off x="1143000" y="1981200"/>
            <a:ext cx="8382000" cy="369332"/>
          </a:xfrm>
          <a:prstGeom prst="rect">
            <a:avLst/>
          </a:prstGeom>
        </p:spPr>
        <p:txBody>
          <a:bodyPr wrap="square">
            <a:spAutoFit/>
          </a:bodyPr>
          <a:lstStyle/>
          <a:p>
            <a:r>
              <a:rPr lang="ar-SA" b="1" dirty="0"/>
              <a:t> </a:t>
            </a:r>
            <a:endParaRPr lang="ar-SA" sz="1400" dirty="0">
              <a:cs typeface="Akhbar MT" pitchFamily="2" charset="-78"/>
            </a:endParaRPr>
          </a:p>
        </p:txBody>
      </p:sp>
      <p:sp>
        <p:nvSpPr>
          <p:cNvPr id="4" name="Rectangle 3"/>
          <p:cNvSpPr/>
          <p:nvPr/>
        </p:nvSpPr>
        <p:spPr>
          <a:xfrm>
            <a:off x="381000" y="335846"/>
            <a:ext cx="8991600" cy="6278642"/>
          </a:xfrm>
          <a:prstGeom prst="rect">
            <a:avLst/>
          </a:prstGeom>
        </p:spPr>
        <p:txBody>
          <a:bodyPr wrap="square">
            <a:spAutoFit/>
          </a:bodyPr>
          <a:lstStyle/>
          <a:p>
            <a:pPr lvl="0" algn="just"/>
            <a:r>
              <a:rPr lang="ar-EG" sz="2400" dirty="0" smtClean="0"/>
              <a:t>الشك </a:t>
            </a:r>
            <a:r>
              <a:rPr lang="ar-EG" sz="2400" dirty="0"/>
              <a:t>في </a:t>
            </a:r>
            <a:r>
              <a:rPr lang="ar-EG" sz="2400" dirty="0" err="1"/>
              <a:t>الحسيات</a:t>
            </a:r>
            <a:r>
              <a:rPr lang="ar-EG" sz="2400" dirty="0"/>
              <a:t>: لأن الإدراك الحسي يخطئ. فما يقدمه الحس من معلومات يكذبها العقل بعد ذلك كقول الحس إن الكوكب في حجم الدينار والأدلة الهندسية أي العقل يقول إنه أكبر من ذلك في المقدار. وكقول الحس </a:t>
            </a:r>
            <a:r>
              <a:rPr lang="ar-EG" sz="2400" dirty="0" err="1"/>
              <a:t>لإن</a:t>
            </a:r>
            <a:r>
              <a:rPr lang="ar-EG" sz="2400" dirty="0"/>
              <a:t> </a:t>
            </a:r>
            <a:r>
              <a:rPr lang="ar-EG" sz="2400" dirty="0" err="1"/>
              <a:t>الضل</a:t>
            </a:r>
            <a:r>
              <a:rPr lang="ar-EG" sz="2400" dirty="0"/>
              <a:t> ثابت والعقل بالتجربة يحكم بحركته وتغيّره... فبطلت الثقة بالمحسوسات.</a:t>
            </a:r>
            <a:endParaRPr lang="fr-FR" sz="2400" dirty="0"/>
          </a:p>
          <a:p>
            <a:pPr algn="just"/>
            <a:r>
              <a:rPr lang="ar-EG" sz="2400" dirty="0"/>
              <a:t>الشك في العقليات: أي الشك في الأوليات التي يقوم عليها التفكير العقلي كقولنا العشرة أكثر من الثلاثة  والنفي </a:t>
            </a:r>
            <a:r>
              <a:rPr lang="ar-EG" sz="2400" dirty="0" err="1" smtClean="0"/>
              <a:t>والإ</a:t>
            </a:r>
            <a:r>
              <a:rPr lang="ar-SA" sz="2400" dirty="0" smtClean="0"/>
              <a:t>ث</a:t>
            </a:r>
            <a:r>
              <a:rPr lang="ar-EG" sz="2400" dirty="0" smtClean="0"/>
              <a:t>بات </a:t>
            </a:r>
            <a:r>
              <a:rPr lang="ar-EG" sz="2400" dirty="0"/>
              <a:t>لا يجتمعان  في الشيء الواحد، والشيء الواحد لا يكون حادث قديما موجودا معدوما واجبا محالا... وهي التي يسميها الفلاسفة منذ اليونان بمبادئ العقل أي مبدأ الهوية ومبدأ عدم التناقض ومبدأ الثالث المرفوع ومبدأ السببية. يفترض الغزالي في هذا السياق أنه قد يكون وراء العقل حاكم آخر إذا تجلى كذب العقل في حكمه كما كذب العقل الحواس في حكمها، وعدم تجلي هذا الحاكم لا يعني عدم وجوده ولا يدل على استحالته. ولدعم هذه الفرضية العقلية </a:t>
            </a:r>
            <a:r>
              <a:rPr lang="ar-EG" sz="2400" dirty="0" smtClean="0"/>
              <a:t>وتأييدها </a:t>
            </a:r>
            <a:r>
              <a:rPr lang="ar-EG" sz="2400" dirty="0"/>
              <a:t>استعان الغزالي بمثال النوم، يقول: " أما تراك تعتقد في النوم أمورا وتتخيل أحوالا وتعتقد ثباتا واستقرارا، ولا تشط في تلك الحالة فيها، ثم تستيقظ فتعلم أنه لم يكن لجميع متخيلاتك ومعتقداتك اصل وطائل؟ فبم تأمن أن يكون جميع ما </a:t>
            </a:r>
            <a:r>
              <a:rPr lang="ar-EG" sz="2400" dirty="0" err="1"/>
              <a:t>تعتقده</a:t>
            </a:r>
            <a:r>
              <a:rPr lang="ar-EG" sz="2400" dirty="0"/>
              <a:t> في </a:t>
            </a:r>
            <a:r>
              <a:rPr lang="ar-EG" sz="2400" dirty="0" err="1"/>
              <a:t>يقضتك</a:t>
            </a:r>
            <a:r>
              <a:rPr lang="ar-EG" sz="2400" dirty="0"/>
              <a:t> بحس أو عقل هو حق بالإضافة إلى حالتك التي أنت فيها؟ لكن يمكن أن تطرأ عليك حالة تكون نسبتها إلى </a:t>
            </a:r>
            <a:r>
              <a:rPr lang="ar-EG" sz="2400" dirty="0" err="1"/>
              <a:t>يقضتك</a:t>
            </a:r>
            <a:r>
              <a:rPr lang="ar-EG" sz="2400" dirty="0"/>
              <a:t> كنسبة يقظتك إلى منامك/ وتكون </a:t>
            </a:r>
            <a:r>
              <a:rPr lang="ar-EG" sz="2400" dirty="0" err="1"/>
              <a:t>يقضتك</a:t>
            </a:r>
            <a:r>
              <a:rPr lang="ar-EG" sz="2400" dirty="0"/>
              <a:t> نوما بالإضافة إليها، فإذا وردت تلك الحالة تيقنت أن جميع ما توهمت بعقلك خيالات لا حاصل لها </a:t>
            </a:r>
            <a:endParaRPr lang="ar-SA" sz="2400" dirty="0" smtClean="0"/>
          </a:p>
          <a:p>
            <a:endParaRPr lang="fr-FR" dirty="0"/>
          </a:p>
        </p:txBody>
      </p:sp>
    </p:spTree>
    <p:extLst>
      <p:ext uri="{BB962C8B-B14F-4D97-AF65-F5344CB8AC3E}">
        <p14:creationId xmlns:p14="http://schemas.microsoft.com/office/powerpoint/2010/main" val="1357932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en-US" sz="2800" dirty="0"/>
              <a:t/>
            </a:r>
            <a:br>
              <a:rPr lang="en-US" sz="2800" dirty="0"/>
            </a:br>
            <a:r>
              <a:rPr lang="ar-SA" sz="2800" dirty="0"/>
              <a:t/>
            </a:r>
            <a:br>
              <a:rPr lang="ar-SA" sz="2800" dirty="0"/>
            </a:br>
            <a:endParaRPr lang="ar-SA" sz="2800" dirty="0" smtClean="0">
              <a:solidFill>
                <a:schemeClr val="tx1"/>
              </a:solidFill>
              <a:cs typeface="Arial" pitchFamily="34" charset="0"/>
            </a:endParaRPr>
          </a:p>
        </p:txBody>
      </p:sp>
      <p:sp>
        <p:nvSpPr>
          <p:cNvPr id="2150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D52DDE-92BD-4F2C-940C-8121F09270E9}" type="slidenum">
              <a:rPr lang="ar-SA" altLang="ar-SA" smtClean="0">
                <a:solidFill>
                  <a:schemeClr val="bg1"/>
                </a:solidFill>
                <a:latin typeface="Calibri" pitchFamily="34" charset="0"/>
              </a:rPr>
              <a:pPr eaLnBrk="1" hangingPunct="1"/>
              <a:t>7</a:t>
            </a:fld>
            <a:endParaRPr lang="en-US" altLang="ar-SA" smtClean="0">
              <a:solidFill>
                <a:schemeClr val="bg1"/>
              </a:solidFill>
              <a:latin typeface="Calibri" pitchFamily="34" charset="0"/>
            </a:endParaRPr>
          </a:p>
        </p:txBody>
      </p:sp>
      <p:sp>
        <p:nvSpPr>
          <p:cNvPr id="3" name="Rectangle 2"/>
          <p:cNvSpPr/>
          <p:nvPr/>
        </p:nvSpPr>
        <p:spPr>
          <a:xfrm>
            <a:off x="537693" y="381000"/>
            <a:ext cx="8458200" cy="5539978"/>
          </a:xfrm>
          <a:prstGeom prst="rect">
            <a:avLst/>
          </a:prstGeom>
        </p:spPr>
        <p:txBody>
          <a:bodyPr wrap="square">
            <a:spAutoFit/>
          </a:bodyPr>
          <a:lstStyle/>
          <a:p>
            <a:pPr lvl="0"/>
            <a:r>
              <a:rPr lang="ar-EG" sz="2400" dirty="0"/>
              <a:t>اليقين عند </a:t>
            </a:r>
            <a:r>
              <a:rPr lang="ar-EG" sz="2400" dirty="0" smtClean="0"/>
              <a:t>الغزالي: </a:t>
            </a:r>
            <a:endParaRPr lang="ar-SA" sz="2400" dirty="0" smtClean="0"/>
          </a:p>
          <a:p>
            <a:pPr lvl="0"/>
            <a:r>
              <a:rPr lang="ar-EG" sz="2400" dirty="0" smtClean="0"/>
              <a:t>إثر </a:t>
            </a:r>
            <a:r>
              <a:rPr lang="ar-EG" sz="2400" dirty="0"/>
              <a:t>حالة الشك هذه وصل الغزالي إلى بناء اليقين " ولم يكن ذلك بنظم دليل وترتيب كلام وإنما بنور قذفه الله تعالى في الصدر، وذلك النور هو مفتاح أكثر المعارف. فمن ظن أن الكشف موقوف على الأدلة المحررة فقد ضيّق رحمة الله الواسعة " . ومن هذه النتيجة نستنتج ما يلي:</a:t>
            </a:r>
            <a:endParaRPr lang="fr-FR" sz="2400" dirty="0"/>
          </a:p>
          <a:p>
            <a:pPr lvl="0"/>
            <a:r>
              <a:rPr lang="ar-EG" sz="2400" dirty="0"/>
              <a:t>يقينية وجود النور الإلهي في صدر الإنسان: وهي روح الله التي نفخها في آدم يوم خلقه وبعد تسويته وهي الجوهر العاقل في الإنسان والغريزة التي يتميز بها الإنسان عن سائر الكائنات الحيوانية.</a:t>
            </a:r>
            <a:endParaRPr lang="fr-FR" sz="2400" dirty="0"/>
          </a:p>
          <a:p>
            <a:pPr lvl="0"/>
            <a:r>
              <a:rPr lang="ar-EG" sz="2400" dirty="0"/>
              <a:t> التمييز بين العقل بما هو أداة الفهم والذي يقوم على أوليات عقلية ومبادئ ضرورية يجب التسليم بها ليقوم العقل ببناء العلم والعقل بما هو غريزة الإنسان وروحه اي النور. ويسمي الغزالي العقل الأول اي اداة الفهم بالعقل المكتسب الذي يكتسبه الإنسان من بيئته </a:t>
            </a:r>
            <a:r>
              <a:rPr lang="ar-EG" sz="2400" dirty="0" smtClean="0"/>
              <a:t>ال</a:t>
            </a:r>
            <a:r>
              <a:rPr lang="ar-SA" sz="2400" dirty="0" smtClean="0"/>
              <a:t>ع</a:t>
            </a:r>
            <a:r>
              <a:rPr lang="ar-EG" sz="2400" dirty="0" smtClean="0"/>
              <a:t>لمية </a:t>
            </a:r>
            <a:r>
              <a:rPr lang="ar-EG" sz="2400" dirty="0"/>
              <a:t>والثقافية والعقل الغريزي</a:t>
            </a:r>
            <a:endParaRPr lang="fr-FR" sz="2400" dirty="0"/>
          </a:p>
          <a:p>
            <a:pPr lvl="0"/>
            <a:r>
              <a:rPr lang="ar-EG" sz="2400" dirty="0"/>
              <a:t>أن العلم اليقيني لا يمكن بناؤه إلا بهذا النور الإلهي الذي يجعل الكشف ممكنا.</a:t>
            </a:r>
            <a:endParaRPr lang="fr-FR" sz="2400" dirty="0"/>
          </a:p>
          <a:p>
            <a:r>
              <a:rPr lang="ar-EG" sz="2400" dirty="0"/>
              <a:t>ولتوضيح ذلك يجب أن نتعرف على العلاقة بين العلم والبرهان.</a:t>
            </a:r>
            <a:endParaRPr lang="fr-FR" sz="2400" dirty="0"/>
          </a:p>
          <a:p>
            <a:endParaRPr lang="ar-SA" dirty="0"/>
          </a:p>
        </p:txBody>
      </p:sp>
    </p:spTree>
    <p:extLst>
      <p:ext uri="{BB962C8B-B14F-4D97-AF65-F5344CB8AC3E}">
        <p14:creationId xmlns:p14="http://schemas.microsoft.com/office/powerpoint/2010/main" val="3706414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3562"/>
          </a:xfrm>
        </p:spPr>
        <p:txBody>
          <a:bodyPr/>
          <a:lstStyle/>
          <a:p>
            <a:r>
              <a:rPr lang="ar-EG" sz="2800" b="1" dirty="0">
                <a:cs typeface="+mn-cs"/>
              </a:rPr>
              <a:t>العقل والعلم والبرهان:</a:t>
            </a:r>
            <a:r>
              <a:rPr lang="fr-FR" dirty="0">
                <a:cs typeface="+mn-cs"/>
              </a:rPr>
              <a:t/>
            </a:r>
            <a:br>
              <a:rPr lang="fr-FR" dirty="0">
                <a:cs typeface="+mn-cs"/>
              </a:rPr>
            </a:br>
            <a:endParaRPr lang="ar-SA" dirty="0"/>
          </a:p>
        </p:txBody>
      </p:sp>
      <p:sp>
        <p:nvSpPr>
          <p:cNvPr id="3" name="عنصر نائب للمحتوى 2"/>
          <p:cNvSpPr>
            <a:spLocks noGrp="1"/>
          </p:cNvSpPr>
          <p:nvPr>
            <p:ph idx="1"/>
          </p:nvPr>
        </p:nvSpPr>
        <p:spPr>
          <a:xfrm>
            <a:off x="381000" y="533400"/>
            <a:ext cx="8915400" cy="5562600"/>
          </a:xfrm>
        </p:spPr>
        <p:txBody>
          <a:bodyPr/>
          <a:lstStyle/>
          <a:p>
            <a:r>
              <a:rPr lang="ar-EG" b="1" dirty="0" smtClean="0"/>
              <a:t> </a:t>
            </a:r>
            <a:r>
              <a:rPr lang="ar-EG" sz="2000" b="1" dirty="0" smtClean="0">
                <a:cs typeface="+mn-cs"/>
              </a:rPr>
              <a:t> </a:t>
            </a:r>
            <a:r>
              <a:rPr lang="ar-EG" sz="2200" dirty="0" smtClean="0">
                <a:cs typeface="+mn-cs"/>
              </a:rPr>
              <a:t>لا </a:t>
            </a:r>
            <a:r>
              <a:rPr lang="ar-EG" sz="2200" dirty="0">
                <a:cs typeface="+mn-cs"/>
              </a:rPr>
              <a:t>يكون العلم حسب ما تقدم إلا برهانيا " اعلم أن البرهان الحقيقي ما يفيد اليقين الضروري الدائم الأبدي الذي يستحيل تغييره كعلمك بأن العالم حادث وأن له صانعا وأمثال ذلك مما يستحيل أن يكون بخلافه على الأبد إذ يستحيل أن يحضر زمان نحكم فيه على العالم بالقدم " . إذا كان العلم برهانيا فحقيقته ثابتة ومطلقة ويقابله العلم الظني أي العلم بكونه أكثريا غالبا. </a:t>
            </a:r>
            <a:endParaRPr lang="fr-FR" sz="2200" dirty="0">
              <a:cs typeface="+mn-cs"/>
            </a:endParaRPr>
          </a:p>
          <a:p>
            <a:r>
              <a:rPr lang="ar-EG" sz="2200" dirty="0">
                <a:cs typeface="+mn-cs"/>
              </a:rPr>
              <a:t>أمّا العلوم البرهانية واليقينية والثابتة فهي العلوم التي جمعت المقدمات والشروط الضرورية للبرهان وموضوعها العلم بالله وصفاته وبجميع الأمور الأزلية التي لا تتغير كقولنا الاثنان أكثر من الواحد. بينما العلم بالأرضيات والسماوات والكواكب وأبعادها ومقاديرها وكيفية مسيرها لا يكون برهانيا وكذلك شأن العلوم اللغوية والسياسية لأنها تختلف حسب المكان والزمان. وكذلك شأن الأوضاع الفقهية والشرعية فلا تكون إلاّ ظنية ومتغيرة وكذلك شأن الأحوال الإنسانية العارضة. </a:t>
            </a:r>
            <a:endParaRPr lang="fr-FR" sz="2200" dirty="0">
              <a:cs typeface="+mn-cs"/>
            </a:endParaRPr>
          </a:p>
          <a:p>
            <a:r>
              <a:rPr lang="ar-EG" sz="2200" dirty="0">
                <a:cs typeface="+mn-cs"/>
              </a:rPr>
              <a:t>نلاحظ أن الغزالي يميّز بين نوعين من العلوم حسب صدق البرهان ويقينه. فما كان برهانيا ويقينيا وثابتا فهو العلم على الحقيقة وموضوعه ميتافيزيقي كالعلم بالله وصفاته... وما كان ظنيا ومتغيرا في حقيقته بالزمان والمكان فهو ليس علما على الحقيقة وموضوعه الطبيعيات والإنسانيات... </a:t>
            </a:r>
            <a:endParaRPr lang="fr-FR" sz="2200" dirty="0">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1912927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2400"/>
            <a:ext cx="8915400" cy="609600"/>
          </a:xfrm>
        </p:spPr>
        <p:txBody>
          <a:bodyPr/>
          <a:lstStyle/>
          <a:p>
            <a:r>
              <a:rPr lang="ar-SA" sz="3200" dirty="0"/>
              <a:t/>
            </a:r>
            <a:br>
              <a:rPr lang="ar-SA" sz="3200" dirty="0"/>
            </a:br>
            <a:r>
              <a:rPr lang="ar-EG" sz="2400" b="1" dirty="0"/>
              <a:t>حقيقة البرهان :</a:t>
            </a:r>
            <a:r>
              <a:rPr lang="fr-FR" dirty="0"/>
              <a:t/>
            </a:r>
            <a:br>
              <a:rPr lang="fr-FR" dirty="0"/>
            </a:br>
            <a:endParaRPr lang="ar-SA" dirty="0"/>
          </a:p>
        </p:txBody>
      </p:sp>
      <p:sp>
        <p:nvSpPr>
          <p:cNvPr id="3" name="عنصر نائب للمحتوى 2"/>
          <p:cNvSpPr>
            <a:spLocks noGrp="1"/>
          </p:cNvSpPr>
          <p:nvPr>
            <p:ph idx="1"/>
          </p:nvPr>
        </p:nvSpPr>
        <p:spPr>
          <a:xfrm>
            <a:off x="495300" y="762000"/>
            <a:ext cx="8915400" cy="5364163"/>
          </a:xfrm>
        </p:spPr>
        <p:txBody>
          <a:bodyPr/>
          <a:lstStyle/>
          <a:p>
            <a:r>
              <a:rPr lang="ar-EG" sz="2000" dirty="0" smtClean="0"/>
              <a:t>" </a:t>
            </a:r>
            <a:r>
              <a:rPr lang="ar-EG" sz="2000" dirty="0"/>
              <a:t>إن العلوم الحقيقية التصديقية هي مواد القياس فإنها إذا أحضرت في الذهن على ترتيب مخصوص استعدّت النفس لأن يحدث فيها العلم من عند الله تعالى"  ، وفي هذا القول يصوّر الغزالي مذهبه كاملا في السببية حيث يجعل الله خالق كل شيء على الحقيقة يخلقها في النفوس المستعدة لها، فالاستعداد من الإنسان والخلق من الله. </a:t>
            </a:r>
            <a:endParaRPr lang="fr-FR" sz="2000" dirty="0"/>
          </a:p>
          <a:p>
            <a:r>
              <a:rPr lang="ar-EG" sz="2000" dirty="0"/>
              <a:t>ولإدراك حقيقة هذا القول يجب أن نفحص طبيعة هذا الترتيب المخصوص أي المقدمات التي قال عنها في المنقذ بأنها أوليات مسلّمة   وقد فصّل الغزالي القول فيها وأرجعها إلى أصناف أربعة.</a:t>
            </a:r>
            <a:endParaRPr lang="fr-FR" sz="2000" dirty="0"/>
          </a:p>
          <a:p>
            <a:r>
              <a:rPr lang="ar-EG" sz="2000" b="1" dirty="0"/>
              <a:t>	الصنف الأول : الأوليات العقلية المحضة:</a:t>
            </a:r>
            <a:endParaRPr lang="fr-FR" sz="2000" dirty="0"/>
          </a:p>
          <a:p>
            <a:r>
              <a:rPr lang="ar-EG" sz="2000" dirty="0"/>
              <a:t>		ويسميها الغزالي في مواقع أخرى الضروريات العقلية، وهي مبادئ العقل الأولى التي بها يعمل العقل فيعقل الوجود حوله. وهي عند الفلاسفة اليونانيين والعقلانيين المحدثين مبادئ فطرية أو قبلية في العقل، وعند الغزالي ليست فطرية ولا قبلية وإنما هي مسلمات يضعها العقل. فإن لم يسلّم بها يتوقف العقل عن العمل. ويبدو للذهن الذي يصدّق بها اضطرارا كأنه كان عالما بها فيتوهم كأنها فطرية فيه، كقولنا إن الاثنين أكثر من الواحد.  </a:t>
            </a:r>
            <a:endParaRPr lang="fr-FR" sz="2000" dirty="0"/>
          </a:p>
        </p:txBody>
      </p:sp>
    </p:spTree>
    <p:extLst>
      <p:ext uri="{BB962C8B-B14F-4D97-AF65-F5344CB8AC3E}">
        <p14:creationId xmlns:p14="http://schemas.microsoft.com/office/powerpoint/2010/main" val="414173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52400"/>
            <a:ext cx="9182100" cy="5973763"/>
          </a:xfrm>
        </p:spPr>
        <p:txBody>
          <a:bodyPr/>
          <a:lstStyle/>
          <a:p>
            <a:r>
              <a:rPr lang="ar-EG" sz="2400" dirty="0" smtClean="0"/>
              <a:t> </a:t>
            </a:r>
            <a:r>
              <a:rPr lang="ar-EG" sz="2400" b="1" dirty="0"/>
              <a:t>الصنف الثاني : المحسوسات :</a:t>
            </a:r>
            <a:endParaRPr lang="fr-FR" sz="2400" dirty="0"/>
          </a:p>
          <a:p>
            <a:r>
              <a:rPr lang="ar-EG" sz="2400" dirty="0"/>
              <a:t>		عندما يتصل العقل بالحس يدرك الأوليات الحسية كعلمنا بأن لنا فكرا وخوفا وغضبا وشهوة وإدراكا وإحساسا، وعدم اتصاله به يمنع عنه هذا الإدراك. أي إن العقل لا يستطيع العمل إلا من خلال حواسه لكونها القنوات الوحيدة التي تصل الإنسان بالعالم الفعلي.</a:t>
            </a:r>
            <a:endParaRPr lang="fr-FR" sz="2400" dirty="0"/>
          </a:p>
          <a:p>
            <a:r>
              <a:rPr lang="ar-EG" sz="2400" b="1" dirty="0"/>
              <a:t>الصنف الثالث : المجرّبات</a:t>
            </a:r>
            <a:endParaRPr lang="fr-FR" sz="2400" dirty="0"/>
          </a:p>
          <a:p>
            <a:r>
              <a:rPr lang="ar-EG" sz="2400" dirty="0"/>
              <a:t>		وهي من نتائج المحسوسات أيضا بمعاونة قياس خفي كحكمنا بأن الضرب مؤلم وجز الرقبة مهلك والنار محرقة وقد أدرك الحس هذه المعاني عند حدوثها وتكرارها.</a:t>
            </a:r>
            <a:endParaRPr lang="fr-FR" sz="2400" dirty="0"/>
          </a:p>
          <a:p>
            <a:r>
              <a:rPr lang="ar-EG" sz="2400" dirty="0"/>
              <a:t>يعتبر الغزالي القضية التجريبية أصلا أوليا من أصول المعرفة العلمية على أن تكون التجربة مصحوبة بالتكرار لأن التكرار هو طريق الاطمئنان إلى القضية التجريبية. ويؤكد الغزالي هنا أن الأوليات العقلية ذات أصل حسي تجريبي. فالسببية مثلا قضية تجريبية وداخل هذا الإطار يجب معالجتها وليس باعتبارها قضية عقلية صرفة أو مبدأ من مبادئ العقل الفطرية أو القبلية. </a:t>
            </a:r>
            <a:endParaRPr lang="fr-FR" sz="2400" dirty="0"/>
          </a:p>
          <a:p>
            <a:endParaRPr lang="fr-FR" sz="2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22669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228600"/>
            <a:ext cx="9448800" cy="5897563"/>
          </a:xfrm>
        </p:spPr>
        <p:txBody>
          <a:bodyPr/>
          <a:lstStyle/>
          <a:p>
            <a:r>
              <a:rPr lang="ar-SA" sz="1600" b="1" dirty="0"/>
              <a:t> </a:t>
            </a:r>
            <a:r>
              <a:rPr lang="ar-EG" sz="1600" b="1" dirty="0"/>
              <a:t> </a:t>
            </a:r>
            <a:r>
              <a:rPr lang="ar-EG" sz="2000" b="1" dirty="0"/>
              <a:t>الصنف الرابع: الحدس أو المعرفة والتصوف :</a:t>
            </a:r>
            <a:endParaRPr lang="fr-FR" sz="2000" dirty="0"/>
          </a:p>
          <a:p>
            <a:pPr algn="just"/>
            <a:r>
              <a:rPr lang="ar-SA" sz="2000" dirty="0" smtClean="0"/>
              <a:t>      </a:t>
            </a:r>
            <a:r>
              <a:rPr lang="ar-EG" sz="2000" dirty="0" smtClean="0"/>
              <a:t>يعرّف </a:t>
            </a:r>
            <a:r>
              <a:rPr lang="ar-EG" sz="2000" dirty="0"/>
              <a:t>الغزالي القضايا الحدسية بقوله: " هي قضايا مبدأ الحكم بها حدس من النفس يقع لصفاء الذهن وقوته"  .</a:t>
            </a:r>
            <a:endParaRPr lang="fr-FR" sz="2000" dirty="0"/>
          </a:p>
          <a:p>
            <a:pPr algn="just"/>
            <a:r>
              <a:rPr lang="ar-EG" sz="2000" dirty="0"/>
              <a:t>	ولحصول الحدس يشترط الغزالي ممارسة العلوم، فمن مارس العلوم يحصل له من هذا الجنس على طريق الحدس والاعتبار قضايا كثيرة لا يمكن إقامة البرهان عليها ولا يمكنه ان يشك فيها ولا يمكنه أن يشرك فيها غيره بالتعليم إلا أن يدلّ الطالب على الطريق الذي سلكه </a:t>
            </a:r>
            <a:r>
              <a:rPr lang="ar-EG" sz="2000" dirty="0" err="1"/>
              <a:t>واستنهجه</a:t>
            </a:r>
            <a:r>
              <a:rPr lang="ar-EG" sz="2000" dirty="0"/>
              <a:t> حتى إذا تولّى السلوك بنفسه أفضاه ذلك السلوك إلى ذلك الاعتقاد إذا كان ذهنه في القوة والصفاء على رتبة الكمال" </a:t>
            </a:r>
            <a:endParaRPr lang="fr-FR" sz="2000" dirty="0"/>
          </a:p>
          <a:p>
            <a:pPr algn="just"/>
            <a:r>
              <a:rPr lang="ar-EG" sz="2000" dirty="0"/>
              <a:t>نستنتج من هذا أن من الأمور اليقينية عند الغزالي مالا نستطيع البرهنة عليه إلا بأن نطلب من غيرنا سلوك ما سلكناه،. فمن لم يذق لم يعرف ومن لم يصل لم يدرك </a:t>
            </a:r>
            <a:endParaRPr lang="fr-FR" sz="2000" dirty="0"/>
          </a:p>
          <a:p>
            <a:pPr algn="just"/>
            <a:r>
              <a:rPr lang="ar-EG" sz="2000" dirty="0"/>
              <a:t>	إن الحدس إذن من باب الذوق ويشترط ممارسة العلوم وقوة الذهن وصفائه. فكأن الحدس حالة ودرجة نصل إليها بعد فترة من التعقل والتعلم والتجريب. فالحدس قوة تحصل في النفس نتيجة تعقلها الأول فمن لم يصل إلى الدرجات الأولى والراقية لم يدرك حقيقة هذه القوة ومن أنكرها فهو يثبت عجز ذهنه لا استحالة وجودها. يتبين من هذا أن طريق الصوفية يقوم على منهج مختلف في جوهره عن طريق النظار من أهل العلم ذلك أن المتصوفة حسب الغزالي لم يحرّضوا على تحصيل العلوم وإنما حرّضوا على المجاهدة والإقبال بكل الهمة على الله بعد محو الصفات المذمومة ومن سار في هذا الطريق تنكشف له الحقائق وقد عدّد المتصوفة لهذا الطريق شروطا أهمها :</a:t>
            </a:r>
            <a:endParaRPr lang="fr-FR" sz="2000" dirty="0"/>
          </a:p>
          <a:p>
            <a:pPr algn="just"/>
            <a:r>
              <a:rPr lang="ar-EG" sz="2000" dirty="0"/>
              <a:t>- الاستعداد بالتصفية المجردة</a:t>
            </a:r>
            <a:endParaRPr lang="fr-FR" sz="2000" dirty="0"/>
          </a:p>
          <a:p>
            <a:pPr algn="just"/>
            <a:r>
              <a:rPr lang="ar-EG" sz="2000" dirty="0"/>
              <a:t>- إحضار النية مع الإرادة الصادقة</a:t>
            </a:r>
            <a:endParaRPr lang="fr-FR" sz="2000" dirty="0"/>
          </a:p>
          <a:p>
            <a:pPr algn="just"/>
            <a:r>
              <a:rPr lang="ar-EG" sz="2000" dirty="0"/>
              <a:t>- التعطش التام والترصد بالانتظار لما يفتحه الله من الرحمة.</a:t>
            </a:r>
            <a:endParaRPr lang="fr-FR" sz="2000" dirty="0"/>
          </a:p>
          <a:p>
            <a:endParaRPr lang="ar-SA" sz="1600"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60780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915400" cy="487362"/>
          </a:xfrm>
        </p:spPr>
        <p:txBody>
          <a:bodyPr/>
          <a:lstStyle/>
          <a:p>
            <a:r>
              <a:rPr lang="ar-EG" b="1" dirty="0"/>
              <a:t>/ </a:t>
            </a:r>
            <a:r>
              <a:rPr lang="ar-SA" b="1" dirty="0" smtClean="0"/>
              <a:t/>
            </a:r>
            <a:br>
              <a:rPr lang="ar-SA" b="1" dirty="0" smtClean="0"/>
            </a:br>
            <a:r>
              <a:rPr lang="ar-EG" sz="2400" b="1" dirty="0" smtClean="0"/>
              <a:t>العقل </a:t>
            </a:r>
            <a:r>
              <a:rPr lang="ar-EG" sz="2400" b="1" dirty="0"/>
              <a:t>والشريعة: </a:t>
            </a:r>
            <a:r>
              <a:rPr lang="fr-FR" dirty="0"/>
              <a:t/>
            </a:r>
            <a:br>
              <a:rPr lang="fr-FR" dirty="0"/>
            </a:br>
            <a:endParaRPr lang="ar-SA" dirty="0"/>
          </a:p>
        </p:txBody>
      </p:sp>
      <p:sp>
        <p:nvSpPr>
          <p:cNvPr id="3" name="عنصر نائب للمحتوى 2"/>
          <p:cNvSpPr>
            <a:spLocks noGrp="1"/>
          </p:cNvSpPr>
          <p:nvPr>
            <p:ph idx="1"/>
          </p:nvPr>
        </p:nvSpPr>
        <p:spPr>
          <a:xfrm>
            <a:off x="495300" y="381000"/>
            <a:ext cx="8915400" cy="5745163"/>
          </a:xfrm>
        </p:spPr>
        <p:txBody>
          <a:bodyPr/>
          <a:lstStyle/>
          <a:p>
            <a:r>
              <a:rPr lang="ar-EG" sz="2400" dirty="0"/>
              <a:t>	</a:t>
            </a:r>
            <a:endParaRPr lang="ar-SA" sz="2400" dirty="0" smtClean="0"/>
          </a:p>
          <a:p>
            <a:r>
              <a:rPr lang="ar-EG" sz="2400" dirty="0" smtClean="0"/>
              <a:t>جاء </a:t>
            </a:r>
            <a:r>
              <a:rPr lang="ar-EG" sz="2400" dirty="0"/>
              <a:t>في "ميزان العمل" توضيح للغزالي يقول فيه : "اعلم أن العقل ينقسم إلى غريزي وإلى مكتسب فالغريزي هو القوة المستمدة لقبول العلم... والمكتسب المستفاد هو الذي يحصل من العلوم"  فالنور إذن هو العقل الأعلى وليس ملكة الفهم وهو شرط قيام ملكة الفهم وأساسها وأن العقل المكتسب رهين العقل المطبوع أي الغريزة الإنسانية (النور) وهذا التمييز لا يستثني شيئا بما في ذلك الشرع، "فلا تدرك العلوم الشرعية إلا بالعلوم العقلية فإن العقلية كالأدوية للصحة والشرعية كالغذاء. والنقل جاء من العقل وليس لك أن تعكس" .</a:t>
            </a:r>
            <a:endParaRPr lang="fr-FR" sz="2400" dirty="0"/>
          </a:p>
          <a:p>
            <a:r>
              <a:rPr lang="ar-EG" sz="2400" dirty="0"/>
              <a:t>إن هذه العلاقة بين العقل والشرع تؤسس العقل وتجعل الشرع موضوعا له، لأن الشرع يُدرك بالعقل فلو رفعنا العقل رفعنا الشرع معه، ولا يمكن أن نتصوّر العكس. وهذا يعني ايضا أن كل قول في الشرع هو قول عقلي لأن الشرع نص، والنص لا يفهم إلا بالعقل. والعودة إلى شرح الأقدمين للنص يحتاج إلى العقل ايضا لفهم ما قالوه.</a:t>
            </a:r>
            <a:endParaRPr lang="fr-FR" sz="2400" dirty="0"/>
          </a:p>
          <a:p>
            <a:r>
              <a:rPr lang="ar-EG" sz="2400" dirty="0"/>
              <a:t> </a:t>
            </a:r>
            <a:endParaRPr lang="ar-SA" sz="24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3170093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533400"/>
            <a:ext cx="8915400" cy="5592763"/>
          </a:xfrm>
        </p:spPr>
        <p:txBody>
          <a:bodyPr/>
          <a:lstStyle/>
          <a:p>
            <a:pPr algn="just"/>
            <a:r>
              <a:rPr lang="ar-EG" sz="2000" dirty="0"/>
              <a:t> </a:t>
            </a:r>
            <a:r>
              <a:rPr lang="ar-EG" sz="2400" dirty="0"/>
              <a:t>كما نجد الغزالي يوجه نقده لبعض المتصوفة الذين ينكرون للعقل قيمته وأهميته مبينا أن إنكار العقل لا يؤدي إلا إلى إنكار النقل ذاته لأن الحكم بصدق النقل حكم عقلي. جاء في الإحياء قوله : " فما بال أقوام من المتصوفة يذمون العقل والمعقول؟ فاعلم ان السبب فيه أن الناس نقلوا اسم العقل والمعقول إلى المجادلة والمناظرة بالمناقضات </a:t>
            </a:r>
            <a:r>
              <a:rPr lang="ar-EG" sz="2400" dirty="0" err="1"/>
              <a:t>والإلزامات</a:t>
            </a:r>
            <a:r>
              <a:rPr lang="ar-EG" sz="2400" dirty="0"/>
              <a:t> وهو صنعة الكلام فلم يقدروا على أن يقرروا عندهم أنكم أخطأتم في التسمية إذ كان ينمحي عن قلوبهم بعد تداول الألسنة به ورسوخه في القلوب فذمّوا العقل والمعقول وهو المسمّى به عندهم : فأما نور البصيرة التي بها يعرف الله تعالى ويعرف صدق رسله فكيف يتصوّر ذمه وقد أثنى الله تعالى عليه وإن ذمّ فما الذي بعده يحمد؟ فإن كان المحمود هو الشرع فبم عُلم صحة الشرع؟ فإن علم بالعقل المذموم الذي لا يوثق به فيكون الشرع أيضا مذموما ولا يُلتفت إلى من يقول : إنه يدرك بعين اليقين ونور الإيمان لا بالعقل، فإنّا نريد بالعقل ما يريده بعين اليقين ونور الإيمان وهي الصفة الباطنة التي يتميّز بها الآدمي عن البهائم حتى أدرك بها حقائق الأمور: وأكثر هذه </a:t>
            </a:r>
            <a:r>
              <a:rPr lang="ar-EG" sz="2400" dirty="0" err="1"/>
              <a:t>التخبيطات</a:t>
            </a:r>
            <a:r>
              <a:rPr lang="ar-EG" sz="2400" dirty="0"/>
              <a:t> إنما ثارت من جهل أقوام طلبوا الحقائق من الألفاظ فتخبطوا فيها لتخبط اصطلاحات الناس في الألفاظ". </a:t>
            </a:r>
            <a:endParaRPr lang="ar-SA" sz="24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3035911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09600" y="228600"/>
            <a:ext cx="8610600" cy="5897563"/>
          </a:xfrm>
        </p:spPr>
        <p:txBody>
          <a:bodyPr/>
          <a:lstStyle/>
          <a:p>
            <a:pPr algn="just"/>
            <a:r>
              <a:rPr lang="ar-EG" sz="2400" dirty="0"/>
              <a:t>ومع ذلك يرى الغزالي عمق صلة العقل بالشرع ومتانته ويراه ضروريا ليعمل العقل عمله دون خطأ أو سقوط في الوهم. ونفهم سبب نقده للفلاسفة الذين لم يستعملوا الشرع في ذلك.  يقول الغزالي: "ولكننا ننكر دعواهم (أي الفلاسفة) دلالة مجرد العقل عليه، والاستغناء عن الشرع فيه  " ذلك أن هذه الغريزة لها صلة بالشرع، </a:t>
            </a:r>
            <a:endParaRPr lang="ar-SA" sz="2400" smtClean="0"/>
          </a:p>
          <a:p>
            <a:pPr algn="just"/>
            <a:r>
              <a:rPr lang="ar-EG" sz="2400" smtClean="0"/>
              <a:t>يقول </a:t>
            </a:r>
            <a:r>
              <a:rPr lang="ar-EG" sz="2400" dirty="0"/>
              <a:t>الغزالي: "وهو (أي العقل) كالمرآة التي تفارق غيرها من الأجسام في حكاية الصور والألوان بصفة اختصت بها وهي الصقالة وكذلك العين تفارق الجبهة في صفات وهيئات بها استعدت للرؤية فنسبة هذه الغريزة إلى العلوم كنسبة العين إلى الرؤية، ونسبة القرآن والشرع إلى هذه الغريزة في سياقها إلى انكشاف العلوم لها كنسبة نور الشمس إلى البصر فهكذا ينبغي أن تفهم هذه الغريزة".  والثغرة التي يمسكها الغزالي على الفلاسفة هو اقتصارهم على العقل المرادف للعلم الذي يقول عنه الغزالي : "هو أيضا صحيح في نفسه لأن هذه العلوم موجودة وتسميتها عقلا ظاهر وإنما الفاسد أن تنكر تلك الغريزة ويقال لا موجود إلا هذه العلوم"   </a:t>
            </a:r>
            <a:endParaRPr lang="fr-FR" sz="2400" dirty="0"/>
          </a:p>
          <a:p>
            <a:r>
              <a:rPr lang="ar-EG" dirty="0"/>
              <a:t> </a:t>
            </a:r>
            <a:endParaRPr lang="fr-FR" dirty="0"/>
          </a:p>
          <a:p>
            <a:r>
              <a:rPr lang="ar-SA" dirty="0"/>
              <a:t> </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3479029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5300" y="381000"/>
            <a:ext cx="8915400" cy="5745163"/>
          </a:xfrm>
        </p:spPr>
        <p:txBody>
          <a:bodyPr/>
          <a:lstStyle/>
          <a:p>
            <a:r>
              <a:rPr lang="ar-EG" sz="2400" dirty="0"/>
              <a:t>إذا كان هذا وضع العقل والشرع فكيف نفهم قول الغزالي في المعارج بأن "العقل لن يهتدي إلا بالشرع والشرع لم يتبين إلا بالعقل فالعقل كالأس والشرع كالبناء..."  إن حقيقة هذا المعنى لا تتعارض مع المعنى السابق ذلك أن الغزالي  يقر بوحدة الشرع والعقل أي هما مختلفان من حيث الجهة لا من حيث الحقيقة ولذلك " فالشرع عقل من خارج والعقل شرع من داخل"  والغزالي عندما يثبت هذا لا يثبته بحجة دينية فقط، وإنما انطلاقا من ذاته التي عرفت معنى العلم ومراتبه ودرجاته، أي أن الغزالي يتحدث عن نتيجة فلسفته في العقل ونتيجة فلسفته في الشرع إذ بينت له تأملاته وعلومه التي نظر فيها وعمّق النظر أن الشرع عقل من خارج  وأن العقل شرع من داخل .</a:t>
            </a:r>
            <a:endParaRPr lang="fr-FR" sz="2400" dirty="0"/>
          </a:p>
          <a:p>
            <a:r>
              <a:rPr lang="ar-EG" sz="2400" dirty="0"/>
              <a:t>فغريزة العقل لا تتعارض مع حقيقة القرآن. والعقل في عروجه يدرك في آخر درجاته أن القرآن نور كما سمي نور الشمس نورا، فمثال القرآن نور الشمس ومثال العقل نور العين أي به يتمّ الإبصار أي إنّه بالقرآن يبصر العقل كما أنه بالشمس تبصر العين. </a:t>
            </a:r>
            <a:endParaRPr lang="fr-FR" sz="2400"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962362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113</TotalTime>
  <Words>1840</Words>
  <Application>Microsoft Office PowerPoint</Application>
  <PresentationFormat>Format A4 (210 x 297 mm)</PresentationFormat>
  <Paragraphs>87</Paragraphs>
  <Slides>16</Slides>
  <Notes>1</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فورم لكلية الاداب</vt:lpstr>
      <vt:lpstr>Présentation PowerPoint</vt:lpstr>
      <vt:lpstr>المحاضرة التاسعة نظرية المعرفة عند الغزالي ومنهج الشك</vt:lpstr>
      <vt:lpstr> ما هو العلم ؟ </vt:lpstr>
      <vt:lpstr>Présentation PowerPoint</vt:lpstr>
      <vt:lpstr> 2/ الشك المنهجي: </vt:lpstr>
      <vt:lpstr>Présentation PowerPoint</vt:lpstr>
      <vt:lpstr>  </vt:lpstr>
      <vt:lpstr>العقل والعلم والبرهان: </vt:lpstr>
      <vt:lpstr> حقيقة البرهان : </vt:lpstr>
      <vt:lpstr>Présentation PowerPoint</vt:lpstr>
      <vt:lpstr>Présentation PowerPoint</vt:lpstr>
      <vt:lpstr>/  العقل والشريعة:  </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Utilisateur Windows</cp:lastModifiedBy>
  <cp:revision>19</cp:revision>
  <dcterms:created xsi:type="dcterms:W3CDTF">2014-01-30T12:18:20Z</dcterms:created>
  <dcterms:modified xsi:type="dcterms:W3CDTF">2018-09-28T13:22:14Z</dcterms:modified>
</cp:coreProperties>
</file>