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92" r:id="rId3"/>
    <p:sldId id="311" r:id="rId4"/>
    <p:sldId id="312" r:id="rId5"/>
    <p:sldId id="314" r:id="rId6"/>
    <p:sldId id="315" r:id="rId7"/>
    <p:sldId id="316" r:id="rId8"/>
    <p:sldId id="317" r:id="rId9"/>
    <p:sldId id="266" r:id="rId1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4316"/>
    <a:srgbClr val="D9791B"/>
    <a:srgbClr val="313B4A"/>
    <a:srgbClr val="43A79C"/>
    <a:srgbClr val="EDBD1F"/>
    <a:srgbClr val="81AA52"/>
    <a:srgbClr val="0E478A"/>
    <a:srgbClr val="ECA02F"/>
    <a:srgbClr val="D52D26"/>
    <a:srgbClr val="013E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46F890A9-2807-4EBB-B81D-B2AA78EC7F39}" styleName="نمط داكن 2 - تمييز 5/تمييز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4" autoAdjust="0"/>
  </p:normalViewPr>
  <p:slideViewPr>
    <p:cSldViewPr>
      <p:cViewPr varScale="1">
        <p:scale>
          <a:sx n="74" d="100"/>
          <a:sy n="74" d="100"/>
        </p:scale>
        <p:origin x="-1074"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9/28/2018</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‹N°›</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‹N°›</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FF0000"/>
                </a:solidFill>
                <a:latin typeface="AYM Wadiy S_U normal."/>
                <a:cs typeface="Times New Roman" pitchFamily="18" charset="0"/>
              </a:rPr>
              <a:t>اسم </a:t>
            </a:r>
            <a:r>
              <a:rPr lang="ar-EG" sz="3700" b="1" dirty="0" smtClean="0">
                <a:solidFill>
                  <a:srgbClr val="FF0000"/>
                </a:solidFill>
                <a:latin typeface="AYM Wadiy S_U normal."/>
                <a:cs typeface="Times New Roman" pitchFamily="18" charset="0"/>
              </a:rPr>
              <a:t>المقرر</a:t>
            </a:r>
            <a:endParaRPr lang="ar-SA" sz="3700" b="1" dirty="0" smtClean="0">
              <a:solidFill>
                <a:srgbClr val="FF0000"/>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نظرية المعرفة</a:t>
            </a:r>
          </a:p>
          <a:p>
            <a:pPr algn="ctr" rtl="0"/>
            <a:r>
              <a:rPr lang="en-US" sz="2800" b="1" dirty="0" smtClean="0">
                <a:solidFill>
                  <a:srgbClr val="313B4A"/>
                </a:solidFill>
                <a:latin typeface="Calibri" pitchFamily="34" charset="0"/>
                <a:cs typeface="Times New Roman" pitchFamily="18" charset="0"/>
              </a:rPr>
              <a:t>Course Name </a:t>
            </a:r>
          </a:p>
          <a:p>
            <a:pPr algn="ctr"/>
            <a:r>
              <a:rPr lang="ar-SA" sz="3700" b="1" dirty="0">
                <a:solidFill>
                  <a:srgbClr val="FF0000"/>
                </a:solidFill>
                <a:latin typeface="AYM Wadiy S_U normal."/>
                <a:cs typeface="Times New Roman" pitchFamily="18" charset="0"/>
              </a:rPr>
              <a:t>استاذ المقرر</a:t>
            </a:r>
          </a:p>
          <a:p>
            <a:pPr algn="ctr"/>
            <a:r>
              <a:rPr lang="ar-SA" sz="2800" b="1" smtClean="0">
                <a:solidFill>
                  <a:srgbClr val="313B4A"/>
                </a:solidFill>
                <a:latin typeface="Calibri" pitchFamily="34" charset="0"/>
                <a:cs typeface="Times New Roman" pitchFamily="18" charset="0"/>
              </a:rPr>
              <a:t>د</a:t>
            </a:r>
            <a:r>
              <a:rPr lang="ar-SA" sz="2800" b="1">
                <a:solidFill>
                  <a:srgbClr val="313B4A"/>
                </a:solidFill>
                <a:latin typeface="Calibri" pitchFamily="34" charset="0"/>
                <a:cs typeface="Times New Roman" pitchFamily="18" charset="0"/>
              </a:rPr>
              <a:t>/ هاني بن عبدالله الملحم </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fontAlgn="auto">
              <a:spcAft>
                <a:spcPts val="0"/>
              </a:spcAft>
              <a:defRPr/>
            </a:pPr>
            <a:r>
              <a:rPr lang="ar-EG" b="1" dirty="0" smtClean="0">
                <a:solidFill>
                  <a:srgbClr val="FF0000"/>
                </a:solidFill>
                <a:effectLst>
                  <a:outerShdw blurRad="38100" dist="38100" dir="2700000" algn="tl">
                    <a:srgbClr val="000000">
                      <a:alpha val="43137"/>
                    </a:srgbClr>
                  </a:outerShdw>
                </a:effectLst>
                <a:cs typeface="Arial" pitchFamily="34" charset="0"/>
              </a:rPr>
              <a:t>المحاضرة</a:t>
            </a:r>
            <a:r>
              <a:rPr lang="ar-SA" b="1" dirty="0" smtClean="0">
                <a:solidFill>
                  <a:srgbClr val="FF0000"/>
                </a:solidFill>
                <a:effectLst>
                  <a:outerShdw blurRad="38100" dist="38100" dir="2700000" algn="tl">
                    <a:srgbClr val="000000">
                      <a:alpha val="43137"/>
                    </a:srgbClr>
                  </a:outerShdw>
                </a:effectLst>
                <a:cs typeface="Arial" pitchFamily="34" charset="0"/>
              </a:rPr>
              <a:t> </a:t>
            </a:r>
            <a: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العاشرة</a:t>
            </a:r>
            <a:b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br>
            <a:r>
              <a:rPr lang="ar-EG" b="1" dirty="0"/>
              <a:t>نظرية المعرفة عند ابن رشد </a:t>
            </a:r>
            <a:r>
              <a:rPr lang="fr-FR" dirty="0"/>
              <a:t/>
            </a:r>
            <a:br>
              <a:rPr lang="fr-FR" dirty="0"/>
            </a:br>
            <a:endParaRPr lang="en-US"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7" name="Subtitle 5"/>
          <p:cNvSpPr txBox="1">
            <a:spLocks/>
          </p:cNvSpPr>
          <p:nvPr/>
        </p:nvSpPr>
        <p:spPr bwMode="auto">
          <a:xfrm>
            <a:off x="1074420" y="4191000"/>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defRPr/>
            </a:pPr>
            <a:r>
              <a:rPr lang="ar-EG" b="1" dirty="0"/>
              <a:t>مكانة نظرية المعرفة عند ابن رشد </a:t>
            </a:r>
            <a:endParaRPr lang="en-US" dirty="0">
              <a:solidFill>
                <a:srgbClr val="C00000"/>
              </a:solidFill>
            </a:endParaRPr>
          </a:p>
        </p:txBody>
      </p:sp>
      <p:sp>
        <p:nvSpPr>
          <p:cNvPr id="15365" name="Text Placeholder 5"/>
          <p:cNvSpPr>
            <a:spLocks noGrp="1"/>
          </p:cNvSpPr>
          <p:nvPr>
            <p:ph idx="1"/>
          </p:nvPr>
        </p:nvSpPr>
        <p:spPr>
          <a:xfrm>
            <a:off x="495300" y="1600200"/>
            <a:ext cx="8915400" cy="4419600"/>
          </a:xfrm>
        </p:spPr>
        <p:txBody>
          <a:bodyPr/>
          <a:lstStyle/>
          <a:p>
            <a:pPr lvl="0"/>
            <a:endParaRPr lang="fr-FR" sz="2400" dirty="0">
              <a:cs typeface="+mn-cs"/>
            </a:endParaRPr>
          </a:p>
          <a:p>
            <a:r>
              <a:rPr lang="ar-EG" sz="2400" dirty="0">
                <a:cs typeface="+mn-cs"/>
              </a:rPr>
              <a:t>لقد أولى ابن رشد نظرية المعرفة أهمية خاصة، باعتبارها الأساس الذي يقوم عليه كل بحث فلسفي آخر، ومع أن ابن رشد لم يفرد مبحثاً خاصاً بنظرية المعرفة، لكنه تناولها ضمن إطار بحثه في النفس، وبخاصة النفس الناطقة، التي يمثل العقل أسمى وأقوى القوى فيها</a:t>
            </a:r>
            <a:r>
              <a:rPr lang="en-US" sz="2400" dirty="0">
                <a:cs typeface="+mn-cs"/>
              </a:rPr>
              <a:t>.</a:t>
            </a:r>
            <a:endParaRPr lang="fr-FR" sz="2400" dirty="0">
              <a:cs typeface="+mn-cs"/>
            </a:endParaRPr>
          </a:p>
          <a:p>
            <a:pPr lvl="0"/>
            <a:r>
              <a:rPr lang="ar-EG" sz="2400" dirty="0">
                <a:cs typeface="+mn-cs"/>
              </a:rPr>
              <a:t>وتنقسم معرفة الشريعة عند ابن رشد إلى قسمين أصليين :</a:t>
            </a:r>
            <a:endParaRPr lang="fr-FR" sz="2400" dirty="0">
              <a:cs typeface="+mn-cs"/>
            </a:endParaRPr>
          </a:p>
          <a:p>
            <a:r>
              <a:rPr lang="ar-EG" sz="2400" dirty="0">
                <a:cs typeface="+mn-cs"/>
              </a:rPr>
              <a:t>- قسم غايته الاعتقاد كعلم التوحيد.</a:t>
            </a:r>
            <a:endParaRPr lang="fr-FR" sz="2400" dirty="0">
              <a:cs typeface="+mn-cs"/>
            </a:endParaRPr>
          </a:p>
          <a:p>
            <a:r>
              <a:rPr lang="ar-EG" sz="2400" dirty="0">
                <a:cs typeface="+mn-cs"/>
              </a:rPr>
              <a:t>- وقسم غايته العمل وهو إما معرفة جزئية كأحكام الصلاة والصيام أو معرفة كلية كالعلم بالأصول التي تبنى عليها الفروع أي القرآن والسنة والإجماع، والعلم بالأحكام التكليفية الحاصلة عن هذه الأصول</a:t>
            </a:r>
            <a:endParaRPr lang="ar-EG" altLang="ar-SA" sz="2400" b="1" dirty="0" smtClean="0">
              <a:cs typeface="+mn-cs"/>
            </a:endParaRPr>
          </a:p>
        </p:txBody>
      </p:sp>
      <p:sp>
        <p:nvSpPr>
          <p:cNvPr id="15366"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B56E210-90AC-4CEA-A70F-B7A65735B816}" type="slidenum">
              <a:rPr lang="ar-SA" altLang="ar-SA" smtClean="0">
                <a:solidFill>
                  <a:schemeClr val="bg1"/>
                </a:solidFill>
                <a:latin typeface="Calibri" pitchFamily="34" charset="0"/>
              </a:rPr>
              <a:pPr eaLnBrk="1" hangingPunct="1"/>
              <a:t>3</a:t>
            </a:fld>
            <a:endParaRPr lang="en-US" altLang="ar-SA" smtClean="0">
              <a:solidFill>
                <a:schemeClr val="bg1"/>
              </a:solidFill>
              <a:latin typeface="Calibri" pitchFamily="34" charset="0"/>
            </a:endParaRPr>
          </a:p>
        </p:txBody>
      </p:sp>
    </p:spTree>
    <p:extLst>
      <p:ext uri="{BB962C8B-B14F-4D97-AF65-F5344CB8AC3E}">
        <p14:creationId xmlns:p14="http://schemas.microsoft.com/office/powerpoint/2010/main" val="3408756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B74F2FC-79F1-4E77-8DF5-6285EFB86431}" type="slidenum">
              <a:rPr lang="ar-SA" altLang="ar-SA" smtClean="0">
                <a:solidFill>
                  <a:schemeClr val="bg1"/>
                </a:solidFill>
                <a:latin typeface="Calibri" pitchFamily="34" charset="0"/>
              </a:rPr>
              <a:pPr eaLnBrk="1" hangingPunct="1"/>
              <a:t>4</a:t>
            </a:fld>
            <a:endParaRPr lang="en-US" altLang="ar-SA" smtClean="0">
              <a:solidFill>
                <a:schemeClr val="bg1"/>
              </a:solidFill>
              <a:latin typeface="Calibri" pitchFamily="34" charset="0"/>
            </a:endParaRPr>
          </a:p>
        </p:txBody>
      </p:sp>
      <p:sp>
        <p:nvSpPr>
          <p:cNvPr id="2" name="مستطيل 1"/>
          <p:cNvSpPr/>
          <p:nvPr/>
        </p:nvSpPr>
        <p:spPr>
          <a:xfrm>
            <a:off x="342900" y="1219200"/>
            <a:ext cx="8991600" cy="4154984"/>
          </a:xfrm>
          <a:prstGeom prst="rect">
            <a:avLst/>
          </a:prstGeom>
        </p:spPr>
        <p:txBody>
          <a:bodyPr wrap="square">
            <a:spAutoFit/>
          </a:bodyPr>
          <a:lstStyle/>
          <a:p>
            <a:pPr algn="just"/>
            <a:r>
              <a:rPr lang="ar-EG" sz="2400" dirty="0" smtClean="0"/>
              <a:t>يقسم </a:t>
            </a:r>
            <a:r>
              <a:rPr lang="ar-EG" sz="2400" dirty="0"/>
              <a:t>ابن رشد العقل إلى عملي ونظري</a:t>
            </a:r>
            <a:r>
              <a:rPr lang="en-US" sz="2400" dirty="0"/>
              <a:t> "</a:t>
            </a:r>
            <a:r>
              <a:rPr lang="ar-EG" sz="2400" dirty="0"/>
              <a:t>وهو تقسيم درج عليه جميع الفلاسفة إلى الإمام الغزالي. وغاية التقسيم التمييز بين الحكمة النظرية والعلوم النظرية والحكمة العملية والعلوم العملية. أما العلوم النظرية التي يدركها العقل النظري فهي علم الوجود في ذاته وعلوم الطبيعة بأقسامها وعلم الرياضيات والمنطق. فهذا التقسيم إذن يكون حسب المدركات والغرض من إدراكها</a:t>
            </a:r>
            <a:r>
              <a:rPr lang="en-US" sz="2400" dirty="0"/>
              <a:t>"</a:t>
            </a:r>
            <a:r>
              <a:rPr lang="ar-EG" sz="2400" dirty="0"/>
              <a:t>، فما يحصل بالتجربة يدركه العقل كقوة تدرك هذه المعقولات، وهذه العملية تتصل بصورة متخيلة تحدث فيها(). والحكمة العملية والعلوم العملية فمرتبطة بمجال السياسة والتربية والأخلاق. ولهذا يبين ابن رشد أن العقل العملي يدرك الصور المتخيلة المرتبطة بالأفعال العملية المتصلة بالفضائل العملية مثل: الشجاعة والوفاء، والصدق. أمّا العقل النظري فيدرك</a:t>
            </a:r>
            <a:r>
              <a:rPr lang="en-US" sz="2400" dirty="0"/>
              <a:t> "</a:t>
            </a:r>
            <a:r>
              <a:rPr lang="ar-EG" sz="2400" dirty="0"/>
              <a:t>المعقولات النظرية</a:t>
            </a:r>
            <a:r>
              <a:rPr lang="en-US" sz="2400" dirty="0"/>
              <a:t>"</a:t>
            </a:r>
            <a:r>
              <a:rPr lang="ar-EG" sz="2400" dirty="0"/>
              <a:t> غير المرتبطة بالعمل</a:t>
            </a:r>
            <a:r>
              <a:rPr lang="en-US" sz="2400" dirty="0"/>
              <a:t>.</a:t>
            </a:r>
            <a:r>
              <a:rPr lang="ar-EG" sz="2400" dirty="0"/>
              <a:t> وبالنظر إلى الشروط التي يضعها لبناء المعرفة نستنتج أن نظرية المعرفة عند ابن رشد عقلية واقعية، أي تنتمي للمدرسة الواقعية نسبة إلى واضعها الأول أرسطو </a:t>
            </a:r>
            <a:r>
              <a:rPr lang="ar-EG" sz="2400" dirty="0" smtClean="0"/>
              <a:t>تلميذ</a:t>
            </a:r>
            <a:r>
              <a:rPr lang="ar-SA" sz="2400" dirty="0" smtClean="0"/>
              <a:t> أفلاطون.</a:t>
            </a:r>
            <a:endParaRPr lang="fr-FR" sz="2400" dirty="0"/>
          </a:p>
        </p:txBody>
      </p:sp>
      <p:sp>
        <p:nvSpPr>
          <p:cNvPr id="4" name="مستطيل 3"/>
          <p:cNvSpPr/>
          <p:nvPr/>
        </p:nvSpPr>
        <p:spPr>
          <a:xfrm>
            <a:off x="5257800" y="685800"/>
            <a:ext cx="3775910" cy="800219"/>
          </a:xfrm>
          <a:prstGeom prst="rect">
            <a:avLst/>
          </a:prstGeom>
        </p:spPr>
        <p:txBody>
          <a:bodyPr wrap="square">
            <a:spAutoFit/>
          </a:bodyPr>
          <a:lstStyle/>
          <a:p>
            <a:pPr lvl="0"/>
            <a:r>
              <a:rPr lang="ar-EG" sz="2800" b="1" dirty="0"/>
              <a:t>أقسام العقل عند ابن رشد : </a:t>
            </a:r>
            <a:endParaRPr lang="fr-FR" sz="2800" dirty="0"/>
          </a:p>
          <a:p>
            <a:endParaRPr lang="ar-SA" dirty="0"/>
          </a:p>
        </p:txBody>
      </p:sp>
      <p:sp>
        <p:nvSpPr>
          <p:cNvPr id="5" name="مستطيل 4"/>
          <p:cNvSpPr/>
          <p:nvPr/>
        </p:nvSpPr>
        <p:spPr>
          <a:xfrm>
            <a:off x="685800" y="645341"/>
            <a:ext cx="8305800" cy="400110"/>
          </a:xfrm>
          <a:prstGeom prst="rect">
            <a:avLst/>
          </a:prstGeom>
        </p:spPr>
        <p:txBody>
          <a:bodyPr wrap="square">
            <a:spAutoFit/>
          </a:bodyPr>
          <a:lstStyle/>
          <a:p>
            <a:r>
              <a:rPr lang="ar-SA" sz="2000" dirty="0" smtClean="0">
                <a:cs typeface="Akhbar MT" pitchFamily="2" charset="-78"/>
              </a:rPr>
              <a:t>ا</a:t>
            </a:r>
            <a:endParaRPr lang="ar-SA" sz="2000" dirty="0">
              <a:cs typeface="Akhbar MT" pitchFamily="2" charset="-78"/>
            </a:endParaRPr>
          </a:p>
        </p:txBody>
      </p:sp>
    </p:spTree>
    <p:extLst>
      <p:ext uri="{BB962C8B-B14F-4D97-AF65-F5344CB8AC3E}">
        <p14:creationId xmlns:p14="http://schemas.microsoft.com/office/powerpoint/2010/main" val="11131029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3BA5595-6399-4B5A-A5A0-91A42E7C3815}" type="slidenum">
              <a:rPr lang="ar-SA" altLang="ar-SA" smtClean="0">
                <a:solidFill>
                  <a:schemeClr val="bg1"/>
                </a:solidFill>
                <a:latin typeface="Calibri" pitchFamily="34" charset="0"/>
              </a:rPr>
              <a:pPr eaLnBrk="1" hangingPunct="1"/>
              <a:t>5</a:t>
            </a:fld>
            <a:endParaRPr lang="en-US" altLang="ar-SA" dirty="0" smtClean="0">
              <a:solidFill>
                <a:schemeClr val="bg1"/>
              </a:solidFill>
              <a:latin typeface="Calibri" pitchFamily="34" charset="0"/>
            </a:endParaRPr>
          </a:p>
        </p:txBody>
      </p:sp>
      <p:sp>
        <p:nvSpPr>
          <p:cNvPr id="18439" name="مربع نص 4"/>
          <p:cNvSpPr txBox="1">
            <a:spLocks noChangeArrowheads="1"/>
          </p:cNvSpPr>
          <p:nvPr/>
        </p:nvSpPr>
        <p:spPr bwMode="auto">
          <a:xfrm>
            <a:off x="1219200" y="1981200"/>
            <a:ext cx="2743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ar-SA" altLang="ar-SA"/>
          </a:p>
        </p:txBody>
      </p:sp>
      <p:sp>
        <p:nvSpPr>
          <p:cNvPr id="18440" name="مربع نص 5"/>
          <p:cNvSpPr txBox="1">
            <a:spLocks noChangeArrowheads="1"/>
          </p:cNvSpPr>
          <p:nvPr/>
        </p:nvSpPr>
        <p:spPr bwMode="auto">
          <a:xfrm>
            <a:off x="838200" y="2057400"/>
            <a:ext cx="3505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endParaRPr lang="en-US" altLang="ar-SA"/>
          </a:p>
          <a:p>
            <a:pPr algn="r" eaLnBrk="1" hangingPunct="1"/>
            <a:endParaRPr lang="en-US" altLang="ar-SA"/>
          </a:p>
        </p:txBody>
      </p:sp>
      <p:sp>
        <p:nvSpPr>
          <p:cNvPr id="2" name="مستطيل 1"/>
          <p:cNvSpPr/>
          <p:nvPr/>
        </p:nvSpPr>
        <p:spPr>
          <a:xfrm>
            <a:off x="297180" y="1828800"/>
            <a:ext cx="9220200" cy="338554"/>
          </a:xfrm>
          <a:prstGeom prst="rect">
            <a:avLst/>
          </a:prstGeom>
        </p:spPr>
        <p:txBody>
          <a:bodyPr wrap="square">
            <a:spAutoFit/>
          </a:bodyPr>
          <a:lstStyle/>
          <a:p>
            <a:r>
              <a:rPr lang="ar-SA" sz="1600" dirty="0" smtClean="0">
                <a:solidFill>
                  <a:srgbClr val="FF0000"/>
                </a:solidFill>
              </a:rPr>
              <a:t>.</a:t>
            </a:r>
            <a:endParaRPr lang="ar-SA" sz="1600" dirty="0">
              <a:solidFill>
                <a:srgbClr val="FF0000"/>
              </a:solidFill>
            </a:endParaRPr>
          </a:p>
        </p:txBody>
      </p:sp>
      <p:sp>
        <p:nvSpPr>
          <p:cNvPr id="4" name="Rectangle 3"/>
          <p:cNvSpPr/>
          <p:nvPr/>
        </p:nvSpPr>
        <p:spPr>
          <a:xfrm>
            <a:off x="264983" y="685800"/>
            <a:ext cx="9136380" cy="4801314"/>
          </a:xfrm>
          <a:prstGeom prst="rect">
            <a:avLst/>
          </a:prstGeom>
        </p:spPr>
        <p:txBody>
          <a:bodyPr wrap="square">
            <a:spAutoFit/>
          </a:bodyPr>
          <a:lstStyle/>
          <a:p>
            <a:r>
              <a:rPr lang="ar-EG" dirty="0" smtClean="0"/>
              <a:t>.</a:t>
            </a:r>
            <a:endParaRPr lang="ar-SA" dirty="0" smtClean="0"/>
          </a:p>
          <a:p>
            <a:r>
              <a:rPr lang="ar-EG" dirty="0" smtClean="0"/>
              <a:t> </a:t>
            </a:r>
            <a:r>
              <a:rPr lang="ar-EG" sz="2400" dirty="0"/>
              <a:t>والمدرسة الواقعية في نظرية المعرفة هي المدرسة التي ينتمي إليها جل الفلاسفة المسلمين </a:t>
            </a:r>
            <a:r>
              <a:rPr lang="ar-EG" sz="2400" dirty="0" err="1"/>
              <a:t>لأان</a:t>
            </a:r>
            <a:r>
              <a:rPr lang="ar-EG" sz="2400" dirty="0"/>
              <a:t> المعرفة عندهم تبدأ حسية تجريبية ثم ترقى غي عالم المعرفة إلى تصل إلى العلوم </a:t>
            </a:r>
            <a:r>
              <a:rPr lang="ar-EG" sz="2400" dirty="0" err="1"/>
              <a:t>العرفانية</a:t>
            </a:r>
            <a:r>
              <a:rPr lang="ar-EG" sz="2400" dirty="0"/>
              <a:t> الكبرى القائلة بالحدس </a:t>
            </a:r>
            <a:r>
              <a:rPr lang="ar-EG" sz="2400" dirty="0" err="1"/>
              <a:t>والتدربة</a:t>
            </a:r>
            <a:r>
              <a:rPr lang="ar-EG" sz="2400" dirty="0"/>
              <a:t> الصوفية غير أن ابن رشد لم يصل إلى هذه الغايات العالية وبقيت نظريته المعرفية واقعية خالصة. وسبب اختيار الواقعية المعرفية عند ابن رشد يعود إلى أنه اشترط سببين في وجودها :</a:t>
            </a:r>
            <a:endParaRPr lang="fr-FR" sz="2400" dirty="0"/>
          </a:p>
          <a:p>
            <a:r>
              <a:rPr lang="ar-EG" sz="2400" dirty="0"/>
              <a:t>أولا : مادة المعرفة ، وهي العالم الموضوعي الخارجي المستقل عن أفكارنا استقلالا موضوعيا .</a:t>
            </a:r>
            <a:endParaRPr lang="fr-FR" sz="2400" dirty="0"/>
          </a:p>
          <a:p>
            <a:r>
              <a:rPr lang="ar-EG" sz="2400" dirty="0"/>
              <a:t>ثانيا : ذات عارفة ، وهو الإنسان بعقله وحواسه وقلبه.</a:t>
            </a:r>
            <a:endParaRPr lang="fr-FR" sz="2400" dirty="0"/>
          </a:p>
          <a:p>
            <a:r>
              <a:rPr lang="ar-EG" sz="2400" dirty="0"/>
              <a:t>من تطبيقات نظرية ابن رشد المعرفية على جوانب فلسفته :</a:t>
            </a:r>
            <a:endParaRPr lang="fr-FR" sz="2400" dirty="0"/>
          </a:p>
          <a:p>
            <a:r>
              <a:rPr lang="ar-EG" sz="2400" dirty="0"/>
              <a:t>نجح ابن رشد في تطبيق نظريته في المعرفة على جوانب فلسفته، واخترنا مثالين لذلك ؛ هما</a:t>
            </a:r>
            <a:r>
              <a:rPr lang="ar-EG" sz="2400" dirty="0" smtClean="0"/>
              <a:t>:</a:t>
            </a:r>
            <a:endParaRPr lang="ar-SA" sz="2400" dirty="0" smtClean="0"/>
          </a:p>
          <a:p>
            <a:endParaRPr lang="ar-SA" sz="2400" dirty="0"/>
          </a:p>
          <a:p>
            <a:endParaRPr lang="fr-FR" sz="2400" dirty="0"/>
          </a:p>
        </p:txBody>
      </p:sp>
    </p:spTree>
    <p:extLst>
      <p:ext uri="{BB962C8B-B14F-4D97-AF65-F5344CB8AC3E}">
        <p14:creationId xmlns:p14="http://schemas.microsoft.com/office/powerpoint/2010/main" val="13579328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defRPr/>
            </a:pPr>
            <a:r>
              <a:rPr lang="en-US" sz="2800" dirty="0"/>
              <a:t/>
            </a:r>
            <a:br>
              <a:rPr lang="en-US" sz="2800" dirty="0"/>
            </a:br>
            <a:endParaRPr lang="ar-SA" sz="2800" dirty="0" smtClean="0">
              <a:solidFill>
                <a:schemeClr val="tx1"/>
              </a:solidFill>
              <a:cs typeface="Arial" pitchFamily="34" charset="0"/>
            </a:endParaRPr>
          </a:p>
        </p:txBody>
      </p:sp>
      <p:sp>
        <p:nvSpPr>
          <p:cNvPr id="21509"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AD52DDE-92BD-4F2C-940C-8121F09270E9}" type="slidenum">
              <a:rPr lang="ar-SA" altLang="ar-SA" smtClean="0">
                <a:solidFill>
                  <a:schemeClr val="bg1"/>
                </a:solidFill>
                <a:latin typeface="Calibri" pitchFamily="34" charset="0"/>
              </a:rPr>
              <a:pPr eaLnBrk="1" hangingPunct="1"/>
              <a:t>6</a:t>
            </a:fld>
            <a:endParaRPr lang="en-US" altLang="ar-SA" smtClean="0">
              <a:solidFill>
                <a:schemeClr val="bg1"/>
              </a:solidFill>
              <a:latin typeface="Calibri" pitchFamily="34" charset="0"/>
            </a:endParaRPr>
          </a:p>
        </p:txBody>
      </p:sp>
      <p:sp>
        <p:nvSpPr>
          <p:cNvPr id="3" name="Rectangle 2"/>
          <p:cNvSpPr/>
          <p:nvPr/>
        </p:nvSpPr>
        <p:spPr>
          <a:xfrm>
            <a:off x="838200" y="889844"/>
            <a:ext cx="8686800" cy="5262979"/>
          </a:xfrm>
          <a:prstGeom prst="rect">
            <a:avLst/>
          </a:prstGeom>
        </p:spPr>
        <p:txBody>
          <a:bodyPr wrap="square">
            <a:spAutoFit/>
          </a:bodyPr>
          <a:lstStyle/>
          <a:p>
            <a:pPr algn="just"/>
            <a:r>
              <a:rPr lang="ar-EG" dirty="0"/>
              <a:t>1</a:t>
            </a:r>
            <a:r>
              <a:rPr lang="ar-EG" sz="2400" dirty="0"/>
              <a:t>. النزعة الطبيعية: وتعني تفسير ظواهر الوجود الطبيعي بالعودة إلى قوانينها الطبيعية ذاتها لأنها سنن لا تتخلف أبدا. </a:t>
            </a:r>
            <a:r>
              <a:rPr lang="ar-EG" sz="2400" dirty="0" err="1"/>
              <a:t>فقوانيت</a:t>
            </a:r>
            <a:r>
              <a:rPr lang="ar-EG" sz="2400" dirty="0"/>
              <a:t> الطبيعة تحكمها الضرورة. وبما أن منهج ابن رشد أرسطي الأصل فإنه استفاد من نظرته إلى علم الطبيعة ليبني نظريته في </a:t>
            </a:r>
            <a:r>
              <a:rPr lang="ar-EG" sz="2400" dirty="0" err="1"/>
              <a:t>مابعد</a:t>
            </a:r>
            <a:r>
              <a:rPr lang="ar-EG" sz="2400" dirty="0"/>
              <a:t> الطبيعة. فمن خلال استقراء منهج ابن رشد في استدلاله على وجود الصانع مثلا؛ وجدناه يرفض أدلة المتكلمين على وجود الله لأنهم اعتمدوا في ذلك على منهج جدلي أي منهج لا يصل مرتبة البرهان، لذا لم ينجحوا في تحقيق أهدافهم، كما رفض ابن رشد طريق الصوفية لأنها وجدانية تعتمد على الحال، لا على المنطق والمقال، فلا يمكن تعميمها على جميع الناس بغية الاستفادة م وهي العناية الربانية.  وإذا كان ابن رشد حريصا على بناء الدليل العقلي في جميع أركان فلسفته فإنه يرى أن هذا الدليل لا يفيد إلا أهل النظر والحكماء. أما عامة الناس من المسلمين فيجب أن نخاطبهم بالدليل الشرعي الذي جاء به القرآن الكريم. ولهذا السبب عُرف ابن رشد بصاحب الحقيقيتين أي القائل بوجود حقيقتين حقيقة الحكمة والحكماء وهي موجهة </a:t>
            </a:r>
            <a:r>
              <a:rPr lang="ar-EG" sz="2400" dirty="0" err="1"/>
              <a:t>لأاهل</a:t>
            </a:r>
            <a:r>
              <a:rPr lang="ar-EG" sz="2400" dirty="0"/>
              <a:t> الحكمة من خاصة الناس وحقيقة الشرع الموجهة لعامة الناس الذين يجب أن لا يتجاوزوا ظاهر النص لأنهم غير مؤهلين لخوض مسائل الحكمة النظرية وعلومها</a:t>
            </a:r>
            <a:endParaRPr lang="fr-FR" sz="2400" dirty="0"/>
          </a:p>
        </p:txBody>
      </p:sp>
    </p:spTree>
    <p:extLst>
      <p:ext uri="{BB962C8B-B14F-4D97-AF65-F5344CB8AC3E}">
        <p14:creationId xmlns:p14="http://schemas.microsoft.com/office/powerpoint/2010/main" val="37064144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52400"/>
            <a:ext cx="9753600" cy="5943600"/>
          </a:xfrm>
        </p:spPr>
        <p:txBody>
          <a:bodyPr/>
          <a:lstStyle/>
          <a:p>
            <a:pPr algn="just"/>
            <a:r>
              <a:rPr lang="ar-EG" sz="2000" dirty="0"/>
              <a:t>2 .</a:t>
            </a:r>
            <a:r>
              <a:rPr lang="ar-EG" sz="2400" dirty="0"/>
              <a:t>فكرة السببية : </a:t>
            </a:r>
            <a:r>
              <a:rPr lang="ar-EG" sz="2400" dirty="0" smtClean="0"/>
              <a:t>قد </a:t>
            </a:r>
            <a:r>
              <a:rPr lang="ar-EG" sz="2400" dirty="0"/>
              <a:t>تدخل الغزالي في نقد فكرة السببية العقلية ليقول بأنها فكرة تجريبية ناتجة عن اقتران الأحداث فنسمي الحدث الأول سببا والحدث الثاني نتيجة. وبسبب هذا التفسير اعتبر الغزالي الواضع الأول للمعرفة التجريبية في الطبيعة أي المعرفة التي سيضعها الفيلسوف </a:t>
            </a:r>
            <a:r>
              <a:rPr lang="ar-EG" sz="2400" dirty="0" err="1"/>
              <a:t>الأنجليزي</a:t>
            </a:r>
            <a:r>
              <a:rPr lang="ar-EG" sz="2400" dirty="0"/>
              <a:t> ديفيد هيوم. واستفاد ابن رشد من نقد الغزالي لفكرة السببية العقلية ولكنه بقي متمسكا بفهم أرسطو لها أي باعتبارها مبدأ ضروريا لتفسير الطبيعة وليست فكرة تجريبية خالصة. أوضح ابن رشد فكرة السببية توضيحا موافقا للمنهج الطبيعي الذي </a:t>
            </a:r>
            <a:r>
              <a:rPr lang="ar-EG" sz="2400" dirty="0" err="1"/>
              <a:t>استفاده</a:t>
            </a:r>
            <a:r>
              <a:rPr lang="ar-EG" sz="2400" dirty="0"/>
              <a:t> من أرسطو وهو المنهج الذي اعتمده فلاسفة الإسلام المتأثرين بأرسطو في فهم الطبيعة مثل ابن سينا وابن الهيثم وأبو بكر الرازي وغيرهم كثير. وتقوم فكرته على أن لكل موجود قوة أو طبيعة يوصف بها أو يُعرف، ولا يمكن لها أن تتخلف عن فعلها أثناء تفاعلها مع الموجودات الأخرى. وبما أن ابن رشد يستعمل الحقيقتين الفلسفية والشرعية فهو يقول أيضا بما قاله الشرع </a:t>
            </a:r>
            <a:r>
              <a:rPr lang="ar-EG" sz="2400" dirty="0" err="1"/>
              <a:t>القرأني</a:t>
            </a:r>
            <a:r>
              <a:rPr lang="ar-EG" sz="2400" dirty="0"/>
              <a:t> أيضا لما يخاطب عامة </a:t>
            </a:r>
            <a:r>
              <a:rPr lang="ar-EG" sz="2400" dirty="0" smtClean="0"/>
              <a:t>الناس</a:t>
            </a:r>
            <a:r>
              <a:rPr lang="ar-SA" sz="2400" dirty="0" smtClean="0"/>
              <a:t> </a:t>
            </a:r>
            <a:r>
              <a:rPr lang="ar-EG" sz="2400" dirty="0" smtClean="0"/>
              <a:t>من </a:t>
            </a:r>
            <a:r>
              <a:rPr lang="ar-EG" sz="2400" dirty="0"/>
              <a:t>المسلمين. وبالجمع بين التفسيرين الطبيعي والشرعي عنده نستنتج أن ابن رشد قد رفع الإشكال بين وقوع المعجزات والقطع بضرورة الاقتران بين الأسباب ومسبباتها، فقال بالأسباب الثانوية التي رأى من خلالها أن القوى لا تعمل بمفردها بل بإرادة خالقها، ومن هنا فإن الأصل في الأسباب أن تفعل؛ قال تعالى ( ولن تجد لسنة الله تبديلا ) ، لأنه إذا تخلفت عن الفعل نتج عن ذلك جملة </a:t>
            </a:r>
            <a:r>
              <a:rPr lang="ar-EG" sz="2400" dirty="0" err="1"/>
              <a:t>استحالات</a:t>
            </a:r>
            <a:r>
              <a:rPr lang="ar-EG" sz="2400" dirty="0"/>
              <a:t>؛ منها القول بالفوضى في الكون ، </a:t>
            </a:r>
            <a:endParaRPr lang="ar-SA" sz="24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val="3499440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3562"/>
          </a:xfrm>
        </p:spPr>
        <p:txBody>
          <a:bodyPr/>
          <a:lstStyle/>
          <a:p>
            <a:pPr lvl="0"/>
            <a:r>
              <a:rPr lang="ar-EG" sz="2800" b="1" dirty="0"/>
              <a:t>المعرفة في ضوء التوفيق بين الفلسفة والدين عند ابن رشد :</a:t>
            </a:r>
            <a:r>
              <a:rPr lang="fr-FR" sz="2800" dirty="0"/>
              <a:t/>
            </a:r>
            <a:br>
              <a:rPr lang="fr-FR" sz="2800" dirty="0"/>
            </a:br>
            <a:endParaRPr lang="ar-SA" sz="2800" dirty="0"/>
          </a:p>
        </p:txBody>
      </p:sp>
      <p:sp>
        <p:nvSpPr>
          <p:cNvPr id="3" name="عنصر نائب للمحتوى 2"/>
          <p:cNvSpPr>
            <a:spLocks noGrp="1"/>
          </p:cNvSpPr>
          <p:nvPr>
            <p:ph idx="1"/>
          </p:nvPr>
        </p:nvSpPr>
        <p:spPr>
          <a:xfrm>
            <a:off x="115910" y="609600"/>
            <a:ext cx="9753600" cy="6019800"/>
          </a:xfrm>
        </p:spPr>
        <p:txBody>
          <a:bodyPr/>
          <a:lstStyle/>
          <a:p>
            <a:pPr algn="just"/>
            <a:r>
              <a:rPr lang="ar-EG" sz="2400" dirty="0" smtClean="0">
                <a:effectLst>
                  <a:outerShdw blurRad="38100" dist="38100" dir="2700000" algn="tl">
                    <a:srgbClr val="000000">
                      <a:alpha val="43137"/>
                    </a:srgbClr>
                  </a:outerShdw>
                </a:effectLst>
              </a:rPr>
              <a:t>برهن </a:t>
            </a:r>
            <a:r>
              <a:rPr lang="ar-EG" sz="2400" dirty="0">
                <a:effectLst>
                  <a:outerShdw blurRad="38100" dist="38100" dir="2700000" algn="tl">
                    <a:srgbClr val="000000">
                      <a:alpha val="43137"/>
                    </a:srgbClr>
                  </a:outerShdw>
                </a:effectLst>
              </a:rPr>
              <a:t>ابن رشد على التآخي بين الدين والفلسفة باعتبارهما يصدران عن سراج واحد هو الله سبحانه وتعالى، ولما كان الله تعالى يريد سعادة الإنسان؛ وهب هذين السراجين للإنسان لكي يوصلانه إلى السعادة، فليس من المعقول أن يناقض العقل الشريعة، أو الشريعة تناقض العقل، فالحكمة تبصر الناس بالسبب الأول عن وجود الموجودات ، والشريعة تبيان للأسرار المبهمة على الإنسان إذا ظل لوحده في الساحة ، فبدون العقل لا يفسر الشرع، إلا أن هذا التفسير يبقى </a:t>
            </a:r>
            <a:r>
              <a:rPr lang="ar-EG" sz="2400" dirty="0" err="1">
                <a:effectLst>
                  <a:outerShdw blurRad="38100" dist="38100" dir="2700000" algn="tl">
                    <a:srgbClr val="000000">
                      <a:alpha val="43137"/>
                    </a:srgbClr>
                  </a:outerShdw>
                </a:effectLst>
              </a:rPr>
              <a:t>خاصى</a:t>
            </a:r>
            <a:r>
              <a:rPr lang="ar-EG" sz="2400" dirty="0">
                <a:effectLst>
                  <a:outerShdw blurRad="38100" dist="38100" dir="2700000" algn="tl">
                    <a:srgbClr val="000000">
                      <a:alpha val="43137"/>
                    </a:srgbClr>
                  </a:outerShdw>
                </a:effectLst>
              </a:rPr>
              <a:t> بالعلماء الحكماء لأن عامة الناس لا قدرة لها على إدراك تفسير الحكماء للشرع فعليهم الاكتفاء بظاهر الشرع المنقول عن السلف. فالاتصال بين الحكمة الشريعة واقع لا شك فيه لأن الشريعة هي الأخت الرضيعة للحكمة ولكن ولتجنب الوقوع في الخلاف بينهما وجب التفريق بين أصناف الطالبين من الناس. فطالب الحكمة غير طالب الشريعة ولكل أسلوبه ولكل جوابه. فجواب الشريعة الظاهرة ضروري لعموم الناس أما جواب الحكمة فضروري لخاصة الناس أي الحكماء. وقد أورد ابن رشد هذا التمييز من خلاله تفسيره لقوله تعالى: "أدع إلى سبيل ربك بالحكمة والموعظة الحسنة وجادلهم بالتي هي أحسن" فبين أن الناس ثلاث درجات: أهل الحكمة ومنهجهم الحكمة والبرهان، وأهل الموعظة وهم عامة الناس، وأهل الجدل وهم بين الجهتين لأنهم لا يفهمون البرهان </a:t>
            </a:r>
            <a:r>
              <a:rPr lang="ar-EG" sz="2400" dirty="0" err="1">
                <a:effectLst>
                  <a:outerShdw blurRad="38100" dist="38100" dir="2700000" algn="tl">
                    <a:srgbClr val="000000">
                      <a:alpha val="43137"/>
                    </a:srgbClr>
                  </a:outerShdw>
                </a:effectLst>
              </a:rPr>
              <a:t>لأانهم</a:t>
            </a:r>
            <a:r>
              <a:rPr lang="ar-EG" sz="2400" dirty="0">
                <a:effectLst>
                  <a:outerShdw blurRad="38100" dist="38100" dir="2700000" algn="tl">
                    <a:srgbClr val="000000">
                      <a:alpha val="43137"/>
                    </a:srgbClr>
                  </a:outerShdw>
                </a:effectLst>
              </a:rPr>
              <a:t> دونهم ولا يقبلون الموعظة </a:t>
            </a:r>
            <a:r>
              <a:rPr lang="ar-EG" sz="2400" dirty="0" smtClean="0">
                <a:effectLst>
                  <a:outerShdw blurRad="38100" dist="38100" dir="2700000" algn="tl">
                    <a:srgbClr val="000000">
                      <a:alpha val="43137"/>
                    </a:srgbClr>
                  </a:outerShdw>
                </a:effectLst>
              </a:rPr>
              <a:t>لأنهم </a:t>
            </a:r>
            <a:r>
              <a:rPr lang="ar-EG" sz="2400" dirty="0">
                <a:effectLst>
                  <a:outerShdw blurRad="38100" dist="38100" dir="2700000" algn="tl">
                    <a:srgbClr val="000000">
                      <a:alpha val="43137"/>
                    </a:srgbClr>
                  </a:outerShdw>
                </a:effectLst>
              </a:rPr>
              <a:t>أرقى منها. فالحقيقة إذن حسب ابن رشد تظهر وتقال لا حسب طبيعتها نفسها وإنما حسب طلابها. أي أن نخاطب الناس على قدر عقولهم. </a:t>
            </a:r>
            <a:endParaRPr lang="fr-FR" sz="2400" dirty="0">
              <a:effectLst>
                <a:outerShdw blurRad="38100" dist="38100" dir="2700000" algn="tl">
                  <a:srgbClr val="000000">
                    <a:alpha val="43137"/>
                  </a:srgbClr>
                </a:outerShdw>
              </a:effectLst>
            </a:endParaRPr>
          </a:p>
          <a:p>
            <a:endParaRPr lang="ar-SA" sz="2000" dirty="0" smtClean="0">
              <a:cs typeface="Akhbar MT"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126021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لاداب">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الاداب</Template>
  <TotalTime>313</TotalTime>
  <Words>1110</Words>
  <Application>Microsoft Office PowerPoint</Application>
  <PresentationFormat>Format A4 (210 x 297 mm)</PresentationFormat>
  <Paragraphs>43</Paragraphs>
  <Slides>9</Slides>
  <Notes>1</Notes>
  <HiddenSlides>0</HiddenSlides>
  <MMClips>0</MMClips>
  <ScaleCrop>false</ScaleCrop>
  <HeadingPairs>
    <vt:vector size="4" baseType="variant">
      <vt:variant>
        <vt:lpstr>Thème</vt:lpstr>
      </vt:variant>
      <vt:variant>
        <vt:i4>1</vt:i4>
      </vt:variant>
      <vt:variant>
        <vt:lpstr>Titres des diapositives</vt:lpstr>
      </vt:variant>
      <vt:variant>
        <vt:i4>9</vt:i4>
      </vt:variant>
    </vt:vector>
  </HeadingPairs>
  <TitlesOfParts>
    <vt:vector size="10" baseType="lpstr">
      <vt:lpstr>فورم لكلية الاداب</vt:lpstr>
      <vt:lpstr>Présentation PowerPoint</vt:lpstr>
      <vt:lpstr>المحاضرة العاشرة نظرية المعرفة عند ابن رشد  </vt:lpstr>
      <vt:lpstr>مكانة نظرية المعرفة عند ابن رشد </vt:lpstr>
      <vt:lpstr>Présentation PowerPoint</vt:lpstr>
      <vt:lpstr>Présentation PowerPoint</vt:lpstr>
      <vt:lpstr> </vt:lpstr>
      <vt:lpstr>Présentation PowerPoint</vt:lpstr>
      <vt:lpstr>المعرفة في ضوء التوفيق بين الفلسفة والدين عند ابن رشد : </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Mohammad Abdulhmid Alqatawneh</dc:creator>
  <cp:lastModifiedBy>Utilisateur Windows</cp:lastModifiedBy>
  <cp:revision>22</cp:revision>
  <dcterms:created xsi:type="dcterms:W3CDTF">2014-01-30T12:18:20Z</dcterms:created>
  <dcterms:modified xsi:type="dcterms:W3CDTF">2018-09-28T21:00:46Z</dcterms:modified>
</cp:coreProperties>
</file>