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92" r:id="rId3"/>
    <p:sldId id="311" r:id="rId4"/>
    <p:sldId id="312" r:id="rId5"/>
    <p:sldId id="317" r:id="rId6"/>
    <p:sldId id="313" r:id="rId7"/>
    <p:sldId id="314" r:id="rId8"/>
    <p:sldId id="315" r:id="rId9"/>
    <p:sldId id="318" r:id="rId10"/>
    <p:sldId id="323" r:id="rId11"/>
    <p:sldId id="320" r:id="rId12"/>
    <p:sldId id="321" r:id="rId13"/>
    <p:sldId id="322" r:id="rId14"/>
    <p:sldId id="319" r:id="rId15"/>
    <p:sldId id="324" r:id="rId16"/>
    <p:sldId id="325" r:id="rId17"/>
    <p:sldId id="326"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4316"/>
    <a:srgbClr val="D9791B"/>
    <a:srgbClr val="313B4A"/>
    <a:srgbClr val="43A79C"/>
    <a:srgbClr val="EDBD1F"/>
    <a:srgbClr val="81AA52"/>
    <a:srgbClr val="0E478A"/>
    <a:srgbClr val="ECA02F"/>
    <a:srgbClr val="D52D26"/>
    <a:srgbClr val="013E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46F890A9-2807-4EBB-B81D-B2AA78EC7F39}" styleName="نمط داكن 2 - تمييز 5/تمييز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74" d="100"/>
          <a:sy n="74" d="100"/>
        </p:scale>
        <p:origin x="-1074" y="-7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9/29/2018</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‹N°›</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‹N°›</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الأيقونة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FF0000"/>
                </a:solidFill>
                <a:latin typeface="AYM Wadiy S_U normal."/>
                <a:cs typeface="Times New Roman" pitchFamily="18" charset="0"/>
              </a:rPr>
              <a:t>اسم </a:t>
            </a:r>
            <a:r>
              <a:rPr lang="ar-EG" sz="3700" b="1" dirty="0" smtClean="0">
                <a:solidFill>
                  <a:srgbClr val="FF0000"/>
                </a:solidFill>
                <a:latin typeface="AYM Wadiy S_U normal."/>
                <a:cs typeface="Times New Roman" pitchFamily="18" charset="0"/>
              </a:rPr>
              <a:t>المقرر</a:t>
            </a:r>
            <a:endParaRPr lang="ar-SA" sz="3700" b="1" dirty="0" smtClean="0">
              <a:solidFill>
                <a:srgbClr val="FF0000"/>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نظرية المعرفة</a:t>
            </a:r>
          </a:p>
          <a:p>
            <a:pPr algn="ctr" rtl="0"/>
            <a:r>
              <a:rPr lang="en-US" sz="2800" b="1" dirty="0" smtClean="0">
                <a:solidFill>
                  <a:srgbClr val="313B4A"/>
                </a:solidFill>
                <a:latin typeface="Calibri" pitchFamily="34" charset="0"/>
                <a:cs typeface="Times New Roman" pitchFamily="18" charset="0"/>
              </a:rPr>
              <a:t>Course Name </a:t>
            </a:r>
          </a:p>
          <a:p>
            <a:pPr algn="ctr"/>
            <a:r>
              <a:rPr lang="ar-SA" sz="3700" b="1" dirty="0">
                <a:solidFill>
                  <a:srgbClr val="FF0000"/>
                </a:solidFill>
                <a:latin typeface="AYM Wadiy S_U normal."/>
                <a:cs typeface="Times New Roman" pitchFamily="18" charset="0"/>
              </a:rPr>
              <a:t>استاذ المقرر</a:t>
            </a:r>
          </a:p>
          <a:p>
            <a:pPr algn="ctr"/>
            <a:r>
              <a:rPr lang="ar-SA" sz="2800" b="1" dirty="0" smtClean="0">
                <a:solidFill>
                  <a:srgbClr val="313B4A"/>
                </a:solidFill>
                <a:latin typeface="Calibri" pitchFamily="34" charset="0"/>
                <a:cs typeface="Times New Roman" pitchFamily="18" charset="0"/>
              </a:rPr>
              <a:t>د</a:t>
            </a:r>
            <a:r>
              <a:rPr lang="ar-SA" sz="2800" b="1" smtClean="0">
                <a:solidFill>
                  <a:srgbClr val="313B4A"/>
                </a:solidFill>
                <a:latin typeface="Calibri" pitchFamily="34" charset="0"/>
                <a:cs typeface="Times New Roman" pitchFamily="18" charset="0"/>
              </a:rPr>
              <a:t>/ </a:t>
            </a:r>
            <a:r>
              <a:rPr lang="ar-SA" sz="2800" b="1">
                <a:solidFill>
                  <a:srgbClr val="313B4A"/>
                </a:solidFill>
                <a:latin typeface="Calibri" pitchFamily="34" charset="0"/>
                <a:cs typeface="Times New Roman" pitchFamily="18" charset="0"/>
              </a:rPr>
              <a:t> هاني بن عبدالله الملحم </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fontAlgn="auto">
              <a:spcAft>
                <a:spcPts val="0"/>
              </a:spcAft>
              <a:defRPr/>
            </a:pPr>
            <a:r>
              <a:rPr lang="ar-EG" b="1" dirty="0" smtClean="0">
                <a:solidFill>
                  <a:srgbClr val="FF0000"/>
                </a:solidFill>
                <a:effectLst>
                  <a:outerShdw blurRad="38100" dist="38100" dir="2700000" algn="tl">
                    <a:srgbClr val="000000">
                      <a:alpha val="43137"/>
                    </a:srgbClr>
                  </a:outerShdw>
                </a:effectLst>
                <a:cs typeface="Arial" pitchFamily="34" charset="0"/>
              </a:rPr>
              <a:t>المحاضرة</a:t>
            </a:r>
            <a:r>
              <a:rPr lang="ar-SA" b="1" dirty="0" smtClean="0">
                <a:solidFill>
                  <a:srgbClr val="FF0000"/>
                </a:solidFill>
                <a:effectLst>
                  <a:outerShdw blurRad="38100" dist="38100" dir="2700000" algn="tl">
                    <a:srgbClr val="000000">
                      <a:alpha val="43137"/>
                    </a:srgbClr>
                  </a:outerShdw>
                </a:effectLst>
                <a:cs typeface="Arial" pitchFamily="34" charset="0"/>
              </a:rPr>
              <a:t> </a:t>
            </a:r>
            <a: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الحادية </a:t>
            </a:r>
            <a: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عشر</a:t>
            </a:r>
            <a:b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br>
            <a:r>
              <a:rPr lang="ar-SA" dirty="0"/>
              <a:t>نظرية المعرفة عند  ابن سينا  ـ ابن عربي </a:t>
            </a:r>
            <a:r>
              <a:rPr lang="fr-FR" dirty="0"/>
              <a:t/>
            </a:r>
            <a:br>
              <a:rPr lang="fr-FR" dirty="0"/>
            </a:br>
            <a:endParaRPr lang="en-US"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7" name="Subtitle 5"/>
          <p:cNvSpPr txBox="1">
            <a:spLocks/>
          </p:cNvSpPr>
          <p:nvPr/>
        </p:nvSpPr>
        <p:spPr bwMode="auto">
          <a:xfrm>
            <a:off x="1074420" y="4191000"/>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563562"/>
          </a:xfrm>
          <a:noFill/>
          <a:ln>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defRPr/>
            </a:pPr>
            <a:r>
              <a:rPr lang="ar-EG" sz="2800" dirty="0"/>
              <a:t>أولا: نظرية المعرفة عند ابن سينا</a:t>
            </a:r>
            <a:endParaRPr lang="en-US" sz="2800" dirty="0">
              <a:solidFill>
                <a:srgbClr val="C00000"/>
              </a:solidFill>
            </a:endParaRPr>
          </a:p>
        </p:txBody>
      </p:sp>
      <p:sp>
        <p:nvSpPr>
          <p:cNvPr id="15365" name="Text Placeholder 5"/>
          <p:cNvSpPr>
            <a:spLocks noGrp="1"/>
          </p:cNvSpPr>
          <p:nvPr>
            <p:ph idx="1"/>
          </p:nvPr>
        </p:nvSpPr>
        <p:spPr>
          <a:xfrm>
            <a:off x="495300" y="1600200"/>
            <a:ext cx="8915400" cy="3429000"/>
          </a:xfrm>
        </p:spPr>
        <p:txBody>
          <a:bodyPr/>
          <a:lstStyle/>
          <a:p>
            <a:pPr>
              <a:buFont typeface="Arial" pitchFamily="34" charset="0"/>
              <a:buChar char="•"/>
            </a:pPr>
            <a:endParaRPr lang="ar-SA" altLang="ar-SA" sz="4000" b="1" dirty="0" smtClean="0">
              <a:solidFill>
                <a:srgbClr val="FF0000"/>
              </a:solidFill>
              <a:cs typeface="Arial" pitchFamily="34" charset="0"/>
            </a:endParaRPr>
          </a:p>
          <a:p>
            <a:r>
              <a:rPr lang="en-US" altLang="ar-SA" b="1" dirty="0" smtClean="0">
                <a:cs typeface="Arial" pitchFamily="34" charset="0"/>
              </a:rPr>
              <a:t> </a:t>
            </a:r>
          </a:p>
          <a:p>
            <a:r>
              <a:rPr lang="en-GB" altLang="ar-SA" b="1" dirty="0" smtClean="0">
                <a:cs typeface="Arial" pitchFamily="34" charset="0"/>
              </a:rPr>
              <a:t>  </a:t>
            </a:r>
            <a:r>
              <a:rPr lang="en-US" altLang="ar-SA" b="1" dirty="0" smtClean="0">
                <a:cs typeface="Arial" pitchFamily="34" charset="0"/>
              </a:rPr>
              <a:t>     </a:t>
            </a:r>
            <a:r>
              <a:rPr lang="en-GB" altLang="ar-SA" b="1" dirty="0" smtClean="0">
                <a:cs typeface="Arial" pitchFamily="34" charset="0"/>
              </a:rPr>
              <a:t>     </a:t>
            </a:r>
            <a:endParaRPr lang="ar-EG" altLang="ar-SA" b="1" dirty="0" smtClean="0">
              <a:cs typeface="Arial" pitchFamily="34" charset="0"/>
            </a:endParaRPr>
          </a:p>
        </p:txBody>
      </p:sp>
      <p:sp>
        <p:nvSpPr>
          <p:cNvPr id="15366"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B56E210-90AC-4CEA-A70F-B7A65735B816}" type="slidenum">
              <a:rPr lang="ar-SA" altLang="ar-SA" smtClean="0">
                <a:solidFill>
                  <a:schemeClr val="bg1"/>
                </a:solidFill>
                <a:latin typeface="Calibri" pitchFamily="34" charset="0"/>
              </a:rPr>
              <a:pPr eaLnBrk="1" hangingPunct="1"/>
              <a:t>3</a:t>
            </a:fld>
            <a:endParaRPr lang="en-US" altLang="ar-SA" smtClean="0">
              <a:solidFill>
                <a:schemeClr val="bg1"/>
              </a:solidFill>
              <a:latin typeface="Calibri" pitchFamily="34" charset="0"/>
            </a:endParaRPr>
          </a:p>
        </p:txBody>
      </p:sp>
      <p:sp>
        <p:nvSpPr>
          <p:cNvPr id="5" name="Rectangle 4"/>
          <p:cNvSpPr/>
          <p:nvPr/>
        </p:nvSpPr>
        <p:spPr>
          <a:xfrm>
            <a:off x="457200" y="1166843"/>
            <a:ext cx="9372600" cy="4893647"/>
          </a:xfrm>
          <a:prstGeom prst="rect">
            <a:avLst/>
          </a:prstGeom>
        </p:spPr>
        <p:txBody>
          <a:bodyPr wrap="square">
            <a:spAutoFit/>
          </a:bodyPr>
          <a:lstStyle/>
          <a:p>
            <a:endParaRPr lang="ar-SA" sz="2400" dirty="0" smtClean="0"/>
          </a:p>
          <a:p>
            <a:r>
              <a:rPr lang="ar-SA" sz="2400" dirty="0"/>
              <a:t> </a:t>
            </a:r>
            <a:r>
              <a:rPr lang="ar-SA" sz="2400" dirty="0" smtClean="0"/>
              <a:t>   إن </a:t>
            </a:r>
            <a:r>
              <a:rPr lang="ar-SA" sz="2400" dirty="0"/>
              <a:t>مسألة إمكان معرفة الكون، وقدرة الإنسان في إدراك حقيقة الأشياء وعلاقته بالعالم الخارجي قد أخذت مكانًا متميزًا في تفسيرات ابن سينا الفلسفية المختلفة، وفرضت منذ البداية التوجه إلى ما أنتجه ابن سينا فيما يتعلق بنظرية المعرفة كما هو معروف مبنية على الموقف الفلسفي، ومع ازدواجية الموقف الفلسفي </a:t>
            </a:r>
            <a:r>
              <a:rPr lang="ar-SA" sz="2400" dirty="0" err="1"/>
              <a:t>السينيوي</a:t>
            </a:r>
            <a:r>
              <a:rPr lang="ar-SA" sz="2400" dirty="0"/>
              <a:t> بين المشائية التي يخاطب بها الجمهور، والمشرقية التي يخاطب بها الخاصة، فسنجد بالضرورة وبناء على ذلك موقفين معروفين مزدوجين: أحدهما مبني على المشائية، والأخر مبني على المشرقية</a:t>
            </a:r>
            <a:r>
              <a:rPr lang="ar-SA" sz="2400" baseline="30000" dirty="0"/>
              <a:t>()</a:t>
            </a:r>
            <a:r>
              <a:rPr lang="ar-SA" sz="2400" dirty="0"/>
              <a:t>. </a:t>
            </a:r>
            <a:endParaRPr lang="fr-FR" sz="2400" dirty="0"/>
          </a:p>
          <a:p>
            <a:r>
              <a:rPr lang="ar-SA" sz="2400" dirty="0"/>
              <a:t>وإذا كان منهج تصنيف العلوم على صلة وثيقة بنظرية المعرفة، فإننا لابد أن نلحظ بعين العناية هذه الازدواجية في موقف ابن سينا الفلسفي، والتي من المتوقع أن يبني عليها ازدواجية في آثارها في تصنيف العلوم، وفي منهج التصنيف الفلسفي.</a:t>
            </a:r>
            <a:endParaRPr lang="fr-FR" sz="2400" dirty="0"/>
          </a:p>
          <a:p>
            <a:r>
              <a:rPr lang="ar-SA" sz="2400" dirty="0"/>
              <a:t>ينطلق ابن سينا في منهجه في تصنيف العلوم من مفهومه للوجود؛ حيث يقسمه إلى ثلاثة </a:t>
            </a:r>
            <a:r>
              <a:rPr lang="ar-SA" sz="2400" dirty="0" smtClean="0"/>
              <a:t>أقسام</a:t>
            </a:r>
          </a:p>
          <a:p>
            <a:endParaRPr lang="ar-SA" sz="2400" dirty="0"/>
          </a:p>
          <a:p>
            <a:endParaRPr lang="fr-FR" sz="2400" dirty="0"/>
          </a:p>
        </p:txBody>
      </p:sp>
    </p:spTree>
    <p:extLst>
      <p:ext uri="{BB962C8B-B14F-4D97-AF65-F5344CB8AC3E}">
        <p14:creationId xmlns:p14="http://schemas.microsoft.com/office/powerpoint/2010/main" val="3408756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B74F2FC-79F1-4E77-8DF5-6285EFB86431}" type="slidenum">
              <a:rPr lang="ar-SA" altLang="ar-SA" smtClean="0">
                <a:solidFill>
                  <a:schemeClr val="bg1"/>
                </a:solidFill>
                <a:latin typeface="Calibri" pitchFamily="34" charset="0"/>
              </a:rPr>
              <a:pPr eaLnBrk="1" hangingPunct="1"/>
              <a:t>4</a:t>
            </a:fld>
            <a:endParaRPr lang="en-US" altLang="ar-SA" smtClean="0">
              <a:solidFill>
                <a:schemeClr val="bg1"/>
              </a:solidFill>
              <a:latin typeface="Calibri" pitchFamily="34" charset="0"/>
            </a:endParaRPr>
          </a:p>
        </p:txBody>
      </p:sp>
      <p:sp>
        <p:nvSpPr>
          <p:cNvPr id="2" name="مستطيل 1"/>
          <p:cNvSpPr/>
          <p:nvPr/>
        </p:nvSpPr>
        <p:spPr>
          <a:xfrm>
            <a:off x="990600" y="1981200"/>
            <a:ext cx="7696200" cy="369332"/>
          </a:xfrm>
          <a:prstGeom prst="rect">
            <a:avLst/>
          </a:prstGeom>
        </p:spPr>
        <p:txBody>
          <a:bodyPr wrap="square">
            <a:spAutoFit/>
          </a:bodyPr>
          <a:lstStyle/>
          <a:p>
            <a:r>
              <a:rPr lang="ar-SA" dirty="0" smtClean="0"/>
              <a:t>   </a:t>
            </a:r>
            <a:endParaRPr lang="ar-SA" dirty="0"/>
          </a:p>
        </p:txBody>
      </p:sp>
      <p:sp>
        <p:nvSpPr>
          <p:cNvPr id="4" name="Rectangle 3"/>
          <p:cNvSpPr/>
          <p:nvPr/>
        </p:nvSpPr>
        <p:spPr>
          <a:xfrm>
            <a:off x="304800" y="533400"/>
            <a:ext cx="9067800" cy="5262979"/>
          </a:xfrm>
          <a:prstGeom prst="rect">
            <a:avLst/>
          </a:prstGeom>
        </p:spPr>
        <p:txBody>
          <a:bodyPr wrap="square">
            <a:spAutoFit/>
          </a:bodyPr>
          <a:lstStyle/>
          <a:p>
            <a:pPr lvl="0"/>
            <a:endParaRPr lang="ar-SA" sz="2400" b="1" dirty="0" smtClean="0"/>
          </a:p>
          <a:p>
            <a:pPr lvl="0"/>
            <a:r>
              <a:rPr lang="ar-SA" sz="2400" b="1" dirty="0"/>
              <a:t> </a:t>
            </a:r>
            <a:r>
              <a:rPr lang="ar-SA" sz="2400" b="1" dirty="0" smtClean="0"/>
              <a:t>     وجود </a:t>
            </a:r>
            <a:r>
              <a:rPr lang="ar-SA" sz="2400" b="1" dirty="0"/>
              <a:t>عقلي مفارق</a:t>
            </a:r>
            <a:r>
              <a:rPr lang="ar-SA" sz="2400" dirty="0"/>
              <a:t>؛ وهو موضوع الميتافيزيقا أو ما وراء الطبيعة، وهو وجود لا تخالطه المادة، ولا يتصور ذلك أصلًا.</a:t>
            </a:r>
            <a:endParaRPr lang="fr-FR" sz="2400" dirty="0"/>
          </a:p>
          <a:p>
            <a:pPr lvl="0"/>
            <a:r>
              <a:rPr lang="ar-SA" sz="2400" b="1" dirty="0"/>
              <a:t>وجود مادي محسوس</a:t>
            </a:r>
            <a:r>
              <a:rPr lang="ar-SA" sz="2400" dirty="0"/>
              <a:t>؛ وهو موضوع العلم الطبيعي أو </a:t>
            </a:r>
            <a:r>
              <a:rPr lang="ar-SA" sz="2400" dirty="0" err="1"/>
              <a:t>الفيزيقا</a:t>
            </a:r>
            <a:r>
              <a:rPr lang="ar-SA" sz="2400" dirty="0"/>
              <a:t>، وهو لا يتصور وجوده بعيدًا عن المادة التي يتمثل فيها.</a:t>
            </a:r>
            <a:endParaRPr lang="fr-FR" sz="2400" dirty="0"/>
          </a:p>
          <a:p>
            <a:pPr lvl="0"/>
            <a:r>
              <a:rPr lang="ar-SA" sz="2400" b="1" dirty="0"/>
              <a:t>وجود ذهني متصور</a:t>
            </a:r>
            <a:r>
              <a:rPr lang="ar-SA" sz="2400" dirty="0"/>
              <a:t>؛ وهو موضوع المنطق، وهو وجود منتزع من المادة عن طريق التجريد، وابن سينا جعل المنطق آلة للعلوم العقلية أو الفلسفة، بقسميها النظري والعملي، ومن ثم أطلق عليه اسم الحكمة</a:t>
            </a:r>
            <a:r>
              <a:rPr lang="ar-SA" sz="2400" baseline="30000" dirty="0"/>
              <a:t>()</a:t>
            </a:r>
            <a:r>
              <a:rPr lang="ar-SA" sz="2400" dirty="0"/>
              <a:t>، وبناءً على ذلك فقد جعل هذه الحكمة قسمين: نظرية، وعملية.</a:t>
            </a:r>
            <a:endParaRPr lang="fr-FR" sz="2400" dirty="0"/>
          </a:p>
          <a:p>
            <a:r>
              <a:rPr lang="ar-SA" sz="2400" b="1" dirty="0"/>
              <a:t>فالحكمة النظرية:</a:t>
            </a:r>
            <a:r>
              <a:rPr lang="ar-SA" sz="2400" dirty="0"/>
              <a:t> غايتها حصول العلم اليقيني بحال الموجودات التي لا يكون وجودها متعلقًا بفعل الإنسان؛ كعلم التوحيد وعلم الهيئة ونحو ذلك.</a:t>
            </a:r>
            <a:endParaRPr lang="fr-FR" sz="2400" dirty="0"/>
          </a:p>
          <a:p>
            <a:r>
              <a:rPr lang="ar-SA" sz="2400" b="1" dirty="0"/>
              <a:t>والحكمة العملية</a:t>
            </a:r>
            <a:r>
              <a:rPr lang="ar-SA" sz="2400" dirty="0"/>
              <a:t>: غايتها حصول الكسب، أو تحصيل العلم لأجل العمل.</a:t>
            </a:r>
            <a:endParaRPr lang="fr-FR" sz="2400" dirty="0"/>
          </a:p>
          <a:p>
            <a:r>
              <a:rPr lang="ar-SA" sz="2400" dirty="0"/>
              <a:t>أو بمعنى أخر: إن غاية الحكمة النظرية هي تحصيل الحق، وغاية الحكمة العملية هي تحصيل الخير، ولكل منهما أقسام على النحو </a:t>
            </a:r>
            <a:r>
              <a:rPr lang="ar-SA" sz="2400" dirty="0" smtClean="0"/>
              <a:t>التالي.</a:t>
            </a:r>
          </a:p>
          <a:p>
            <a:endParaRPr lang="fr-FR" sz="2400" dirty="0"/>
          </a:p>
        </p:txBody>
      </p:sp>
    </p:spTree>
    <p:extLst>
      <p:ext uri="{BB962C8B-B14F-4D97-AF65-F5344CB8AC3E}">
        <p14:creationId xmlns:p14="http://schemas.microsoft.com/office/powerpoint/2010/main" val="11131029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52400"/>
            <a:ext cx="8915400" cy="5638800"/>
          </a:xfrm>
        </p:spPr>
        <p:txBody>
          <a:bodyPr/>
          <a:lstStyle/>
          <a:p>
            <a:r>
              <a:rPr lang="ar-SA" sz="2400" b="1" dirty="0"/>
              <a:t>أولًا</a:t>
            </a:r>
            <a:r>
              <a:rPr lang="ar-SA" sz="2400" dirty="0"/>
              <a:t>: أقسام الحكمة النظرية؛ وقد جعلها ابن سينا ثلاثة أقسام: </a:t>
            </a:r>
            <a:endParaRPr lang="fr-FR" sz="2400" dirty="0"/>
          </a:p>
          <a:p>
            <a:pPr lvl="0"/>
            <a:r>
              <a:rPr lang="ar-SA" sz="2400" dirty="0"/>
              <a:t>العلم الأسفل؛ وهو العلم الطبيعي.</a:t>
            </a:r>
            <a:endParaRPr lang="fr-FR" sz="2400" dirty="0"/>
          </a:p>
          <a:p>
            <a:pPr lvl="0"/>
            <a:r>
              <a:rPr lang="ar-SA" sz="2400" dirty="0"/>
              <a:t>العلم الأوسط؛ وهو العلم الرياضي.</a:t>
            </a:r>
            <a:endParaRPr lang="fr-FR" sz="2400" dirty="0"/>
          </a:p>
          <a:p>
            <a:pPr lvl="0"/>
            <a:r>
              <a:rPr lang="ar-SA" sz="2400" dirty="0"/>
              <a:t>العلم الأعلى؛ وهو العلم الإلهي.</a:t>
            </a:r>
            <a:endParaRPr lang="fr-FR" sz="2400" dirty="0"/>
          </a:p>
          <a:p>
            <a:r>
              <a:rPr lang="ar-SA" sz="2400" b="1" dirty="0"/>
              <a:t>ثانيًا</a:t>
            </a:r>
            <a:r>
              <a:rPr lang="ar-SA" sz="2400" dirty="0"/>
              <a:t>: أقسام الحكمة العملية؛ وجعلها أيضًا – بناء على كون الإنسان مدنيًّا أو كائنًا اجتماعيًّا – ثلاثة أقسام على التالي</a:t>
            </a:r>
            <a:r>
              <a:rPr lang="ar-SA" sz="2400" baseline="30000" dirty="0"/>
              <a:t>()</a:t>
            </a:r>
            <a:r>
              <a:rPr lang="ar-SA" sz="2400" dirty="0"/>
              <a:t>:</a:t>
            </a:r>
            <a:endParaRPr lang="fr-FR" sz="2400" dirty="0"/>
          </a:p>
          <a:p>
            <a:pPr lvl="0"/>
            <a:r>
              <a:rPr lang="ar-SA" sz="2400" dirty="0"/>
              <a:t>ما ينبغي أن تكون أخلاقه وأفعاله؛ حتى تكون حياته الأولى والأخرى سعيدة.</a:t>
            </a:r>
            <a:endParaRPr lang="fr-FR" sz="2400" dirty="0"/>
          </a:p>
          <a:p>
            <a:pPr lvl="0"/>
            <a:r>
              <a:rPr lang="ar-SA" sz="2400" dirty="0"/>
              <a:t>ما ينبغي أن يكون تدبيره لمنزله المشترك بينه وبين زوجه وولده ومملوكه، حتى تكون حياته منتظمة ومؤدية إلى التمكن من كسب السعادة.</a:t>
            </a:r>
            <a:endParaRPr lang="fr-FR" sz="2400" dirty="0"/>
          </a:p>
          <a:p>
            <a:r>
              <a:rPr lang="ar-SA" sz="2400" dirty="0"/>
              <a:t>ما يعرف به أصناف السياسات </a:t>
            </a:r>
            <a:r>
              <a:rPr lang="ar-SA" sz="2400" dirty="0" err="1"/>
              <a:t>والرياسات</a:t>
            </a:r>
            <a:r>
              <a:rPr lang="ar-SA" sz="2400" dirty="0"/>
              <a:t> والاجتماعات المدنية الفاضلة والرديئة، وما يعرف به وجه استيفاء كل واحد منها وعلة زواله وجهة انتقال</a:t>
            </a:r>
            <a:r>
              <a:rPr lang="fr-FR" sz="2400" dirty="0"/>
              <a:t> </a:t>
            </a:r>
            <a:r>
              <a:rPr lang="ar-SA" sz="2400" dirty="0"/>
              <a:t>()انظر ابن سينا: رسالة في أقسام العلوم العقلية</a:t>
            </a:r>
            <a:r>
              <a:rPr lang="ar-SA" sz="2400" dirty="0" smtClean="0"/>
              <a:t>،.</a:t>
            </a:r>
            <a:endParaRPr lang="fr-FR" sz="2400" dirty="0"/>
          </a:p>
          <a:p>
            <a:endParaRPr lang="ar-SA" sz="24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extLst>
      <p:ext uri="{BB962C8B-B14F-4D97-AF65-F5344CB8AC3E}">
        <p14:creationId xmlns:p14="http://schemas.microsoft.com/office/powerpoint/2010/main" val="3487604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Content Placeholder 2"/>
          <p:cNvSpPr>
            <a:spLocks noGrp="1"/>
          </p:cNvSpPr>
          <p:nvPr>
            <p:ph idx="4294967295"/>
          </p:nvPr>
        </p:nvSpPr>
        <p:spPr>
          <a:xfrm>
            <a:off x="152400" y="152400"/>
            <a:ext cx="9144000" cy="5638800"/>
          </a:xfrm>
        </p:spPr>
        <p:txBody>
          <a:bodyPr/>
          <a:lstStyle/>
          <a:p>
            <a:pPr marL="0" indent="0">
              <a:buNone/>
            </a:pPr>
            <a:endParaRPr lang="ar-SA" sz="2800" dirty="0" smtClean="0"/>
          </a:p>
          <a:p>
            <a:r>
              <a:rPr lang="ar-SA" sz="2400" b="1" dirty="0" smtClean="0"/>
              <a:t>أولًا</a:t>
            </a:r>
            <a:r>
              <a:rPr lang="ar-SA" sz="2400" dirty="0"/>
              <a:t>: أقسام الحكمة النظرية؛ وقد جعلها ابن سينا ثلاثة أقسام: </a:t>
            </a:r>
            <a:endParaRPr lang="fr-FR" sz="2400" dirty="0"/>
          </a:p>
          <a:p>
            <a:pPr lvl="0"/>
            <a:r>
              <a:rPr lang="ar-SA" sz="2400" dirty="0"/>
              <a:t>العلم الأسفل؛ وهو العلم الطبيعي.</a:t>
            </a:r>
            <a:endParaRPr lang="fr-FR" sz="2400" dirty="0"/>
          </a:p>
          <a:p>
            <a:pPr lvl="0"/>
            <a:r>
              <a:rPr lang="ar-SA" sz="2400" dirty="0"/>
              <a:t>العلم الأوسط؛ وهو العلم الرياضي.</a:t>
            </a:r>
            <a:endParaRPr lang="fr-FR" sz="2400" dirty="0"/>
          </a:p>
          <a:p>
            <a:pPr lvl="0"/>
            <a:r>
              <a:rPr lang="ar-SA" sz="2400" dirty="0"/>
              <a:t>العلم الأعلى؛ وهو العلم الإلهي.</a:t>
            </a:r>
            <a:endParaRPr lang="fr-FR" sz="2400" dirty="0"/>
          </a:p>
          <a:p>
            <a:r>
              <a:rPr lang="ar-SA" sz="2400" b="1" dirty="0"/>
              <a:t>ثانيًا</a:t>
            </a:r>
            <a:r>
              <a:rPr lang="ar-SA" sz="2400" dirty="0"/>
              <a:t>: أقسام الحكمة العملية؛ وجعلها أيضًا – بناء على كون الإنسان مدنيًّا أو كائنًا اجتماعيًّا – ثلاثة أقسام على التالي</a:t>
            </a:r>
            <a:r>
              <a:rPr lang="ar-SA" sz="2400" baseline="30000" dirty="0"/>
              <a:t>()</a:t>
            </a:r>
            <a:r>
              <a:rPr lang="ar-SA" sz="2400" dirty="0"/>
              <a:t>:</a:t>
            </a:r>
            <a:endParaRPr lang="fr-FR" sz="2400" dirty="0"/>
          </a:p>
          <a:p>
            <a:pPr lvl="0"/>
            <a:r>
              <a:rPr lang="ar-SA" sz="2400" dirty="0"/>
              <a:t>ما ينبغي أن تكون أخلاقه وأفعاله؛ حتى تكون حياته الأولى والأخرى سعيدة.</a:t>
            </a:r>
            <a:endParaRPr lang="fr-FR" sz="2400" dirty="0"/>
          </a:p>
          <a:p>
            <a:pPr lvl="0"/>
            <a:r>
              <a:rPr lang="ar-SA" sz="2400" dirty="0"/>
              <a:t>ما ينبغي أن يكون تدبيره لمنزله المشترك بينه وبين زوجه وولده ومملوكه، حتى تكون حياته منتظمة ومؤدية إلى التمكن من كسب السعادة.</a:t>
            </a:r>
            <a:endParaRPr lang="fr-FR" sz="2400" dirty="0"/>
          </a:p>
          <a:p>
            <a:r>
              <a:rPr lang="ar-SA" sz="2400" dirty="0"/>
              <a:t>ما يعرف به أصناف السياسات </a:t>
            </a:r>
            <a:r>
              <a:rPr lang="ar-SA" sz="2400" dirty="0" err="1"/>
              <a:t>والرياسات</a:t>
            </a:r>
            <a:r>
              <a:rPr lang="ar-SA" sz="2400" dirty="0"/>
              <a:t> والاجتماعات المدنية الفاضلة والرديئة، وما يعرف به وجه استيفاء كل واحد منها وعلة زواله وجهة </a:t>
            </a:r>
            <a:r>
              <a:rPr lang="ar-SA" sz="2400" dirty="0" smtClean="0"/>
              <a:t>انتقال</a:t>
            </a:r>
            <a:endParaRPr lang="fr-FR" sz="2400" dirty="0"/>
          </a:p>
          <a:p>
            <a:pPr marL="0" indent="0">
              <a:buNone/>
            </a:pPr>
            <a:endParaRPr lang="en-US" altLang="ar-SA" sz="2400" b="1" dirty="0" smtClean="0">
              <a:cs typeface="Arial" pitchFamily="34" charset="0"/>
            </a:endParaRPr>
          </a:p>
        </p:txBody>
      </p:sp>
      <p:sp>
        <p:nvSpPr>
          <p:cNvPr id="17414"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13D4D52-8781-41D6-A932-BD3FC66BC084}" type="slidenum">
              <a:rPr lang="ar-SA" altLang="ar-SA" smtClean="0">
                <a:solidFill>
                  <a:schemeClr val="bg1"/>
                </a:solidFill>
                <a:latin typeface="Calibri" pitchFamily="34" charset="0"/>
              </a:rPr>
              <a:pPr eaLnBrk="1" hangingPunct="1"/>
              <a:t>6</a:t>
            </a:fld>
            <a:endParaRPr lang="en-US" altLang="ar-SA" smtClean="0">
              <a:solidFill>
                <a:schemeClr val="bg1"/>
              </a:solidFill>
              <a:latin typeface="Calibri" pitchFamily="34" charset="0"/>
            </a:endParaRPr>
          </a:p>
        </p:txBody>
      </p:sp>
    </p:spTree>
    <p:extLst>
      <p:ext uri="{BB962C8B-B14F-4D97-AF65-F5344CB8AC3E}">
        <p14:creationId xmlns:p14="http://schemas.microsoft.com/office/powerpoint/2010/main" val="17817227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8"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3BA5595-6399-4B5A-A5A0-91A42E7C3815}" type="slidenum">
              <a:rPr lang="ar-SA" altLang="ar-SA" smtClean="0">
                <a:solidFill>
                  <a:schemeClr val="bg1"/>
                </a:solidFill>
                <a:latin typeface="Calibri" pitchFamily="34" charset="0"/>
              </a:rPr>
              <a:pPr eaLnBrk="1" hangingPunct="1"/>
              <a:t>7</a:t>
            </a:fld>
            <a:endParaRPr lang="en-US" altLang="ar-SA" dirty="0" smtClean="0">
              <a:solidFill>
                <a:schemeClr val="bg1"/>
              </a:solidFill>
              <a:latin typeface="Calibri" pitchFamily="34" charset="0"/>
            </a:endParaRPr>
          </a:p>
        </p:txBody>
      </p:sp>
      <p:sp>
        <p:nvSpPr>
          <p:cNvPr id="18439" name="مربع نص 4"/>
          <p:cNvSpPr txBox="1">
            <a:spLocks noChangeArrowheads="1"/>
          </p:cNvSpPr>
          <p:nvPr/>
        </p:nvSpPr>
        <p:spPr bwMode="auto">
          <a:xfrm>
            <a:off x="1219200" y="1981200"/>
            <a:ext cx="2743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ar-SA" altLang="ar-SA"/>
          </a:p>
        </p:txBody>
      </p:sp>
      <p:sp>
        <p:nvSpPr>
          <p:cNvPr id="18440" name="مربع نص 5"/>
          <p:cNvSpPr txBox="1">
            <a:spLocks noChangeArrowheads="1"/>
          </p:cNvSpPr>
          <p:nvPr/>
        </p:nvSpPr>
        <p:spPr bwMode="auto">
          <a:xfrm>
            <a:off x="838200" y="2057400"/>
            <a:ext cx="3505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endParaRPr lang="en-US" altLang="ar-SA"/>
          </a:p>
          <a:p>
            <a:pPr algn="r" eaLnBrk="1" hangingPunct="1"/>
            <a:endParaRPr lang="en-US" altLang="ar-SA"/>
          </a:p>
        </p:txBody>
      </p:sp>
      <p:sp>
        <p:nvSpPr>
          <p:cNvPr id="4" name="Rectangle 3"/>
          <p:cNvSpPr/>
          <p:nvPr/>
        </p:nvSpPr>
        <p:spPr>
          <a:xfrm>
            <a:off x="304800" y="458262"/>
            <a:ext cx="9067800" cy="5262979"/>
          </a:xfrm>
          <a:prstGeom prst="rect">
            <a:avLst/>
          </a:prstGeom>
        </p:spPr>
        <p:txBody>
          <a:bodyPr wrap="square">
            <a:spAutoFit/>
          </a:bodyPr>
          <a:lstStyle/>
          <a:p>
            <a:endParaRPr lang="ar-SA" sz="2400" dirty="0" smtClean="0"/>
          </a:p>
          <a:p>
            <a:r>
              <a:rPr lang="ar-SA" sz="2400" dirty="0" smtClean="0"/>
              <a:t>إن </a:t>
            </a:r>
            <a:r>
              <a:rPr lang="ar-SA" sz="2400" dirty="0"/>
              <a:t>لابن سينا نظرية متكاملة في المعرفة الحسية والعقلية، فهو يرى أن العقل والحواس قوى غير كافية للوصول إلى المعرفة اليقينية؛ لأنها وسائل محدودة ولا يمكن استقلالها بمعرفة قضايا الوجود.</a:t>
            </a:r>
            <a:endParaRPr lang="fr-FR" sz="2400" dirty="0"/>
          </a:p>
          <a:p>
            <a:r>
              <a:rPr lang="ar-SA" sz="2400" dirty="0"/>
              <a:t> ويحاول ابن سينا إظهار الاتجاه الإشراقي في المعرفة، مع أنه فيلسوف عقلي في المقام الأول، وكان المتوقع أن يسير مع العقل والمنطق إلى أبعد مدى رافضًا كل ما هو خارج عن نطاق الحس والعقل، لكنه اتجه اتجاهًا آخر، عندما تبنى الحدس مصدرًا من مصادر المعرفة اليقينية، وبين أهمية المعرفة الحدسية في الاتصال بين النفس العاقلة والعقل الفعال. </a:t>
            </a:r>
            <a:endParaRPr lang="fr-FR" sz="2400" dirty="0"/>
          </a:p>
          <a:p>
            <a:r>
              <a:rPr lang="ar-SA" sz="2400" dirty="0"/>
              <a:t>وبناءً على هذا فقد جعل ابن سينا المعرفة ثلاثة أنواع، بحسب قوى النفس التي تدركها؛ وهي</a:t>
            </a:r>
            <a:r>
              <a:rPr lang="ar-SA" sz="2400" baseline="30000" dirty="0"/>
              <a:t>()</a:t>
            </a:r>
            <a:r>
              <a:rPr lang="ar-SA" sz="2400" dirty="0"/>
              <a:t>: المعرفة الحسية، بقسميها الظاهر والباطن. فالحواس الخمس لها المعرفة الظاهرة، والصور المتخيلة أو المتوهمة يختص بها الحس الباطني المشترك بين الناس جميعًا</a:t>
            </a:r>
            <a:r>
              <a:rPr lang="ar-SA" sz="2400" dirty="0" smtClean="0"/>
              <a:t>.</a:t>
            </a:r>
          </a:p>
          <a:p>
            <a:endParaRPr lang="ar-SA" sz="2400" dirty="0"/>
          </a:p>
          <a:p>
            <a:endParaRPr lang="ar-SA" sz="2400" dirty="0" smtClean="0"/>
          </a:p>
          <a:p>
            <a:endParaRPr lang="fr-FR" sz="2400" dirty="0"/>
          </a:p>
        </p:txBody>
      </p:sp>
    </p:spTree>
    <p:extLst>
      <p:ext uri="{BB962C8B-B14F-4D97-AF65-F5344CB8AC3E}">
        <p14:creationId xmlns:p14="http://schemas.microsoft.com/office/powerpoint/2010/main" val="13579328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noFill/>
          <a:ln>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defRPr/>
            </a:pPr>
            <a:r>
              <a:rPr lang="en-US" sz="2800" dirty="0"/>
              <a:t/>
            </a:r>
            <a:br>
              <a:rPr lang="en-US" sz="2800" dirty="0"/>
            </a:br>
            <a:endParaRPr lang="ar-SA" sz="2800" dirty="0" smtClean="0">
              <a:solidFill>
                <a:schemeClr val="tx1"/>
              </a:solidFill>
              <a:cs typeface="Arial" pitchFamily="34" charset="0"/>
            </a:endParaRPr>
          </a:p>
        </p:txBody>
      </p:sp>
      <p:sp>
        <p:nvSpPr>
          <p:cNvPr id="21509"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AD52DDE-92BD-4F2C-940C-8121F09270E9}" type="slidenum">
              <a:rPr lang="ar-SA" altLang="ar-SA" smtClean="0">
                <a:solidFill>
                  <a:schemeClr val="bg1"/>
                </a:solidFill>
                <a:latin typeface="Calibri" pitchFamily="34" charset="0"/>
              </a:rPr>
              <a:pPr eaLnBrk="1" hangingPunct="1"/>
              <a:t>8</a:t>
            </a:fld>
            <a:endParaRPr lang="en-US" altLang="ar-SA" smtClean="0">
              <a:solidFill>
                <a:schemeClr val="bg1"/>
              </a:solidFill>
              <a:latin typeface="Calibri" pitchFamily="34" charset="0"/>
            </a:endParaRPr>
          </a:p>
        </p:txBody>
      </p:sp>
      <p:sp>
        <p:nvSpPr>
          <p:cNvPr id="3" name="Rectangle 2"/>
          <p:cNvSpPr/>
          <p:nvPr/>
        </p:nvSpPr>
        <p:spPr>
          <a:xfrm>
            <a:off x="457200" y="304800"/>
            <a:ext cx="8915400" cy="5632311"/>
          </a:xfrm>
          <a:prstGeom prst="rect">
            <a:avLst/>
          </a:prstGeom>
        </p:spPr>
        <p:txBody>
          <a:bodyPr wrap="square">
            <a:spAutoFit/>
          </a:bodyPr>
          <a:lstStyle/>
          <a:p>
            <a:endParaRPr lang="ar-SA" sz="2400" dirty="0" smtClean="0"/>
          </a:p>
          <a:p>
            <a:r>
              <a:rPr lang="ar-SA" sz="2400" dirty="0" smtClean="0"/>
              <a:t>وقد </a:t>
            </a:r>
            <a:r>
              <a:rPr lang="ar-SA" sz="2400" dirty="0"/>
              <a:t>وضع ابن سينا خمس حواس باطنة، وجعلها في مقابل الحواس الخمس الظاهرة؛ وهي: الخيال، والمصورة، والمتخيلة، والوهمية أو المتوهمة، والذاكرة أو الحافظة. </a:t>
            </a:r>
            <a:endParaRPr lang="fr-FR" sz="2400" dirty="0"/>
          </a:p>
          <a:p>
            <a:r>
              <a:rPr lang="ar-SA" sz="2400" dirty="0"/>
              <a:t>والمعرفة الحسية من طبيعتها أنها نسبية عند ابن سينا وليست يقينية؛ لأن الحواس لا تدرك سوى الأشياء المادية، وهي بالتالي عرضة للخطأ، أما الإحساس فهو عنده وظيفة إدراكية تحدث نتيجة انفعال يقع على الحس من المحسوسات الخارجية</a:t>
            </a:r>
            <a:r>
              <a:rPr lang="ar-SA" sz="2400" baseline="30000" dirty="0"/>
              <a:t>()</a:t>
            </a:r>
            <a:r>
              <a:rPr lang="ar-SA" sz="2400" dirty="0"/>
              <a:t>، وهو بصفة عامة يعتبر أساس لكل المعارف.</a:t>
            </a:r>
            <a:endParaRPr lang="fr-FR" sz="2400" dirty="0"/>
          </a:p>
          <a:p>
            <a:r>
              <a:rPr lang="ar-EG" sz="2400" dirty="0"/>
              <a:t>المعرفة العقلية عند ابن سبنا: </a:t>
            </a:r>
            <a:endParaRPr lang="fr-FR" sz="2400" dirty="0"/>
          </a:p>
          <a:p>
            <a:r>
              <a:rPr lang="ar-SA" sz="2400" dirty="0"/>
              <a:t>يرى ابن سينا أن العقل لديه القدرة على معرفة التصورات واستخلاص الكلي من الجزئي، وهي ليست المعرفة الكاملة؛ لأن للعقل حدودًا وقدرات لا يتجاوزها. </a:t>
            </a:r>
            <a:endParaRPr lang="fr-FR" sz="2400" dirty="0"/>
          </a:p>
          <a:p>
            <a:r>
              <a:rPr lang="ar-SA" sz="2400" dirty="0"/>
              <a:t>وابن سينا قسم العقل بناءً على تقسيمه لقوى النفس، والتي قسمها إلى قسمين وسمى كل قسم منهما عقلًا: قوة عاملة أو عقلي عملي، وقوة عالمة أو عقل نظري. وقد قسم العقل إلى أربع مراتب، هي</a:t>
            </a:r>
            <a:r>
              <a:rPr lang="ar-SA" sz="2400" dirty="0" smtClean="0"/>
              <a:t>:</a:t>
            </a:r>
          </a:p>
          <a:p>
            <a:endParaRPr lang="ar-SA" sz="2400" dirty="0"/>
          </a:p>
          <a:p>
            <a:endParaRPr lang="fr-FR" sz="2400" dirty="0"/>
          </a:p>
        </p:txBody>
      </p:sp>
    </p:spTree>
    <p:extLst>
      <p:ext uri="{BB962C8B-B14F-4D97-AF65-F5344CB8AC3E}">
        <p14:creationId xmlns:p14="http://schemas.microsoft.com/office/powerpoint/2010/main" val="37064144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381000"/>
            <a:ext cx="9067800" cy="6248400"/>
          </a:xfrm>
        </p:spPr>
        <p:txBody>
          <a:bodyPr/>
          <a:lstStyle/>
          <a:p>
            <a:pPr algn="just"/>
            <a:r>
              <a:rPr lang="ar-SA" sz="2400" dirty="0"/>
              <a:t>-</a:t>
            </a:r>
            <a:r>
              <a:rPr lang="ar-SA" sz="2400" b="1" dirty="0"/>
              <a:t>العقل </a:t>
            </a:r>
            <a:r>
              <a:rPr lang="ar-SA" sz="2400" b="1" dirty="0" err="1"/>
              <a:t>الهيولاني</a:t>
            </a:r>
            <a:r>
              <a:rPr lang="ar-SA" sz="2400" dirty="0"/>
              <a:t>: وهو العقل المادي أو العقل بالقوة.</a:t>
            </a:r>
            <a:endParaRPr lang="fr-FR" sz="2400" dirty="0"/>
          </a:p>
          <a:p>
            <a:pPr algn="just"/>
            <a:r>
              <a:rPr lang="ar-SA" sz="2400" dirty="0"/>
              <a:t>2- </a:t>
            </a:r>
            <a:r>
              <a:rPr lang="ar-SA" sz="2400" b="1" dirty="0"/>
              <a:t>العقل بالملكة</a:t>
            </a:r>
            <a:r>
              <a:rPr lang="ar-SA" sz="2400" dirty="0"/>
              <a:t>: وهو الذي تكون المعقولات الأولى قد حصلت فيه.</a:t>
            </a:r>
            <a:endParaRPr lang="fr-FR" sz="2400" dirty="0"/>
          </a:p>
          <a:p>
            <a:pPr algn="just"/>
            <a:r>
              <a:rPr lang="ar-SA" sz="2400" dirty="0"/>
              <a:t>3-</a:t>
            </a:r>
            <a:r>
              <a:rPr lang="ar-SA" sz="2400" b="1" dirty="0"/>
              <a:t>العقل بالفعل</a:t>
            </a:r>
            <a:r>
              <a:rPr lang="ar-SA" sz="2400" dirty="0"/>
              <a:t>: وهو النفس الناطقة.</a:t>
            </a:r>
            <a:endParaRPr lang="fr-FR" sz="2400" dirty="0"/>
          </a:p>
          <a:p>
            <a:pPr algn="just"/>
            <a:r>
              <a:rPr lang="ar-SA" sz="2400" dirty="0"/>
              <a:t>4-</a:t>
            </a:r>
            <a:r>
              <a:rPr lang="ar-SA" sz="2400" b="1" dirty="0"/>
              <a:t>العقل المستفاد</a:t>
            </a:r>
            <a:r>
              <a:rPr lang="ar-SA" sz="2400" dirty="0"/>
              <a:t>: وهو يعد كمالًا للعقل بالفعل، فالصور المعقولة تكون حاضرة، والعقل يطالعها ويعقلها </a:t>
            </a:r>
            <a:r>
              <a:rPr lang="ar-SA" sz="2400" dirty="0" smtClean="0"/>
              <a:t>بالفعل.</a:t>
            </a:r>
            <a:r>
              <a:rPr lang="ar-SA" sz="2400" b="1" dirty="0" smtClean="0"/>
              <a:t> </a:t>
            </a:r>
            <a:r>
              <a:rPr lang="ar-SA" sz="2400" dirty="0" smtClean="0"/>
              <a:t>وبناء </a:t>
            </a:r>
            <a:r>
              <a:rPr lang="ar-SA" sz="2400" dirty="0"/>
              <a:t>على ذلك فإن المعرفة أو الإدراك عند ابن سينا لا يتم إلا من خلال عمليتين اثنتين: تجريد ثم تذكر.</a:t>
            </a:r>
            <a:endParaRPr lang="fr-FR" sz="2400" dirty="0"/>
          </a:p>
          <a:p>
            <a:pPr algn="just"/>
            <a:r>
              <a:rPr lang="ar-SA" sz="2400" b="1" dirty="0"/>
              <a:t>الأولى</a:t>
            </a:r>
            <a:r>
              <a:rPr lang="ar-SA" sz="2400" dirty="0"/>
              <a:t>: هي عملية تجريد المعقول من المحسوس.</a:t>
            </a:r>
            <a:endParaRPr lang="fr-FR" sz="2400" dirty="0"/>
          </a:p>
          <a:p>
            <a:pPr algn="just"/>
            <a:r>
              <a:rPr lang="ar-SA" sz="2400" b="1" dirty="0"/>
              <a:t>والثانية</a:t>
            </a:r>
            <a:r>
              <a:rPr lang="ar-SA" sz="2400" dirty="0"/>
              <a:t>: هي عملية تذكر النفس لحياتها السابقة في عالم المعقولات.</a:t>
            </a:r>
            <a:endParaRPr lang="fr-FR" sz="2400" dirty="0"/>
          </a:p>
          <a:p>
            <a:pPr algn="just"/>
            <a:r>
              <a:rPr lang="ar-EG" sz="2400" b="1" dirty="0"/>
              <a:t>المعرفة الحدسية عند ابن </a:t>
            </a:r>
            <a:r>
              <a:rPr lang="ar-EG" sz="2400" b="1" dirty="0" smtClean="0"/>
              <a:t>سبنا</a:t>
            </a:r>
            <a:r>
              <a:rPr lang="ar-EG" sz="2400" dirty="0" smtClean="0"/>
              <a:t>:</a:t>
            </a:r>
            <a:r>
              <a:rPr lang="ar-SA" sz="2400" dirty="0" smtClean="0"/>
              <a:t> وهي </a:t>
            </a:r>
            <a:r>
              <a:rPr lang="ar-SA" sz="2400" dirty="0"/>
              <a:t>عند ابن سينا أسمى من سابقتها، ذلك أن هناك مدركات يعجز العقل عن معرفة كنهها، فضلًا عن إدراكها بطريق مباشر، وبالتالي قرر ابن سينا أن هنالك معرفة يمكن إدراكها بشكل مباشر وهي المعرفة الحدسية، والحدس عند ابن سينا هو فعل للذهن وهو ملكة مركبة في الإنسان، ويمكن حصوله بالتعلم وطول الممارسة إذا كان لصاحبه استعداد لذلك، لكن هذا الاستعداد للحدس متفاوت عند الناس.</a:t>
            </a:r>
            <a:endParaRPr lang="fr-FR" sz="2400" dirty="0"/>
          </a:p>
          <a:p>
            <a:endParaRPr lang="ar-SA" sz="1800" dirty="0">
              <a:cs typeface="Akhbar MT"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val="41450705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639762"/>
          </a:xfrm>
        </p:spPr>
        <p:txBody>
          <a:bodyPr/>
          <a:lstStyle/>
          <a:p>
            <a:r>
              <a:rPr lang="ar-EG" dirty="0"/>
              <a:t>ثانيا: نظرية المعرفة عند ابن عربي:</a:t>
            </a:r>
            <a:r>
              <a:rPr lang="fr-FR" dirty="0"/>
              <a:t/>
            </a:r>
            <a:br>
              <a:rPr lang="fr-FR" dirty="0"/>
            </a:br>
            <a:endParaRPr lang="ar-SA" dirty="0"/>
          </a:p>
        </p:txBody>
      </p:sp>
      <p:sp>
        <p:nvSpPr>
          <p:cNvPr id="3" name="عنصر نائب للمحتوى 2"/>
          <p:cNvSpPr>
            <a:spLocks noGrp="1"/>
          </p:cNvSpPr>
          <p:nvPr>
            <p:ph idx="1"/>
          </p:nvPr>
        </p:nvSpPr>
        <p:spPr>
          <a:xfrm>
            <a:off x="533400" y="533400"/>
            <a:ext cx="8915400" cy="4525963"/>
          </a:xfrm>
        </p:spPr>
        <p:txBody>
          <a:bodyPr/>
          <a:lstStyle/>
          <a:p>
            <a:pPr algn="just"/>
            <a:r>
              <a:rPr lang="ar-SA" sz="2400" dirty="0"/>
              <a:t>عند الحديث عن نظرية المعرفة عند ابن عربي نجد أن شخصية ابن عربي واضحة </a:t>
            </a:r>
            <a:r>
              <a:rPr lang="ar-SA" sz="2400" dirty="0" smtClean="0"/>
              <a:t>وغامضة.</a:t>
            </a:r>
            <a:r>
              <a:rPr lang="ar-SA" sz="2400" dirty="0"/>
              <a:t> </a:t>
            </a:r>
            <a:r>
              <a:rPr lang="ar-SA" sz="2400" dirty="0" smtClean="0"/>
              <a:t>واضحة </a:t>
            </a:r>
            <a:r>
              <a:rPr lang="ar-SA" sz="2400" dirty="0"/>
              <a:t>في تعبيرها عن ثقافة </a:t>
            </a:r>
            <a:r>
              <a:rPr lang="ar-SA" sz="2400" dirty="0" smtClean="0"/>
              <a:t>عصره.</a:t>
            </a:r>
            <a:r>
              <a:rPr lang="ar-SA" sz="2400" dirty="0"/>
              <a:t> </a:t>
            </a:r>
            <a:r>
              <a:rPr lang="ar-SA" sz="2400" dirty="0" smtClean="0"/>
              <a:t>وغامضة </a:t>
            </a:r>
            <a:r>
              <a:rPr lang="ar-SA" sz="2400" dirty="0"/>
              <a:t>في أنها لم تبرز صريح رأيه ومعتقده، وأغلب الظن أن هذا الغموض مرجعه شغف ابن عربي باستخدام (القصة) في الفلسفة، والخيال في التعبير عن </a:t>
            </a:r>
            <a:r>
              <a:rPr lang="ar-SA" sz="2400" dirty="0" smtClean="0"/>
              <a:t>الفكر.</a:t>
            </a:r>
            <a:r>
              <a:rPr lang="ar-SA" sz="2400" dirty="0"/>
              <a:t> </a:t>
            </a:r>
            <a:r>
              <a:rPr lang="ar-SA" sz="2400" dirty="0" smtClean="0"/>
              <a:t>وإن </a:t>
            </a:r>
            <a:r>
              <a:rPr lang="ar-SA" sz="2400" dirty="0"/>
              <a:t>كان هو يعلله بقوله: «ليس في مستطاع أهل المعرفة إيصال شعورهم إلى غيرهم، وغاية ما في هذا المستطاع الرمز عن تلك الظواهر </a:t>
            </a:r>
            <a:r>
              <a:rPr lang="ar-SA" sz="2400" dirty="0" err="1"/>
              <a:t>لأؤلئك</a:t>
            </a:r>
            <a:r>
              <a:rPr lang="ar-SA" sz="2400" dirty="0"/>
              <a:t> الذين أخذوا في ممارستها</a:t>
            </a:r>
            <a:r>
              <a:rPr lang="ar-SA" sz="2400" dirty="0" smtClean="0"/>
              <a:t>»</a:t>
            </a:r>
            <a:endParaRPr lang="fr-FR" sz="2400" dirty="0"/>
          </a:p>
          <a:p>
            <a:pPr algn="just"/>
            <a:r>
              <a:rPr lang="ar-SA" sz="2400" dirty="0"/>
              <a:t>ولكن ميزة ابن عربي عن الفلاسفة الإسلاميين الآخرين، أمثال: الكندي، والفارابي وابن سينا، أو غيرهم، في تصوير هذه الفكرة الفلسفية، فلم يشأ أن </a:t>
            </a:r>
            <a:r>
              <a:rPr lang="ar-SA" sz="2400" dirty="0" err="1"/>
              <a:t>يحكيها</a:t>
            </a:r>
            <a:r>
              <a:rPr lang="ar-SA" sz="2400" dirty="0"/>
              <a:t> أو أن يشرحها بعباراتها الاصطلاحية، بل عرضها بأسلوب يكثر فيه التمثيل </a:t>
            </a:r>
            <a:r>
              <a:rPr lang="ar-SA" sz="2400" dirty="0" smtClean="0"/>
              <a:t>الشعري.</a:t>
            </a:r>
            <a:endParaRPr lang="fr-FR" sz="2400" dirty="0"/>
          </a:p>
          <a:p>
            <a:pPr algn="just"/>
            <a:r>
              <a:rPr lang="ar-SA" sz="2400" dirty="0"/>
              <a:t>ومع ذلك تبقى قدرة العقل محدودة وعاجزة عن معرفة الله؛ لأن هنالك طورًا آخر هو طور ما وراء العقل، الذي يمثل السبيل إلى معرفة الله، ومصدر هذه المعرفة هو القلب، وطريقها الكشف والمشاهدة والتجلي، وبالتالي فإنه حتى الصوفي العارف الواصل الكامل يبقى عاجزًا عن إدراك كنه الذات الإلهية، وغاية العارف هي إدراك تجليات الله بأسمائه وصفاته في جواهر الوجود.</a:t>
            </a:r>
            <a:endParaRPr lang="fr-FR" sz="2400" dirty="0"/>
          </a:p>
          <a:p>
            <a:endParaRPr lang="ar-SA" sz="1800" dirty="0">
              <a:cs typeface="Akhbar MT"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4021819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sz="2800" dirty="0"/>
              <a:t>إلا أن ابن عربي يعتبر النظر العقلي ضروريًا للحياة، لكن المعرفة المحصلة بالعقل هي معرفة محدودة؛ ذلك أن للعقل حدودًا لا يستطيع تجاوزها، تخص معرفة الذات الإلهية، وعليه فإن للمعرفة حدودًا لا يتجاوزها العقل، ومع ذلك فإن آفاق المعرفة تبقى مفتوحة إلى ما لا نهاية، ويجب على الإنسان أن يحاول ارتيادها، لكن الأهمية القصوى في تحصيل المعرفة هي للكشف الصوفي.</a:t>
            </a:r>
            <a:endParaRPr lang="fr-FR" sz="2800" dirty="0"/>
          </a:p>
          <a:p>
            <a:r>
              <a:rPr lang="ar-SA" sz="2800" dirty="0"/>
              <a:t>ويتنازع المعرفة اتجاهان أو نهجان: الأول هو النظر العقلي، والثاني هو الكشف الصوفي، وعليه فإن مفهوم المعرفة يجب أن ينظر إليه ليس بوصف ابن عربي متصوفًا يسلك طرق الكشف وحسب، بل بوصفه فيلسوفًا يلجأ إلى النظر العقلي كذلك</a:t>
            </a:r>
            <a:endParaRPr lang="ar-SA" sz="2800" dirty="0">
              <a:cs typeface="Akhbar MT"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extLst>
      <p:ext uri="{BB962C8B-B14F-4D97-AF65-F5344CB8AC3E}">
        <p14:creationId xmlns:p14="http://schemas.microsoft.com/office/powerpoint/2010/main" val="20533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71500" y="691719"/>
            <a:ext cx="8915400" cy="4525963"/>
          </a:xfrm>
        </p:spPr>
        <p:txBody>
          <a:bodyPr/>
          <a:lstStyle/>
          <a:p>
            <a:pPr algn="just"/>
            <a:r>
              <a:rPr lang="ar-SA" sz="2000" dirty="0" smtClean="0"/>
              <a:t> </a:t>
            </a:r>
          </a:p>
          <a:p>
            <a:pPr algn="just"/>
            <a:r>
              <a:rPr lang="ar-SA" sz="2400" dirty="0" smtClean="0"/>
              <a:t>نظرية </a:t>
            </a:r>
            <a:r>
              <a:rPr lang="ar-SA" sz="2400" dirty="0"/>
              <a:t>المعرفة عند ابن عربي تميز بين نوعين من المعرفة: تلك التي تنتمي للعقل، والأخرى العائدة للنفس، والتي لا مناص من تسميتها بالمعرفة الذوقية والتأكيد على حدسها، المحدد الأساس في المعرفة عند ابن عربي، بفهم الإيمان بمعرفة تبتعد عن السبب الاستطرادي، وتقترب من الإدراك المباشر للحقيقة في جوهرها.</a:t>
            </a:r>
            <a:endParaRPr lang="fr-FR" sz="2400" dirty="0"/>
          </a:p>
          <a:p>
            <a:pPr algn="just"/>
            <a:r>
              <a:rPr lang="ar-SA" sz="2400" dirty="0"/>
              <a:t>إن ارتباط المصطلح بلفظ (ذوق) يشير إلى نوع من الحكمة، تعتمد التجربة المباشرة ذات الإدراك الفطري، وهو ما يتحدد بما يسمى الكشف </a:t>
            </a:r>
            <a:r>
              <a:rPr lang="ar-SA" sz="2400" dirty="0" err="1"/>
              <a:t>الذوقي</a:t>
            </a:r>
            <a:r>
              <a:rPr lang="ar-SA" sz="2400" dirty="0"/>
              <a:t>، فالعقل مكتسَب، في حين أن الذوق موضوعه الحقيقة ذاتها، وبالتالي لا مفر من اللجوء إلى الذوق باعتباره الوسيلة الوحيدة للحصول على المعرفة عبر: الشهود المباشر للحقائق.</a:t>
            </a:r>
            <a:endParaRPr lang="fr-FR" sz="2400" dirty="0"/>
          </a:p>
          <a:p>
            <a:endParaRPr lang="ar-SA" sz="2000" dirty="0" smtClean="0">
              <a:cs typeface="Akhbar MT"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5" name="Rectangle 4"/>
          <p:cNvSpPr/>
          <p:nvPr/>
        </p:nvSpPr>
        <p:spPr>
          <a:xfrm>
            <a:off x="5181600" y="152400"/>
            <a:ext cx="4305300" cy="523220"/>
          </a:xfrm>
          <a:prstGeom prst="rect">
            <a:avLst/>
          </a:prstGeom>
        </p:spPr>
        <p:txBody>
          <a:bodyPr wrap="square">
            <a:spAutoFit/>
          </a:bodyPr>
          <a:lstStyle/>
          <a:p>
            <a:pPr marL="342900" lvl="0" indent="-342900">
              <a:spcBef>
                <a:spcPct val="20000"/>
              </a:spcBef>
            </a:pPr>
            <a:r>
              <a:rPr lang="ar-EG" sz="2800" b="1" dirty="0">
                <a:solidFill>
                  <a:srgbClr val="313B4A"/>
                </a:solidFill>
                <a:latin typeface="Calibri"/>
                <a:cs typeface="Arial" charset="0"/>
              </a:rPr>
              <a:t>أنواع المعرفة عند ابن عربي: </a:t>
            </a:r>
            <a:endParaRPr lang="fr-FR" sz="2800" b="1" dirty="0">
              <a:solidFill>
                <a:srgbClr val="313B4A"/>
              </a:solidFill>
              <a:latin typeface="Calibri"/>
              <a:cs typeface="Arial" charset="0"/>
            </a:endParaRPr>
          </a:p>
        </p:txBody>
      </p:sp>
    </p:spTree>
    <p:extLst>
      <p:ext uri="{BB962C8B-B14F-4D97-AF65-F5344CB8AC3E}">
        <p14:creationId xmlns:p14="http://schemas.microsoft.com/office/powerpoint/2010/main" val="17936695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a:t>القلب عند ابن عربي:</a:t>
            </a:r>
            <a:r>
              <a:rPr lang="fr-FR" dirty="0"/>
              <a:t/>
            </a:r>
            <a:br>
              <a:rPr lang="fr-FR" dirty="0"/>
            </a:br>
            <a:endParaRPr lang="ar-SA" dirty="0"/>
          </a:p>
        </p:txBody>
      </p:sp>
      <p:sp>
        <p:nvSpPr>
          <p:cNvPr id="3" name="عنصر نائب للمحتوى 2"/>
          <p:cNvSpPr>
            <a:spLocks noGrp="1"/>
          </p:cNvSpPr>
          <p:nvPr>
            <p:ph idx="1"/>
          </p:nvPr>
        </p:nvSpPr>
        <p:spPr>
          <a:xfrm>
            <a:off x="457200" y="1066800"/>
            <a:ext cx="8915400" cy="4525963"/>
          </a:xfrm>
        </p:spPr>
        <p:txBody>
          <a:bodyPr/>
          <a:lstStyle/>
          <a:p>
            <a:r>
              <a:rPr lang="ar-SA" sz="2800" dirty="0">
                <a:cs typeface="Akhbar MT" pitchFamily="2" charset="-78"/>
              </a:rPr>
              <a:t> </a:t>
            </a:r>
            <a:r>
              <a:rPr lang="ar-SA" sz="2800" dirty="0" smtClean="0"/>
              <a:t>تعامل </a:t>
            </a:r>
            <a:r>
              <a:rPr lang="ar-SA" sz="2800" dirty="0"/>
              <a:t>ابن عربي مع القلب باعتباره أداة تبث من خلالها (المعرفة الذوقية)، وهي بمعنى آخر البؤرة التي تتجلى فيها المعرفة، وعلى الرغم من أن القلب مرتبط بذلك العضو اللحمي الصنوبري الشكل صورة ومعنى، إلا أنه يمكننا تحديده بقدرة يتوفر لنا التعامل معها كدلالة للجانب العاقل من الكائن الإنساني (الروح)، أما كل المواقف التي صاغها الصوفية عن القلب فهي بمجملها متأثرة بالأحاديث المروية عن النبي ﷺ والتي تتوزع على مستويين محددين: الأول اعتبار القلب بؤرة للمعرفة، والثاني: التأكد على تغيرية وحركية القلب، ومن خلال الموقف القرآني الذي اتخذ من القلب محلًا للكشف والإلهام، فإن الصوفية الأوائل قد حددوا القلب: بالمشاهدة، والفهم عن الله.</a:t>
            </a:r>
            <a:endParaRPr lang="fr-FR" sz="2800" dirty="0"/>
          </a:p>
          <a:p>
            <a:endParaRPr lang="ar-SA" sz="28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extLst>
      <p:ext uri="{BB962C8B-B14F-4D97-AF65-F5344CB8AC3E}">
        <p14:creationId xmlns:p14="http://schemas.microsoft.com/office/powerpoint/2010/main" val="34933770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6200" y="685800"/>
            <a:ext cx="8915400" cy="1143000"/>
          </a:xfrm>
        </p:spPr>
        <p:txBody>
          <a:bodyPr/>
          <a:lstStyle/>
          <a:p>
            <a:r>
              <a:rPr lang="ar-SA" dirty="0">
                <a:cs typeface="Akhbar MT" pitchFamily="2" charset="-78"/>
              </a:rPr>
              <a:t/>
            </a:r>
            <a:br>
              <a:rPr lang="ar-SA" dirty="0">
                <a:cs typeface="Akhbar MT" pitchFamily="2" charset="-78"/>
              </a:rPr>
            </a:br>
            <a:endParaRPr lang="ar-SA" dirty="0"/>
          </a:p>
        </p:txBody>
      </p:sp>
      <p:sp>
        <p:nvSpPr>
          <p:cNvPr id="3" name="عنصر نائب للمحتوى 2"/>
          <p:cNvSpPr>
            <a:spLocks noGrp="1"/>
          </p:cNvSpPr>
          <p:nvPr>
            <p:ph idx="1"/>
          </p:nvPr>
        </p:nvSpPr>
        <p:spPr>
          <a:xfrm>
            <a:off x="495300" y="381000"/>
            <a:ext cx="8915400" cy="5745163"/>
          </a:xfrm>
        </p:spPr>
        <p:txBody>
          <a:bodyPr/>
          <a:lstStyle/>
          <a:p>
            <a:pPr algn="just"/>
            <a:r>
              <a:rPr lang="ar-SA" sz="2000" dirty="0"/>
              <a:t>إن الصراع المتمثل بين ما هو إيجابي وما هو سلبي طبقًا لهذا التقسيم راجع إلى وقوع النفس بين الروح والعقل من جهة، وبين الجسم المادي من جهة أخرى، وبهذا الفهم فإن اهتمام النفس بما هو ظاهري يؤدي إلى تكدس الحجب على القلب، أو زيادة صدئه؛ لذا فإن الظاهر يتضمن الأسباب والأغيار والأشياء، ويتركز رحيل العارف من الأسباب إلى المسبب، ومن السوى إليه هو، ومن الأشياء إلى رب الأشياء.</a:t>
            </a:r>
            <a:endParaRPr lang="fr-FR" sz="2000" dirty="0"/>
          </a:p>
          <a:p>
            <a:pPr algn="just"/>
            <a:r>
              <a:rPr lang="ar-SA" sz="2000" dirty="0"/>
              <a:t>يقول أبو سليمان </a:t>
            </a:r>
            <a:r>
              <a:rPr lang="ar-SA" sz="2000" dirty="0" err="1"/>
              <a:t>الدرزاني</a:t>
            </a:r>
            <a:r>
              <a:rPr lang="ar-SA" sz="2000" dirty="0"/>
              <a:t>: «إذا سكن الخوف القلب أحرق الشهوات، وطرد الغفلة من القلب»، وأيضًا: «لكل شيء صدأ، وصدأ نور القلب شبع البطن».</a:t>
            </a:r>
            <a:endParaRPr lang="fr-FR" sz="2000" dirty="0"/>
          </a:p>
          <a:p>
            <a:pPr algn="just"/>
            <a:r>
              <a:rPr lang="ar-SA" sz="2000" dirty="0"/>
              <a:t>ارتبط الظاهر عند ابن عربي بمعرفة العالَم، واختص الباطن بمعرفة الله. ويمثل الباطن بالنسبة للظاهر، ما يمثله القلب بالنسبة للجسد.</a:t>
            </a:r>
            <a:endParaRPr lang="fr-FR" sz="2000" dirty="0"/>
          </a:p>
          <a:p>
            <a:pPr algn="just"/>
            <a:r>
              <a:rPr lang="ar-SA" sz="2400" dirty="0"/>
              <a:t>كما أضاف المحاسبي تسميات جديدة مثل مقابلة الجهة اليمنى من القلب بالنفَس الرحماني، كوظيفة خلاقة وسامية للقلب، ومقابلة الجهة اليسرى للتناهي البشري المحكوم بالزفير الطبيعي، وهي الوظيفة ذاتها التي سنجدها فيما بعد عند الغزالي وابن عربي. كما أن نظرة القداسة التي وجهها التستري إلى القلب دفعته في النهاية لاعتباره العرش الرباني، بعد أن تزال الحجب بالتتابع: (للقلب سبعة حجب سماوية، وسبعة أرضية). إذن شبه التستري القلب بالعرش، والصدر بالكرسي، كما استخدم التستري مجموعة من الاصطلاحات التي أراد بها القلب مثل (البحر) معتمدًا على </a:t>
            </a:r>
            <a:r>
              <a:rPr lang="ar-SA" sz="2400" dirty="0" err="1"/>
              <a:t>حركيته</a:t>
            </a:r>
            <a:r>
              <a:rPr lang="ar-SA" sz="2400" dirty="0"/>
              <a:t> وتقلبه، وكذلك رمز للقلب بالبيت.</a:t>
            </a:r>
            <a:endParaRPr lang="fr-FR" sz="24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extLst>
      <p:ext uri="{BB962C8B-B14F-4D97-AF65-F5344CB8AC3E}">
        <p14:creationId xmlns:p14="http://schemas.microsoft.com/office/powerpoint/2010/main" val="15390308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sz="2800" dirty="0"/>
              <a:t>ومن الجدير بالذكر أن قلب المؤمن وحده هو مجال المعرفة؛ لأنه يتضمن مجموعة من الأنوار: نور المعرفة، ونور العقل، ونور العلم، إلا أن نور المعرفة هو هدف العارف؛ لأن نور المعرفة كالشمس، ونور العقل كالقمر، والقسم الثالث هو نور العلم، وهو كالكوكب بالنسبة للشمس والقمر، فيتم ستر الهوى بنور المعرفة، وستر الشهوة بنور العقل، وستر الجهل بنور العلم. </a:t>
            </a:r>
            <a:endParaRPr lang="fr-FR" sz="2800" dirty="0"/>
          </a:p>
          <a:p>
            <a:r>
              <a:rPr lang="ar-SA" sz="2800" dirty="0"/>
              <a:t>ويؤكد ابن عربي على أهمية دور العقل في تحصيل المعرفة، وتراه لا يرفض معرفة الفيلسوف العقلية، ويعطي الحواس والخيال دورين كبيرين في تحصيل المعرفة</a:t>
            </a:r>
            <a:endParaRPr lang="ar-SA" sz="2800" dirty="0" smtClean="0">
              <a:cs typeface="Akhbar MT"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extLst>
      <p:ext uri="{BB962C8B-B14F-4D97-AF65-F5344CB8AC3E}">
        <p14:creationId xmlns:p14="http://schemas.microsoft.com/office/powerpoint/2010/main" val="8272115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715962"/>
          </a:xfrm>
        </p:spPr>
        <p:txBody>
          <a:bodyPr/>
          <a:lstStyle/>
          <a:p>
            <a:r>
              <a:rPr lang="ar-EG" dirty="0"/>
              <a:t>مراتب العلوم عند ابن عربي: </a:t>
            </a:r>
            <a:r>
              <a:rPr lang="fr-FR" dirty="0"/>
              <a:t/>
            </a:r>
            <a:br>
              <a:rPr lang="fr-FR" dirty="0"/>
            </a:br>
            <a:endParaRPr lang="fr-FR" dirty="0"/>
          </a:p>
        </p:txBody>
      </p:sp>
      <p:sp>
        <p:nvSpPr>
          <p:cNvPr id="3" name="Espace réservé du contenu 2"/>
          <p:cNvSpPr>
            <a:spLocks noGrp="1"/>
          </p:cNvSpPr>
          <p:nvPr>
            <p:ph idx="1"/>
          </p:nvPr>
        </p:nvSpPr>
        <p:spPr>
          <a:xfrm>
            <a:off x="533400" y="762000"/>
            <a:ext cx="8915400" cy="4525963"/>
          </a:xfrm>
        </p:spPr>
        <p:txBody>
          <a:bodyPr/>
          <a:lstStyle/>
          <a:p>
            <a:pPr algn="just"/>
            <a:endParaRPr lang="ar-SA" sz="2400" dirty="0" smtClean="0"/>
          </a:p>
          <a:p>
            <a:pPr algn="just"/>
            <a:r>
              <a:rPr lang="ar-SA" sz="2400" dirty="0"/>
              <a:t> </a:t>
            </a:r>
            <a:r>
              <a:rPr lang="ar-SA" sz="2400" dirty="0" smtClean="0"/>
              <a:t>      يميز </a:t>
            </a:r>
            <a:r>
              <a:rPr lang="ar-SA" sz="2400" dirty="0"/>
              <a:t>ابن عربي بين ثلاث مراتب للعلوم:</a:t>
            </a:r>
            <a:endParaRPr lang="fr-FR" sz="2400" dirty="0"/>
          </a:p>
          <a:p>
            <a:pPr algn="just"/>
            <a:r>
              <a:rPr lang="ar-SA" sz="2400" b="1" dirty="0"/>
              <a:t>المرتبة الأولى:</a:t>
            </a:r>
            <a:r>
              <a:rPr lang="ar-SA" sz="2400" dirty="0"/>
              <a:t> هي (علم العقل): وهو كل علم يحصل لك على ضرورة، أو عقيب نظر في دليل بشرط العثور على وجه ذلك الدليل وشبيهه من جنسه في عالم الفكر الذي يجمع ويختص بهذا الفن من العلوم؛ ولهذا يقولون في النظر منه صحيح، ومنه فاسد</a:t>
            </a:r>
            <a:r>
              <a:rPr lang="ar-SA" sz="2400" dirty="0" smtClean="0"/>
              <a:t>.</a:t>
            </a:r>
          </a:p>
          <a:p>
            <a:pPr algn="just"/>
            <a:endParaRPr lang="fr-FR" sz="2400" dirty="0"/>
          </a:p>
          <a:p>
            <a:pPr algn="just"/>
            <a:r>
              <a:rPr lang="ar-SA" sz="2400" b="1" dirty="0"/>
              <a:t>أما المرتبة الثانية</a:t>
            </a:r>
            <a:r>
              <a:rPr lang="ar-SA" sz="2400" dirty="0"/>
              <a:t>: فهي (علم الأحوال): «ولا سبيل إليها إلا بالذوق، فلا يقدر عاقل على أن يحدها، ولا يقيم على معرفتها دليلا البتة، كالعلم بحلاوة العسل، ومرارة الصبر، والوجد </a:t>
            </a:r>
            <a:r>
              <a:rPr lang="ar-SA" sz="2400" dirty="0" err="1"/>
              <a:t>والعشق،وما</a:t>
            </a:r>
            <a:r>
              <a:rPr lang="ar-SA" sz="2400" dirty="0"/>
              <a:t> شَاكَلَ هذا النوع من العلوم، فهذه علوم من المحال أن يعلمها أحد إلا بأن يتصف بها </a:t>
            </a:r>
            <a:r>
              <a:rPr lang="ar-SA" sz="2400" dirty="0" err="1"/>
              <a:t>ويذوقها</a:t>
            </a:r>
            <a:r>
              <a:rPr lang="ar-SA" sz="2400" dirty="0"/>
              <a:t>، وشَبَهُهَا من جنسها في أهل الذوق»، الأمر إذن يتعلق بالذوق السليم، لا بالخطأ والصواب، «ولا يجوز إنكار الذوق على من ذاق».</a:t>
            </a:r>
            <a:endParaRPr lang="fr-FR" sz="2400" dirty="0"/>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Tree>
    <p:extLst>
      <p:ext uri="{BB962C8B-B14F-4D97-AF65-F5344CB8AC3E}">
        <p14:creationId xmlns:p14="http://schemas.microsoft.com/office/powerpoint/2010/main" val="3096486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33400" y="914400"/>
            <a:ext cx="8915400" cy="4525963"/>
          </a:xfrm>
        </p:spPr>
        <p:txBody>
          <a:bodyPr/>
          <a:lstStyle/>
          <a:p>
            <a:pPr algn="just"/>
            <a:r>
              <a:rPr lang="ar-SA" b="1" dirty="0"/>
              <a:t> </a:t>
            </a:r>
            <a:r>
              <a:rPr lang="ar-SA" sz="2400" b="1" dirty="0"/>
              <a:t>أما المرتبة الثالثة:</a:t>
            </a:r>
            <a:r>
              <a:rPr lang="ar-SA" sz="2400" dirty="0"/>
              <a:t> فهي (علم الأسرار): «وهو العلم الذي فوق طور العقل، وهو نفث روح القدس في الروع، يختص به النبي والولي - حسب رأي ابن عربي- هذا الصنف الثالث الذي هو علم الأسرار فهو نوعان، نوع منه يدرك بالعقل كالعلم الأول من هذه الأقسام، ولكن هذا العالم به لم يحصل له عن نظر ولكن مرتبة هذا العالم أعطت هذا – في رأي ابن عربي -.</a:t>
            </a:r>
            <a:endParaRPr lang="fr-FR" sz="2400" dirty="0"/>
          </a:p>
          <a:p>
            <a:pPr algn="just"/>
            <a:r>
              <a:rPr lang="ar-SA" sz="2400" dirty="0"/>
              <a:t>والنوع الآخر على ضربين: ضرب منه يلتحق بالعلم الثاني لكن حاله أشرف، والضرب الآخر من علوم الأخبار وهي التي يدخلها الصدق والكذب، إلا أن يكون المخبر به قد ثبت صدقه عند المخبر وعصمته فيما يخبر ويقوله. فهذا الصنف الثالث الذي هو علم الأسرار العالم به يعلم العلوم كلها، ويستغرقها، وليس صاحب تلك العلوم (الأخرى) كذلك فلا علم أشرف من هذا العلم المحيط، الحاوي على جميع المعلومات»</a:t>
            </a:r>
            <a:endParaRPr lang="fr-FR" sz="2400"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Tree>
    <p:extLst>
      <p:ext uri="{BB962C8B-B14F-4D97-AF65-F5344CB8AC3E}">
        <p14:creationId xmlns:p14="http://schemas.microsoft.com/office/powerpoint/2010/main" val="15613553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لاداب">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الاداب</Template>
  <TotalTime>105</TotalTime>
  <Words>1998</Words>
  <Application>Microsoft Office PowerPoint</Application>
  <PresentationFormat>Format A4 (210 x 297 mm)</PresentationFormat>
  <Paragraphs>110</Paragraphs>
  <Slides>18</Slides>
  <Notes>1</Notes>
  <HiddenSlides>0</HiddenSlides>
  <MMClips>0</MMClips>
  <ScaleCrop>false</ScaleCrop>
  <HeadingPairs>
    <vt:vector size="4" baseType="variant">
      <vt:variant>
        <vt:lpstr>Thème</vt:lpstr>
      </vt:variant>
      <vt:variant>
        <vt:i4>1</vt:i4>
      </vt:variant>
      <vt:variant>
        <vt:lpstr>Titres des diapositives</vt:lpstr>
      </vt:variant>
      <vt:variant>
        <vt:i4>18</vt:i4>
      </vt:variant>
    </vt:vector>
  </HeadingPairs>
  <TitlesOfParts>
    <vt:vector size="19" baseType="lpstr">
      <vt:lpstr>فورم لكلية الاداب</vt:lpstr>
      <vt:lpstr>Présentation PowerPoint</vt:lpstr>
      <vt:lpstr>المحاضرة الحادية عشر نظرية المعرفة عند  ابن سينا  ـ ابن عربي  </vt:lpstr>
      <vt:lpstr>أولا: نظرية المعرفة عند ابن سينا</vt:lpstr>
      <vt:lpstr>Présentation PowerPoint</vt:lpstr>
      <vt:lpstr>Présentation PowerPoint</vt:lpstr>
      <vt:lpstr>Présentation PowerPoint</vt:lpstr>
      <vt:lpstr>Présentation PowerPoint</vt:lpstr>
      <vt:lpstr> </vt:lpstr>
      <vt:lpstr>Présentation PowerPoint</vt:lpstr>
      <vt:lpstr>ثانيا: نظرية المعرفة عند ابن عربي: </vt:lpstr>
      <vt:lpstr>Présentation PowerPoint</vt:lpstr>
      <vt:lpstr>Présentation PowerPoint</vt:lpstr>
      <vt:lpstr>القلب عند ابن عربي: </vt:lpstr>
      <vt:lpstr> </vt:lpstr>
      <vt:lpstr>Présentation PowerPoint</vt:lpstr>
      <vt:lpstr>مراتب العلوم عند ابن عربي:  </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Mohammad Abdulhmid Alqatawneh</dc:creator>
  <cp:lastModifiedBy>Utilisateur Windows</cp:lastModifiedBy>
  <cp:revision>19</cp:revision>
  <dcterms:created xsi:type="dcterms:W3CDTF">2014-01-30T12:18:20Z</dcterms:created>
  <dcterms:modified xsi:type="dcterms:W3CDTF">2018-09-28T21:39:04Z</dcterms:modified>
</cp:coreProperties>
</file>