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92" r:id="rId3"/>
    <p:sldId id="311" r:id="rId4"/>
    <p:sldId id="312" r:id="rId5"/>
    <p:sldId id="314" r:id="rId6"/>
    <p:sldId id="315" r:id="rId7"/>
    <p:sldId id="316" r:id="rId8"/>
    <p:sldId id="317" r:id="rId9"/>
    <p:sldId id="318" r:id="rId10"/>
    <p:sldId id="319" r:id="rId11"/>
    <p:sldId id="320" r:id="rId12"/>
    <p:sldId id="321" r:id="rId13"/>
    <p:sldId id="322" r:id="rId14"/>
    <p:sldId id="324" r:id="rId15"/>
    <p:sldId id="323" r:id="rId16"/>
    <p:sldId id="325" r:id="rId17"/>
    <p:sldId id="326"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9/29/2018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smtClean="0">
                <a:solidFill>
                  <a:srgbClr val="313B4A"/>
                </a:solidFill>
                <a:latin typeface="Calibri" pitchFamily="34" charset="0"/>
                <a:cs typeface="Times New Roman" pitchFamily="18" charset="0"/>
              </a:rPr>
              <a:t>د</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108764" y="20574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الثانية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عشر</a:t>
            </a:r>
            <a:b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br>
            <a:r>
              <a:rPr lang="ar-SA" sz="3200" dirty="0"/>
              <a:t>نظرية المعرفة عند المحدثين: شك ديكارت ونقدية كانط</a:t>
            </a:r>
            <a:endParaRPr lang="en-US" sz="32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715962"/>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EG" sz="3200" dirty="0"/>
              <a:t>منهج الشك ونظرية المعرفة عند ديكارت</a:t>
            </a:r>
            <a:endParaRPr lang="en-US" sz="3200" dirty="0">
              <a:solidFill>
                <a:srgbClr val="C00000"/>
              </a:solidFill>
            </a:endParaRPr>
          </a:p>
        </p:txBody>
      </p:sp>
      <p:sp>
        <p:nvSpPr>
          <p:cNvPr id="15365" name="Text Placeholder 5"/>
          <p:cNvSpPr>
            <a:spLocks noGrp="1"/>
          </p:cNvSpPr>
          <p:nvPr>
            <p:ph idx="1"/>
          </p:nvPr>
        </p:nvSpPr>
        <p:spPr>
          <a:xfrm>
            <a:off x="495300" y="1600200"/>
            <a:ext cx="8915400" cy="3429000"/>
          </a:xfrm>
        </p:spPr>
        <p:txBody>
          <a:bodyPr/>
          <a:lstStyle/>
          <a:p>
            <a:pPr>
              <a:buFont typeface="Arial" pitchFamily="34" charset="0"/>
              <a:buChar char="•"/>
            </a:pPr>
            <a:endParaRPr lang="ar-SA" altLang="ar-SA" sz="4000" b="1" dirty="0" smtClean="0">
              <a:solidFill>
                <a:srgbClr val="FF0000"/>
              </a:solidFill>
              <a:cs typeface="Arial" pitchFamily="34" charset="0"/>
            </a:endParaRPr>
          </a:p>
          <a:p>
            <a:r>
              <a:rPr lang="en-US" altLang="ar-SA" b="1" dirty="0" smtClean="0">
                <a:cs typeface="Arial" pitchFamily="34" charset="0"/>
              </a:rPr>
              <a:t> </a:t>
            </a: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
        <p:nvSpPr>
          <p:cNvPr id="3" name="Rectangle 2"/>
          <p:cNvSpPr/>
          <p:nvPr/>
        </p:nvSpPr>
        <p:spPr>
          <a:xfrm>
            <a:off x="304800" y="1166843"/>
            <a:ext cx="9601200" cy="4524315"/>
          </a:xfrm>
          <a:prstGeom prst="rect">
            <a:avLst/>
          </a:prstGeom>
        </p:spPr>
        <p:txBody>
          <a:bodyPr wrap="square">
            <a:spAutoFit/>
          </a:bodyPr>
          <a:lstStyle/>
          <a:p>
            <a:r>
              <a:rPr lang="ar-SA" sz="2400" dirty="0"/>
              <a:t>مع مطلع الحداثة ستعرف نظرية المعرفة تحولا نوعيا في الوجهة والغاية والموضوع والمنهج. لقد رأينا مع الفلسفات القديمة اليونانية والوسيطة الإسلامية أن الفلاسفة عالجوا نظرية المعرفة من خلال </a:t>
            </a:r>
            <a:r>
              <a:rPr lang="ar-SA" sz="2400" dirty="0" err="1"/>
              <a:t>براديغم</a:t>
            </a:r>
            <a:r>
              <a:rPr lang="ar-SA" sz="2400" dirty="0"/>
              <a:t> (نموذج ) الوجود أي من خلال سؤال الوجود أي سؤال ما الوجود وسؤال هل هو موجود وسؤال كيف هو موجود وسؤال لم هو موجود. </a:t>
            </a:r>
            <a:endParaRPr lang="fr-FR" sz="2400" dirty="0"/>
          </a:p>
          <a:p>
            <a:r>
              <a:rPr lang="ar-SA" sz="2400" b="1" dirty="0"/>
              <a:t>نظرية المعرفة عند ديكارت: ( 1596/1650):</a:t>
            </a:r>
            <a:endParaRPr lang="fr-FR" sz="2400" dirty="0"/>
          </a:p>
          <a:p>
            <a:r>
              <a:rPr lang="ar-SA" sz="2400" dirty="0"/>
              <a:t>وجه ديكارت فلسفته لأمرين كبيرين: أولهما، نقد الفلسفات القديمة والعلوم القديمة. وثانهما، </a:t>
            </a:r>
            <a:r>
              <a:rPr lang="ar-SA" sz="2400" dirty="0" err="1"/>
              <a:t>تاسيس</a:t>
            </a:r>
            <a:r>
              <a:rPr lang="ar-SA" sz="2400" dirty="0"/>
              <a:t> العلوم الحديثة والفلسفة الحديثة.</a:t>
            </a:r>
            <a:endParaRPr lang="fr-FR" sz="2400" dirty="0"/>
          </a:p>
          <a:p>
            <a:r>
              <a:rPr lang="ar-SA" sz="2400" dirty="0"/>
              <a:t>استهل ديكارت مشروعه بالرياضيات فجددها ونظم منهجها ومن أبرز إنتاجاته التوحيد بين الجبر والهندسة وبناء الهندسة التحليلية. ثم اهتم ديكارت بالفيزياء فنقد الفيزياء القديمة والوسيطة التي كانت تابعة لأرسطو وأرسى مبادئ الفيزياء الحديثة وانتهى إلى قوانين علمية مهمة جدا حول الكتلة والقوة والسرعة مستعملا المنهج الرياضي من جهة ونظرية </a:t>
            </a:r>
            <a:r>
              <a:rPr lang="ar-SA" sz="2400" dirty="0" err="1"/>
              <a:t>كوبرنيكس</a:t>
            </a:r>
            <a:r>
              <a:rPr lang="ar-SA" sz="2400" dirty="0"/>
              <a:t> القائلة بمركزية الأرض من جهة ثانية.</a:t>
            </a:r>
            <a:endParaRPr lang="fr-FR" sz="2400" dirty="0"/>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1120462" y="152400"/>
            <a:ext cx="7696200" cy="5539978"/>
          </a:xfrm>
          <a:prstGeom prst="rect">
            <a:avLst/>
          </a:prstGeom>
        </p:spPr>
        <p:txBody>
          <a:bodyPr wrap="square">
            <a:spAutoFit/>
          </a:bodyPr>
          <a:lstStyle/>
          <a:p>
            <a:r>
              <a:rPr lang="ar-SA" sz="2400" dirty="0"/>
              <a:t>لاحظ ديكارت نجاح المنهج الرياضي في بناء علم يقيني بالرياضيات وبناء علم يقيني بالفيزياء </a:t>
            </a:r>
            <a:r>
              <a:rPr lang="ar-SA" sz="2400" dirty="0" err="1"/>
              <a:t>فرآى</a:t>
            </a:r>
            <a:r>
              <a:rPr lang="ar-SA" sz="2400" dirty="0"/>
              <a:t> ضرورة استعمال نفس المنهج في بناء الفلسفة الحديثة. لتحقيق ذلك مارس ديكارت الشك المنهجي واطاح بالمنهج الفلسفي القديم أفلاطون وأرسطو. ففقد ثقته في الحواس أي المعرفة الحسية الخالصة. وفقد ثقته بالعقل في مفهومه القديم </a:t>
            </a:r>
            <a:r>
              <a:rPr lang="ar-SA" sz="2400" dirty="0" err="1"/>
              <a:t>الفلاطوني</a:t>
            </a:r>
            <a:r>
              <a:rPr lang="ar-SA" sz="2400" dirty="0"/>
              <a:t>. </a:t>
            </a:r>
            <a:endParaRPr lang="fr-FR" sz="2400" dirty="0"/>
          </a:p>
          <a:p>
            <a:r>
              <a:rPr lang="ar-SA" sz="2400" b="1" dirty="0"/>
              <a:t>بعد رحلة شكه </a:t>
            </a:r>
            <a:r>
              <a:rPr lang="ar-SA" sz="2400" b="1" dirty="0" err="1"/>
              <a:t>النتهى</a:t>
            </a:r>
            <a:r>
              <a:rPr lang="ar-SA" sz="2400" b="1" dirty="0"/>
              <a:t> إلى النتائج التالية:</a:t>
            </a:r>
            <a:endParaRPr lang="fr-FR" sz="2400" dirty="0"/>
          </a:p>
          <a:p>
            <a:r>
              <a:rPr lang="ar-SA" sz="2400" b="1" dirty="0"/>
              <a:t>أولا: وجود الذات المفكرة </a:t>
            </a:r>
            <a:r>
              <a:rPr lang="ar-SA" sz="2400" dirty="0"/>
              <a:t>وسماها </a:t>
            </a:r>
            <a:r>
              <a:rPr lang="ar-SA" sz="2400" dirty="0" err="1"/>
              <a:t>الكوجيتو</a:t>
            </a:r>
            <a:r>
              <a:rPr lang="ar-SA" sz="2400" dirty="0"/>
              <a:t>، ويعني " أنا أفكر إذن أنا موجود ". وهي ذات تحمل أفكارا فطرية تمكنها من التعقل والمعرفة وخاصة مبادئ الرياضيات من جهة وفكرة وجود الله من جهة أخرى. أي إن الله فكرة فطرية في العقل يدركها كل من تأمل في ذاته وتجرد من الأفكار الشائعة والسائدة</a:t>
            </a:r>
            <a:r>
              <a:rPr lang="ar-SA" dirty="0" smtClean="0"/>
              <a:t>.</a:t>
            </a:r>
          </a:p>
          <a:p>
            <a:r>
              <a:rPr lang="ar-SA" sz="2400" b="1" dirty="0"/>
              <a:t>ثانيا: وجود الله</a:t>
            </a:r>
            <a:r>
              <a:rPr lang="ar-SA" sz="2400" dirty="0"/>
              <a:t>. أي وجود قوة خيّرة وكاملة الصفات أوجدتنا وأوجدت العالم واوجدت فينا عقلا يناسب معرفة العالم. لذلك اعتبر ديكارت أن اليقين بوجود الله ضروري لمعرفة العالم معرفة يقينية وعبر على ذلك يقوله: إن الله ضامن الحقيقية.</a:t>
            </a:r>
            <a:endParaRPr lang="fr-FR" sz="2400" dirty="0"/>
          </a:p>
          <a:p>
            <a:endParaRPr lang="fr-FR" dirty="0"/>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5</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3" name="Rectangle 2"/>
          <p:cNvSpPr/>
          <p:nvPr/>
        </p:nvSpPr>
        <p:spPr>
          <a:xfrm>
            <a:off x="207135" y="349240"/>
            <a:ext cx="9220200" cy="4893647"/>
          </a:xfrm>
          <a:prstGeom prst="rect">
            <a:avLst/>
          </a:prstGeom>
        </p:spPr>
        <p:txBody>
          <a:bodyPr wrap="square">
            <a:spAutoFit/>
          </a:bodyPr>
          <a:lstStyle/>
          <a:p>
            <a:r>
              <a:rPr lang="ar-SA" sz="2400" dirty="0"/>
              <a:t>ثالثا: وجود العالم. فبما أن الذات المفكرة موجودة، والعقل يقيني في معرفته لأنه من الله، فالعالم موجود لا ريب فيه وبإمكاننا أن نبني معرفة يقينية به. نستنتج من هذا أن ديكارت من خلال الشك المنهجي والمنهج الرياضي أسس للعلم الرياضي والعلم الفيزيائي من خلال قوله بوجود العقل أي </a:t>
            </a:r>
            <a:r>
              <a:rPr lang="ar-SA" sz="2400" dirty="0" err="1"/>
              <a:t>الكوجيتو</a:t>
            </a:r>
            <a:r>
              <a:rPr lang="ar-SA" sz="2400" dirty="0"/>
              <a:t> ( أنا أفكر إذن أنا موجود) وقوله بالضمان الإلهي. يقول ديكارت: " لا يمكن أن يكون الرياضي رياضيا وملحدا في نفس الوقت" ونستنتج أن ديكارت هو المؤسس الفعلي للعقل الحديث علما وفلسفة. لأجل هذا سمي ديكارت بأب الحداثة والفلسفة الحديثة. وان هذا العقل مختلف في معناه عن العقل القديم ولذلك سمي برائد العقلانية (</a:t>
            </a:r>
            <a:r>
              <a:rPr lang="ar-SA" sz="2400" dirty="0" err="1"/>
              <a:t>راسيوناليزم</a:t>
            </a:r>
            <a:r>
              <a:rPr lang="ar-SA" sz="2400" dirty="0"/>
              <a:t>/ </a:t>
            </a:r>
            <a:r>
              <a:rPr lang="en-US" sz="2400" dirty="0"/>
              <a:t>Rationalism</a:t>
            </a:r>
            <a:r>
              <a:rPr lang="ar-SA" sz="2400" dirty="0"/>
              <a:t>). العقل الجديد قوة حسابية مقابل الفلسفات العقلية القديمة ( نوس / </a:t>
            </a:r>
            <a:r>
              <a:rPr lang="en-US" sz="2400" dirty="0"/>
              <a:t>Nous</a:t>
            </a:r>
            <a:r>
              <a:rPr lang="ar-SA" sz="2400" dirty="0"/>
              <a:t> ) والعقل القديم قوة تأملية </a:t>
            </a:r>
            <a:r>
              <a:rPr lang="ar-SA" sz="2400" dirty="0" smtClean="0"/>
              <a:t>.</a:t>
            </a:r>
          </a:p>
          <a:p>
            <a:r>
              <a:rPr lang="ar-SA" sz="2400" dirty="0"/>
              <a:t>ونستنتج ان نظرية ديكارت في المعرفة تمثل الخطوة الأولى في تاريخ العلم لبناء أولى نظريات العلم. ونستنتج أن الحداثة الغربية قامت على أساسين مهمين: الإيمان بوجود الله من جهة والإيمان بقدرات العقل الإنساني بما هو عقل حسابي خلقه الله مناسبا لمعرفة العالم والسيطرة عليه. </a:t>
            </a:r>
            <a:endParaRPr lang="fr-FR" sz="2400" dirty="0"/>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en-US" sz="2800" dirty="0"/>
              <a:t/>
            </a:r>
            <a:br>
              <a:rPr lang="en-US" sz="2800" dirty="0"/>
            </a:br>
            <a:endParaRPr lang="ar-SA" sz="2800" dirty="0" smtClean="0">
              <a:solidFill>
                <a:schemeClr val="tx1"/>
              </a:solidFill>
              <a:cs typeface="Arial" pitchFamily="34" charset="0"/>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6</a:t>
            </a:fld>
            <a:endParaRPr lang="en-US" altLang="ar-SA" smtClean="0">
              <a:solidFill>
                <a:schemeClr val="bg1"/>
              </a:solidFill>
              <a:latin typeface="Calibri" pitchFamily="34" charset="0"/>
            </a:endParaRPr>
          </a:p>
        </p:txBody>
      </p:sp>
      <p:sp>
        <p:nvSpPr>
          <p:cNvPr id="3" name="Rectangle 2"/>
          <p:cNvSpPr/>
          <p:nvPr/>
        </p:nvSpPr>
        <p:spPr>
          <a:xfrm>
            <a:off x="457200" y="990600"/>
            <a:ext cx="8686800" cy="4154984"/>
          </a:xfrm>
          <a:prstGeom prst="rect">
            <a:avLst/>
          </a:prstGeom>
        </p:spPr>
        <p:txBody>
          <a:bodyPr wrap="square">
            <a:spAutoFit/>
          </a:bodyPr>
          <a:lstStyle/>
          <a:p>
            <a:pPr algn="just"/>
            <a:endParaRPr lang="ar-SA" sz="2400" dirty="0" smtClean="0"/>
          </a:p>
          <a:p>
            <a:pPr algn="just"/>
            <a:r>
              <a:rPr lang="ar-SA" sz="2400" dirty="0"/>
              <a:t> </a:t>
            </a:r>
            <a:r>
              <a:rPr lang="ar-SA" sz="2400" dirty="0" smtClean="0"/>
              <a:t>      ويلخص </a:t>
            </a:r>
            <a:r>
              <a:rPr lang="ar-SA" sz="2400" dirty="0"/>
              <a:t>ديكارت فلسفته هذه من خلال تشبيهها بالشجرة: مثل الفلسفة كمثل شجرة جذورها الميتافيزيقا وجذعها الطبيعيات وأغصانها الميكانيكا والطب والأخلاق العليا . وعلى الرغم من </a:t>
            </a:r>
            <a:r>
              <a:rPr lang="ar-SA" sz="2400" dirty="0" err="1"/>
              <a:t>عقلانيته</a:t>
            </a:r>
            <a:r>
              <a:rPr lang="ar-SA" sz="2400" dirty="0"/>
              <a:t> الرياضية التي استعملها في بناء علوم الطبيعة والميكانيكا والطب والأخلاق والتي جعلت من منهجه الخطوة النوعية الأولى لمغادرة نظرية المعرفة نحو نظرية العلم، على الرغم من كل ذلك، تبقى نظرية المعرفة عند ديكارت تابعة للنموذج الفلسفي القديم والوسيط الذي لم يتمكن من تجاوز عالم المعرفة إلى عالم العلم، ومع ذلك يبقى ديكارت المؤسس الأول للحداثة الغربية التي وضع أركانها الأساسية ألا وهي وجود الذات ومركزية العقل بما هو حساب، والوجود الإلهي بما هو الضامن الأساس لحقيقة هذا العقل ويقينه. </a:t>
            </a:r>
            <a:endParaRPr lang="ar-SA" sz="2400" dirty="0" smtClean="0"/>
          </a:p>
          <a:p>
            <a:pPr algn="just"/>
            <a:endParaRPr lang="fr-FR" sz="2400"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487362"/>
          </a:xfrm>
        </p:spPr>
        <p:txBody>
          <a:bodyPr/>
          <a:lstStyle/>
          <a:p>
            <a:r>
              <a:rPr lang="ar-SA" b="1" dirty="0" smtClean="0"/>
              <a:t/>
            </a:r>
            <a:br>
              <a:rPr lang="ar-SA" b="1" dirty="0" smtClean="0"/>
            </a:br>
            <a:r>
              <a:rPr lang="ar-SA" b="1" dirty="0" smtClean="0"/>
              <a:t>نقد </a:t>
            </a:r>
            <a:r>
              <a:rPr lang="ar-SA" b="1" dirty="0"/>
              <a:t>نظرية ديكارت في المعرفة:</a:t>
            </a:r>
            <a:r>
              <a:rPr lang="fr-FR" dirty="0"/>
              <a:t/>
            </a:r>
            <a:br>
              <a:rPr lang="fr-FR" dirty="0"/>
            </a:br>
            <a:endParaRPr lang="ar-SA" dirty="0"/>
          </a:p>
        </p:txBody>
      </p:sp>
      <p:sp>
        <p:nvSpPr>
          <p:cNvPr id="3" name="عنصر نائب للمحتوى 2"/>
          <p:cNvSpPr>
            <a:spLocks noGrp="1"/>
          </p:cNvSpPr>
          <p:nvPr>
            <p:ph idx="1"/>
          </p:nvPr>
        </p:nvSpPr>
        <p:spPr>
          <a:xfrm>
            <a:off x="457200" y="762000"/>
            <a:ext cx="8915400" cy="4525963"/>
          </a:xfrm>
        </p:spPr>
        <p:txBody>
          <a:bodyPr/>
          <a:lstStyle/>
          <a:p>
            <a:r>
              <a:rPr lang="ar-SA" sz="2000" b="1" dirty="0" smtClean="0"/>
              <a:t>أ </a:t>
            </a:r>
            <a:r>
              <a:rPr lang="ar-SA" sz="2000" b="1" dirty="0"/>
              <a:t>- المذهب الحسي التجريبي: لوك وهيوم:</a:t>
            </a:r>
            <a:endParaRPr lang="fr-FR" sz="2000" dirty="0"/>
          </a:p>
          <a:p>
            <a:pPr algn="just"/>
            <a:r>
              <a:rPr lang="ar-SA" sz="2400" dirty="0"/>
              <a:t>عرفت نظرية ديكارت أتباعا عديدين من رواد العقلانية العلمية إلى أواخر القرن التاسع عشر وحدود القرن العشرين باعتباره مؤسس العقلانية الحديثة علما وفلسفة. ومع ذلك عرفت نظريته نقدا كبيرا جدا. من اشهر من نقده جون لوك رائد النظرية الحسية </a:t>
            </a:r>
            <a:r>
              <a:rPr lang="ar-SA" sz="2400" dirty="0" err="1"/>
              <a:t>قي</a:t>
            </a:r>
            <a:r>
              <a:rPr lang="ar-SA" sz="2400" dirty="0"/>
              <a:t> المعرفة وديفيد هيوم الذي طورها على أساس بحوث العلم التجريبي الذي أنشاه نيوتن.</a:t>
            </a:r>
            <a:endParaRPr lang="fr-FR" sz="2400" dirty="0"/>
          </a:p>
          <a:p>
            <a:pPr algn="just"/>
            <a:r>
              <a:rPr lang="ar-SA" sz="2400" dirty="0"/>
              <a:t>يقوم نقد المذهب الحسي للمذهب العقلي على اساس نقد القول بالأفكار الفطرية. فحسب جون لوك العقل صفحة بيضاء لا يحمل أيّ فكرة فطرية وأن كل ما يعرفه العقل مصدره التجربة. وبالتالي فلا توجد مبادئ فطرية في العقل بما في ذلك فطرية وجود الله.</a:t>
            </a:r>
            <a:endParaRPr lang="fr-FR" sz="2400" dirty="0"/>
          </a:p>
          <a:p>
            <a:pPr algn="just"/>
            <a:r>
              <a:rPr lang="ar-SA" sz="2400" dirty="0"/>
              <a:t>يعتبر جون لوك أن الدين والإيمان هو الطريق الوحيد للقول بوجود الله واتباع تعاليمه. فالعقل التجريبي يعلمنا العالم، والإيمان يعلمنا الدين.</a:t>
            </a:r>
            <a:endParaRPr lang="fr-FR" sz="2400" dirty="0"/>
          </a:p>
          <a:p>
            <a:endParaRPr lang="ar-SA" sz="2000" dirty="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1763000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914400"/>
            <a:ext cx="8915400" cy="4525963"/>
          </a:xfrm>
        </p:spPr>
        <p:txBody>
          <a:bodyPr/>
          <a:lstStyle/>
          <a:p>
            <a:r>
              <a:rPr lang="ar-SA" sz="2000" dirty="0" smtClean="0"/>
              <a:t>         </a:t>
            </a:r>
          </a:p>
          <a:p>
            <a:pPr algn="just"/>
            <a:r>
              <a:rPr lang="ar-SA" sz="2400" dirty="0"/>
              <a:t> </a:t>
            </a:r>
            <a:r>
              <a:rPr lang="ar-SA" sz="2400" dirty="0" smtClean="0"/>
              <a:t>            طور </a:t>
            </a:r>
            <a:r>
              <a:rPr lang="ar-SA" sz="2400" dirty="0"/>
              <a:t>ديفيد هيوم المذهب التجريبي من خلال إيمانه بقدرات العلم على المعرفة. وأن المعرفة العلمية لها أساس تجريبي ورياضي. وان العقل التجريبي لا يقوم على مبادئ ضرورية وإنما يقوم على أفكار تجريبية احتمالية.</a:t>
            </a:r>
            <a:endParaRPr lang="fr-FR" sz="2400" dirty="0"/>
          </a:p>
          <a:p>
            <a:pPr algn="just"/>
            <a:r>
              <a:rPr lang="ar-SA" sz="2400" dirty="0"/>
              <a:t>من أهم الأفكار التجريبية التي نقدها هيوم ورفض فيها موقف ديكارت العقلاني أنه لا يوجد مبدأ فطري اسمه مبدا السببية. فالسببية فكرة تجريبية أي لا توجد أي علاقة ضرورية بين السبب ونتيجته. وان ما يسمى سببية في العالم ليس إلا نتاج عادة تجريبية رسخت في عقولنا لا ضرورة فيها.</a:t>
            </a:r>
            <a:endParaRPr lang="fr-FR" sz="2400" dirty="0"/>
          </a:p>
          <a:p>
            <a:pPr algn="just"/>
            <a:r>
              <a:rPr lang="ar-SA" sz="2400" dirty="0"/>
              <a:t>وعلى إثر النقد الذي أقامته الفلسفة التجريبية الانجليزية مع جون لوك وديفيد هيوم سيبني الفيلسوف الألماني كانط أول نظرية معرفية في العلم. ولنقل على نحو مختصر أول نظرية في العلم ستكون سببا في بناء فلسفة العلم في مرحلة أولى </a:t>
            </a:r>
            <a:r>
              <a:rPr lang="ar-SA" sz="2400" dirty="0" err="1"/>
              <a:t>والإيبستيمولوجيا</a:t>
            </a:r>
            <a:r>
              <a:rPr lang="ar-SA" sz="2400" dirty="0"/>
              <a:t> في مرحلة ثانية.</a:t>
            </a:r>
            <a:endParaRPr lang="fr-FR" sz="2400" dirty="0"/>
          </a:p>
          <a:p>
            <a:endParaRPr lang="ar-SA" sz="2000" dirty="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4136892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8600" y="838200"/>
            <a:ext cx="8915400" cy="1143000"/>
          </a:xfrm>
        </p:spPr>
        <p:txBody>
          <a:bodyPr/>
          <a:lstStyle/>
          <a:p>
            <a:r>
              <a:rPr lang="ar-SA" dirty="0"/>
              <a:t/>
            </a:r>
            <a:br>
              <a:rPr lang="ar-SA" dirty="0"/>
            </a:br>
            <a:endParaRPr lang="ar-SA" dirty="0"/>
          </a:p>
        </p:txBody>
      </p:sp>
      <p:sp>
        <p:nvSpPr>
          <p:cNvPr id="3" name="عنصر نائب للمحتوى 2"/>
          <p:cNvSpPr>
            <a:spLocks noGrp="1"/>
          </p:cNvSpPr>
          <p:nvPr>
            <p:ph idx="1"/>
          </p:nvPr>
        </p:nvSpPr>
        <p:spPr>
          <a:xfrm>
            <a:off x="228600" y="892795"/>
            <a:ext cx="8915400" cy="4525963"/>
          </a:xfrm>
        </p:spPr>
        <p:txBody>
          <a:bodyPr/>
          <a:lstStyle/>
          <a:p>
            <a:endParaRPr lang="ar-SA" sz="2400" dirty="0" smtClean="0"/>
          </a:p>
          <a:p>
            <a:r>
              <a:rPr lang="ar-SA" sz="2400" dirty="0"/>
              <a:t> </a:t>
            </a:r>
            <a:r>
              <a:rPr lang="ar-SA" sz="2400" dirty="0" smtClean="0"/>
              <a:t>            لما </a:t>
            </a:r>
            <a:r>
              <a:rPr lang="ar-SA" sz="2400" dirty="0"/>
              <a:t>أراد ديكارت بناء نظريته في المعرفة </a:t>
            </a:r>
            <a:r>
              <a:rPr lang="ar-SA" sz="2400" dirty="0" err="1"/>
              <a:t>وتاسيس</a:t>
            </a:r>
            <a:r>
              <a:rPr lang="ar-SA" sz="2400" dirty="0"/>
              <a:t> العلم الحديث على أسس متينة وصلبة كما يقول لم تكن العلوم موجودة وقتها </a:t>
            </a:r>
            <a:r>
              <a:rPr lang="ar-SA" sz="2400" dirty="0" err="1"/>
              <a:t>فرآى</a:t>
            </a:r>
            <a:r>
              <a:rPr lang="ar-SA" sz="2400" dirty="0"/>
              <a:t> ضرورة استعمال الشك المنهجي للتخلص من الفلسفة القديمة والوسيطة وليضع قواعد جديدة للتفكير فانتهى إلى </a:t>
            </a:r>
            <a:r>
              <a:rPr lang="ar-SA" sz="2400" dirty="0" err="1"/>
              <a:t>الكوجيتو</a:t>
            </a:r>
            <a:r>
              <a:rPr lang="ar-SA" sz="2400" dirty="0"/>
              <a:t> أداة للمعرفة ووجود الله ضامنا لها. أما كانط فقد عاش في مناخ فلسفي وعلمي مغاير جعله يستبعد الشك منهجا لأنه لا يناسب عصر العلم. فالعلم قد تم بناؤه </a:t>
            </a:r>
            <a:r>
              <a:rPr lang="ar-SA" sz="2400" dirty="0" err="1"/>
              <a:t>وتاسيسه</a:t>
            </a:r>
            <a:r>
              <a:rPr lang="ar-SA" sz="2400" dirty="0"/>
              <a:t> وهو أمر لا يمكن الشك فيه الآن، والحقيقة العلمية قد ظهرت وتم التحقق من صدقها ولم يعد بالإمكان الشك فيها أيضا. فما هي مهمة الفلسفة إذن إن لم يكن بناء نظرية في المعرفة؟ للإجابة عن هذا السؤال طرح كانط أربعة أسئلة كبرى وهي:</a:t>
            </a:r>
            <a:endParaRPr lang="fr-FR" sz="2400" dirty="0"/>
          </a:p>
          <a:p>
            <a:endParaRPr lang="ar-SA" dirty="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Rectangle 4"/>
          <p:cNvSpPr/>
          <p:nvPr/>
        </p:nvSpPr>
        <p:spPr>
          <a:xfrm>
            <a:off x="1219200" y="304800"/>
            <a:ext cx="8394700" cy="584775"/>
          </a:xfrm>
          <a:prstGeom prst="rect">
            <a:avLst/>
          </a:prstGeom>
        </p:spPr>
        <p:txBody>
          <a:bodyPr wrap="square">
            <a:spAutoFit/>
          </a:bodyPr>
          <a:lstStyle/>
          <a:p>
            <a:pPr marL="342900" lvl="0" indent="-342900">
              <a:spcBef>
                <a:spcPct val="20000"/>
              </a:spcBef>
            </a:pPr>
            <a:r>
              <a:rPr lang="ar-SA" sz="3200" b="1" dirty="0">
                <a:solidFill>
                  <a:srgbClr val="313B4A"/>
                </a:solidFill>
                <a:latin typeface="Calibri"/>
                <a:cs typeface="Arial" charset="0"/>
              </a:rPr>
              <a:t>نظرية المعرفة عند كانط وتأسيس المدرسة النقدية:</a:t>
            </a:r>
            <a:endParaRPr lang="fr-FR" sz="3200" dirty="0">
              <a:solidFill>
                <a:srgbClr val="313B4A"/>
              </a:solidFill>
              <a:latin typeface="Calibri"/>
              <a:cs typeface="Arial" charset="0"/>
            </a:endParaRPr>
          </a:p>
        </p:txBody>
      </p:sp>
    </p:spTree>
    <p:extLst>
      <p:ext uri="{BB962C8B-B14F-4D97-AF65-F5344CB8AC3E}">
        <p14:creationId xmlns:p14="http://schemas.microsoft.com/office/powerpoint/2010/main" val="2521026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381000"/>
            <a:ext cx="8915400" cy="4525963"/>
          </a:xfrm>
        </p:spPr>
        <p:txBody>
          <a:bodyPr/>
          <a:lstStyle/>
          <a:p>
            <a:pPr lvl="0"/>
            <a:r>
              <a:rPr lang="fr-FR" sz="2400" dirty="0"/>
              <a:t> </a:t>
            </a:r>
            <a:r>
              <a:rPr lang="ar-SA" sz="2400" dirty="0"/>
              <a:t>ماذا يمكنني أن أعرف وهو سؤال تجيب عليه الميتافيزيقا</a:t>
            </a:r>
            <a:endParaRPr lang="fr-FR" sz="2400" dirty="0"/>
          </a:p>
          <a:p>
            <a:r>
              <a:rPr lang="ar-SA" sz="2400" dirty="0"/>
              <a:t>ب- ماذا يجب علي أن أفعل وهو سؤال تجيب عليه الأخلاق</a:t>
            </a:r>
            <a:endParaRPr lang="fr-FR" sz="2400" dirty="0"/>
          </a:p>
          <a:p>
            <a:r>
              <a:rPr lang="en-US" sz="2400" dirty="0"/>
              <a:t> </a:t>
            </a:r>
            <a:r>
              <a:rPr lang="ar-SA" sz="2400" dirty="0"/>
              <a:t>ت - ماذا يحق لي أن آمل وهو سؤال يجيب عليه الفن والدين</a:t>
            </a:r>
            <a:endParaRPr lang="fr-FR" sz="2400" dirty="0"/>
          </a:p>
          <a:p>
            <a:r>
              <a:rPr lang="en-US" sz="2400" dirty="0"/>
              <a:t> </a:t>
            </a:r>
            <a:r>
              <a:rPr lang="ar-SA" sz="2400" dirty="0"/>
              <a:t>ث - ما الإنسان وهو سؤال تجيب عليه </a:t>
            </a:r>
            <a:r>
              <a:rPr lang="ar-SA" sz="2400" dirty="0" err="1"/>
              <a:t>الأنتروبولوجيا</a:t>
            </a:r>
            <a:r>
              <a:rPr lang="ar-SA" sz="2400" dirty="0"/>
              <a:t>.</a:t>
            </a:r>
            <a:endParaRPr lang="fr-FR" sz="2400" dirty="0"/>
          </a:p>
          <a:p>
            <a:r>
              <a:rPr lang="ar-SA" sz="2400" b="1" dirty="0"/>
              <a:t>من خلال هذه الأسئلة نستنتج الأفكار التالية:</a:t>
            </a:r>
            <a:endParaRPr lang="fr-FR" sz="2400" dirty="0"/>
          </a:p>
          <a:p>
            <a:pPr lvl="0"/>
            <a:r>
              <a:rPr lang="ar-SA" sz="2400" dirty="0"/>
              <a:t>ان الميتافيزيقا لم تعد بحثا في الماورائيات مثل البحث في الوجود الإلهي والروح وغيرها. أي لم تعد جوابا عن سؤال أصل الوجود وعلته الأولى كما هو معروف في تاريخ الفلسفة.</a:t>
            </a:r>
            <a:endParaRPr lang="fr-FR" sz="2400" dirty="0"/>
          </a:p>
          <a:p>
            <a:pPr lvl="0"/>
            <a:r>
              <a:rPr lang="ar-SA" sz="2400" dirty="0"/>
              <a:t>صار للميتافيزيقا مجال آخر وهو الجواب عن سؤال ماذا يمكنني أن أعرف. </a:t>
            </a:r>
            <a:endParaRPr lang="fr-FR" sz="2400" dirty="0"/>
          </a:p>
          <a:p>
            <a:r>
              <a:rPr lang="ar-SA" sz="2400" dirty="0"/>
              <a:t>إن المعرفة العلمية موجودة حقا وهي التي أتم بناءها نيوتن في كتابه " المبادئ الرياضية في الفلسفة الطبيعية "</a:t>
            </a:r>
            <a:endParaRPr lang="fr-FR" sz="2400" dirty="0"/>
          </a:p>
          <a:p>
            <a:endParaRPr lang="ar-SA" sz="2000"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3033915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533400"/>
            <a:ext cx="8915400" cy="5486400"/>
          </a:xfrm>
        </p:spPr>
        <p:txBody>
          <a:bodyPr/>
          <a:lstStyle/>
          <a:p>
            <a:pPr lvl="0"/>
            <a:r>
              <a:rPr lang="ar-SA" sz="2400" dirty="0"/>
              <a:t>إن دور الفلسفة هو تحليل المعرفة العلمية الواقعة فعليا والنظر في شروط إمكانها. أي الانطلاق من المعرفة العلمية التي بناها العلماء نيوتن مثلا ثم نقوم بتحليلها ومعرفة مكوناتها وعناصرها حتى نكشف في الأخير العناصر التي اشتركت في تكوينها وكيف فكر العقل في ليبنيها. وتسمى هذه العملية  الميتافيزيقا الجديدة. قد انتهى كانط بعد تحليله للمعرفة العلمية إلى النتائج التالية:</a:t>
            </a:r>
            <a:endParaRPr lang="fr-FR" sz="2400" dirty="0"/>
          </a:p>
          <a:p>
            <a:r>
              <a:rPr lang="ar-SA" sz="2400" dirty="0"/>
              <a:t>    أ -   أن العقل النظري هو العقل القادر على الإجابة عن سؤال ماذا يمكنني أن أعرف.</a:t>
            </a:r>
            <a:endParaRPr lang="fr-FR" sz="2400" dirty="0"/>
          </a:p>
          <a:p>
            <a:r>
              <a:rPr lang="ar-SA" sz="2400" dirty="0"/>
              <a:t>ب - أن العلم يبحث في الظواهر فقط أي الأحداث التي يمكن للحواس أن تدركها  وتتعرف عليها. وإدراكها يكون إما مباشرة أو من خلال آلات تقوي الإدراك الحسي عندنا. </a:t>
            </a:r>
            <a:endParaRPr lang="fr-FR" sz="2400" dirty="0"/>
          </a:p>
          <a:p>
            <a:r>
              <a:rPr lang="ar-SA" sz="2400" dirty="0"/>
              <a:t>ت - يسمي كانط عالم الظواهر ب(</a:t>
            </a:r>
            <a:r>
              <a:rPr lang="ar-SA" sz="2400" dirty="0" err="1"/>
              <a:t>الفينومان</a:t>
            </a:r>
            <a:r>
              <a:rPr lang="ar-SA" sz="2400" dirty="0"/>
              <a:t>)  أي الأشياء لذاتنا، أي الأشياء كما ندركها بحواسنا وذواتنا.</a:t>
            </a:r>
            <a:endParaRPr lang="fr-FR" sz="2400" dirty="0"/>
          </a:p>
          <a:p>
            <a:r>
              <a:rPr lang="ar-SA" sz="2400" dirty="0"/>
              <a:t>ث - ليس بمقدور العلم معرفة الشيء في ذاته (النومان). أي ليس بمقدور العلم معرفة الحقيقة الخفية التي تسكن وراء الحواس أي وراء ما يظهر لنا.</a:t>
            </a:r>
            <a:endParaRPr lang="fr-FR" sz="2400" dirty="0"/>
          </a:p>
          <a:p>
            <a:r>
              <a:rPr lang="ar-SA" sz="2400" dirty="0"/>
              <a:t>  ج -  أن الملكة القادرة على المعرفة هي ملكة الفهم او الذهن وليس العقل</a:t>
            </a:r>
            <a:endParaRPr lang="fr-FR" sz="2400" dirty="0"/>
          </a:p>
          <a:p>
            <a:endParaRPr lang="ar-SA" sz="16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4193815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457200"/>
            <a:ext cx="8915400" cy="4525963"/>
          </a:xfrm>
        </p:spPr>
        <p:txBody>
          <a:bodyPr/>
          <a:lstStyle/>
          <a:p>
            <a:r>
              <a:rPr lang="ar-SA" sz="2400" dirty="0"/>
              <a:t> </a:t>
            </a:r>
            <a:endParaRPr lang="ar-SA" sz="2400" dirty="0" smtClean="0"/>
          </a:p>
          <a:p>
            <a:r>
              <a:rPr lang="ar-SA" sz="2400" dirty="0" smtClean="0"/>
              <a:t>ح </a:t>
            </a:r>
            <a:r>
              <a:rPr lang="ar-SA" sz="2400" dirty="0"/>
              <a:t>-   أن الذهن يبني المعرفة من خلال مصدرين اثنين أولهما يسميه كانط </a:t>
            </a:r>
            <a:r>
              <a:rPr lang="ar-SA" sz="2400" dirty="0" err="1"/>
              <a:t>التمثلات</a:t>
            </a:r>
            <a:r>
              <a:rPr lang="ar-SA" sz="2400" dirty="0"/>
              <a:t> الحسية أو </a:t>
            </a:r>
            <a:r>
              <a:rPr lang="ar-SA" sz="2400" dirty="0" err="1"/>
              <a:t>الحدوسات</a:t>
            </a:r>
            <a:r>
              <a:rPr lang="ar-SA" sz="2400" dirty="0"/>
              <a:t> الحسية، وثانيهما يسميه كانط المقولات الذهنية ومفهومي الزمان والمكان. </a:t>
            </a:r>
            <a:endParaRPr lang="fr-FR" sz="2400" dirty="0"/>
          </a:p>
          <a:p>
            <a:r>
              <a:rPr lang="ar-SA" sz="2400" dirty="0"/>
              <a:t>    خ -  المقولات قوالب عقلية تستقبل المعطيات الحسية وتنظمها لتنتج منها معرفة بالظاهرة. فقولنا: القلم فوق الطاولة. جملة مفيدة لها معنى. لما نحللها نرى أنها مكونة من ثلاث كلمات: القلم/ الطاولة/ فوق. أما كلمة القلم وكلمة الطاولة فتحيلان إلى أمر محسوس أي لهما مقابل محسوس في عالم الظواهر. لو اكتفينا بهما لكانت الجملة القلم الطاولة، وهذه ليست جملة تامة ولبي لها معنى. لذا يضيف العقل من عنده كلمة فوق. وكلمة فوق لا مقابل لها في الواقع الحسي. وعندها تصير الجملة القلم فوق الطاولة </a:t>
            </a:r>
            <a:r>
              <a:rPr lang="ar-SA" sz="2400" dirty="0" err="1"/>
              <a:t>جملى</a:t>
            </a:r>
            <a:r>
              <a:rPr lang="ar-SA" sz="2400" dirty="0"/>
              <a:t> تامة لها معنى. فلو اكتفينا بما هو محسوس لا نبني معرفة. واذا اكتفينا بالقالب العقلي فوق لا نبني معرفة. ولما نضع المحسوس في القالب تصير المعرفة ممكنة.</a:t>
            </a:r>
            <a:endParaRPr lang="ar-SA" sz="2400" dirty="0" smtClean="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396239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457200"/>
            <a:ext cx="8915400" cy="5105400"/>
          </a:xfrm>
        </p:spPr>
        <p:txBody>
          <a:bodyPr/>
          <a:lstStyle/>
          <a:p>
            <a:r>
              <a:rPr lang="ar-SA" sz="2400" dirty="0"/>
              <a:t>د - إذا كانت </a:t>
            </a:r>
            <a:r>
              <a:rPr lang="ar-SA" sz="2400" dirty="0" err="1"/>
              <a:t>التمثلات</a:t>
            </a:r>
            <a:r>
              <a:rPr lang="ar-SA" sz="2400" dirty="0"/>
              <a:t> الحسية من مصدر تجريبي فإن المقولات </a:t>
            </a:r>
            <a:r>
              <a:rPr lang="ar-SA" sz="2400" dirty="0" err="1"/>
              <a:t>ماقبلية</a:t>
            </a:r>
            <a:r>
              <a:rPr lang="ar-SA" sz="2400" dirty="0"/>
              <a:t> اي موجودة في الذهن قبل التجربة. مع العلم أن كانط يرفض تسميتها بالفطرية حتى لا يطرح سؤال وكيف فُطرت في الذهن مثلما سأل ديكارت قبله وقال إن الله الذي خلق عقولنا هو الذي وضع فيها المبادئ الفطرية للمعرفة.</a:t>
            </a:r>
            <a:endParaRPr lang="fr-FR" sz="2400" dirty="0"/>
          </a:p>
          <a:p>
            <a:r>
              <a:rPr lang="ar-SA" sz="2400" dirty="0"/>
              <a:t>أن العقل مهمته التفكير في النومان وليس معرفته لأن النومان اي الشيء في ذاته ليس موضوعا للمعرفة وإنما موضوع للتفكير، وبهذا يفصل كانط ويميز بين المعرفة والتفكير.</a:t>
            </a:r>
            <a:endParaRPr lang="fr-FR" sz="2400" dirty="0"/>
          </a:p>
          <a:p>
            <a:r>
              <a:rPr lang="ar-SA" sz="2400" dirty="0"/>
              <a:t>والسؤال الآن إذا كانت المعرفة عملا ذهنيا مرتبطا بالتجربة ومتصلة بعالم الظواهر، فكيف يمكن أن نعرف النومان من جهة وكل المسائل الميتافيزيقية القديمة من قبيل معرفة وجود الله وخلود الروح والحرية والإرادة وغيرها من جهة أخرى؟ يجيب كانط عن هذا السؤال  على النحو التالي</a:t>
            </a:r>
            <a:endParaRPr lang="fr-FR" sz="2400" dirty="0"/>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2083576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3220"/>
            <a:ext cx="8915400" cy="5635580"/>
          </a:xfrm>
        </p:spPr>
        <p:txBody>
          <a:bodyPr/>
          <a:lstStyle/>
          <a:p>
            <a:pPr lvl="0"/>
            <a:r>
              <a:rPr lang="ar-SA" sz="2400" dirty="0"/>
              <a:t>إن العقل النظري لا قدرة له على معرفتها لأنها ليست حسية ولا تنتمي لعالم الظواهر أي إنها ليست موضوع معرفة.</a:t>
            </a:r>
            <a:endParaRPr lang="fr-FR" sz="2400" dirty="0"/>
          </a:p>
          <a:p>
            <a:pPr lvl="0"/>
            <a:r>
              <a:rPr lang="ar-SA" sz="2400" dirty="0"/>
              <a:t>إنها موضوع تفكير وهو أقصى ما يمكن للعقل النظري فعله فيها وليست موضوعا للمعرفة.. </a:t>
            </a:r>
            <a:endParaRPr lang="fr-FR" sz="2400" dirty="0"/>
          </a:p>
          <a:p>
            <a:pPr lvl="0"/>
            <a:r>
              <a:rPr lang="ar-SA" sz="2400" dirty="0"/>
              <a:t>إن هذه المسائل مهمة جدا وضرورية وسيبقى الإنسان دوما حاملا لهذا السؤال باحثا عن جواب كاف له. </a:t>
            </a:r>
            <a:endParaRPr lang="fr-FR" sz="2400" dirty="0"/>
          </a:p>
          <a:p>
            <a:pPr lvl="0"/>
            <a:r>
              <a:rPr lang="ar-SA" sz="2400" dirty="0"/>
              <a:t>يقدم كانط جوابا ثانيا عن السؤال نفسه في كتابه " نقد العقل العملي " الذي يجيب عن سؤال ماذا يجب علي أن أفعل، ويقر بأن المسائل الميتافيزيقية بالمعنى القديم للكلمة هي من مسلمات العقل العملي. أي على الإنسان أن يسلم بها ودون أن يعرفها.</a:t>
            </a:r>
            <a:endParaRPr lang="fr-FR" sz="2400" dirty="0"/>
          </a:p>
          <a:p>
            <a:pPr lvl="0"/>
            <a:r>
              <a:rPr lang="ar-SA" sz="2400" dirty="0"/>
              <a:t>تأسيس الأخلاق أي أخلاق الواجب يقتضي ضرورة على العقل العملي ان يسلم بوجود الله وخلود الروح والحرية. وانه إذا ما رفض العقل العملي هذه المسلمات فإن </a:t>
            </a:r>
            <a:r>
              <a:rPr lang="ar-SA" sz="2400" dirty="0" err="1"/>
              <a:t>تاسيس</a:t>
            </a:r>
            <a:r>
              <a:rPr lang="ar-SA" sz="2400" dirty="0"/>
              <a:t> أخلاق الواجب تصير مستحيلة. التسليم بوجود الله ضرورة أخلاقية مع التسليم بخلود الروح والتسليم بحرية الإنسان.</a:t>
            </a:r>
            <a:endParaRPr lang="fr-FR" sz="24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3154000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762000"/>
            <a:ext cx="8915400" cy="5029200"/>
          </a:xfrm>
        </p:spPr>
        <p:txBody>
          <a:bodyPr/>
          <a:lstStyle/>
          <a:p>
            <a:r>
              <a:rPr lang="ar-SA" sz="2400" dirty="0"/>
              <a:t>إذا أردنا الحجة على صدق هذه المسلمات فما علينا إلا مغادرة العقل العملي والنظر في كتاب الله أي في الإيمان. إن الدين وحده حسب كانط هو الوحيد الذي يملك معرفة تامة ونهائية ويقينية عن الوجود الإلهي وخلود الروح والحرية. فمن أراد الحجة عليها فليأخذها من الوحي الإلهي. وبهذا يضع كانط للدين والوحي مكانة مهمة في نسقه الفلسفي. إن هذا التمييز الذي يقيمه كانط في نظرية المعرفة هو الذي جعل من فلسفته فلسفة نقدية. ويعني كانط بمفهوم النقدية البحث عن شروط إمكان المعرفة، أي ما الذي يجعل المعرفة العلمية ممكنة؟ وهذا السؤال يفرض علينا تحليل المعرفة العلمية التي أقامها العلم فعلا، ونموذج العلم </a:t>
            </a:r>
            <a:r>
              <a:rPr lang="ar-SA" sz="2400" dirty="0" err="1"/>
              <a:t>النيوتني</a:t>
            </a:r>
            <a:r>
              <a:rPr lang="ar-SA" sz="2400" dirty="0"/>
              <a:t> قائم أمامنا، وهذا التحليل النقدي هو الذي كشف لنا عن عالم الظواهر وعالم الأشياء في ذاتها، وميز بين </a:t>
            </a:r>
            <a:r>
              <a:rPr lang="ar-SA" sz="2400" dirty="0" err="1"/>
              <a:t>التمثلات</a:t>
            </a:r>
            <a:r>
              <a:rPr lang="ar-SA" sz="2400" dirty="0"/>
              <a:t> الحسية والمقولات القبلية. وميز بين التفكير والمعرفة وبين العلم والدين. وبعبارة اخرى إن للعلم مجاله وللدين مجاله وللفن مجاله وللفلسفة مجالها. والخلط بين المجالات وعدم التمييز بينها هو سبب الأخطاء التي وقعت فيها نظريات المعرفة في التاريخ</a:t>
            </a:r>
            <a:r>
              <a:rPr lang="ar-SA" sz="2400" dirty="0" smtClean="0"/>
              <a:t>.</a:t>
            </a:r>
          </a:p>
          <a:p>
            <a:endParaRPr lang="ar-SA" sz="2400" dirty="0" smtClean="0"/>
          </a:p>
          <a:p>
            <a:endParaRPr lang="fr-FR" sz="24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1243251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563562"/>
          </a:xfrm>
        </p:spPr>
        <p:txBody>
          <a:bodyPr/>
          <a:lstStyle/>
          <a:p>
            <a:r>
              <a:rPr lang="ar-SA" b="1" dirty="0"/>
              <a:t>حصيلة:</a:t>
            </a:r>
            <a:r>
              <a:rPr lang="fr-FR" dirty="0"/>
              <a:t/>
            </a:r>
            <a:br>
              <a:rPr lang="fr-FR" dirty="0"/>
            </a:br>
            <a:endParaRPr lang="fr-FR" dirty="0"/>
          </a:p>
        </p:txBody>
      </p:sp>
      <p:sp>
        <p:nvSpPr>
          <p:cNvPr id="3" name="Espace réservé du contenu 2"/>
          <p:cNvSpPr>
            <a:spLocks noGrp="1"/>
          </p:cNvSpPr>
          <p:nvPr>
            <p:ph idx="1"/>
          </p:nvPr>
        </p:nvSpPr>
        <p:spPr>
          <a:xfrm>
            <a:off x="495300" y="609600"/>
            <a:ext cx="8915400" cy="5516563"/>
          </a:xfrm>
        </p:spPr>
        <p:txBody>
          <a:bodyPr/>
          <a:lstStyle/>
          <a:p>
            <a:pPr algn="just"/>
            <a:r>
              <a:rPr lang="ar-SA" sz="2400" dirty="0" smtClean="0"/>
              <a:t>أ- </a:t>
            </a:r>
            <a:r>
              <a:rPr lang="ar-SA" sz="2400" dirty="0"/>
              <a:t>لم يعد سؤال هل المعرفة ممكنة سؤالا وجيها حسب كانط لأن المعرفة </a:t>
            </a:r>
            <a:r>
              <a:rPr lang="ar-SA" sz="2400" dirty="0" err="1"/>
              <a:t>تاسست</a:t>
            </a:r>
            <a:r>
              <a:rPr lang="ar-SA" sz="2400" dirty="0"/>
              <a:t> فعليا واثبتت وجودها وجدواها وذلك من خلال العلم الحديث الذي عرف نضجه مع العالم </a:t>
            </a:r>
            <a:r>
              <a:rPr lang="ar-SA" sz="2400" dirty="0" err="1"/>
              <a:t>الإتجليزي</a:t>
            </a:r>
            <a:r>
              <a:rPr lang="ar-SA" sz="2400" dirty="0"/>
              <a:t> نيوتن.</a:t>
            </a:r>
            <a:endParaRPr lang="fr-FR" sz="2400" dirty="0"/>
          </a:p>
          <a:p>
            <a:pPr algn="just"/>
            <a:r>
              <a:rPr lang="ar-SA" sz="2400" dirty="0"/>
              <a:t>ب- يقتصر دور نظرية المعرفة في تحليل المعرفة العلمية القائمة واستخراج الشروط التي اجتمعت فعليا وأنتجت المعرفة العلمية. وهذه الشروط هي </a:t>
            </a:r>
            <a:r>
              <a:rPr lang="ar-SA" sz="2400" dirty="0" err="1"/>
              <a:t>التمثلات</a:t>
            </a:r>
            <a:r>
              <a:rPr lang="ar-SA" sz="2400" dirty="0"/>
              <a:t> أو </a:t>
            </a:r>
            <a:r>
              <a:rPr lang="ar-SA" sz="2400" dirty="0" err="1"/>
              <a:t>الحدوسات</a:t>
            </a:r>
            <a:r>
              <a:rPr lang="ar-SA" sz="2400" dirty="0"/>
              <a:t> الحسية والمقولات الذهنية ومفهومي الزمان والمكان.</a:t>
            </a:r>
            <a:endParaRPr lang="fr-FR" sz="2400" dirty="0"/>
          </a:p>
          <a:p>
            <a:pPr algn="just"/>
            <a:r>
              <a:rPr lang="ar-SA" sz="2400" dirty="0"/>
              <a:t>ت- أن المعرفة بالظواهر معرفة علمية لا يبني يقينا كليا بالواقع ككل لأن في الواقع مسائل لا تدخل ضمن مجال العلم مثل مسألة الوجود الإلهي والمسائل الدينية  والجمالية...</a:t>
            </a:r>
            <a:endParaRPr lang="fr-FR" sz="2400" dirty="0"/>
          </a:p>
          <a:p>
            <a:r>
              <a:rPr lang="ar-SA" dirty="0"/>
              <a:t>ث- أن الإنسان بحاجة إلى المسائل الميتافيزيقية لتحقيق ثلاثة أمور مهمة وهي ان هذه المسائل يمكن أن نفكر فيها نظريا فقط دون الحصول على معرفة يقينية في شانها، وانها مسلمات ضرورية إذا اردنا </a:t>
            </a:r>
            <a:r>
              <a:rPr lang="ar-SA" dirty="0" err="1"/>
              <a:t>تاسيس</a:t>
            </a:r>
            <a:r>
              <a:rPr lang="ar-SA" dirty="0"/>
              <a:t> الأخلاق والفضائل، وان الدين هو الوحيد المؤهل لتقديم معرفة حقيقية حولها. </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1507638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152400"/>
            <a:ext cx="9296400" cy="5943600"/>
          </a:xfrm>
        </p:spPr>
        <p:txBody>
          <a:bodyPr/>
          <a:lstStyle/>
          <a:p>
            <a:r>
              <a:rPr lang="ar-SA" sz="2000" dirty="0"/>
              <a:t>ج-أن نظرية المعرفة بهذه الصيغة فقدت أسلوبها القديم والوسيط لكونها صارت غير متصلة بسؤال الوجود وغيرت أسئلتها حول المعرفة من سؤال حول إمكانياتها إلى التسليم النهائي بوجودها، وأن دور عقلنا النظري ينحصر في تحليلها.</a:t>
            </a:r>
            <a:endParaRPr lang="fr-FR" sz="2000" dirty="0"/>
          </a:p>
          <a:p>
            <a:r>
              <a:rPr lang="ar-SA" sz="2000" dirty="0"/>
              <a:t>ح- إن النظرية التي تضع على عاتقها مهمة تحليل المعرفة للنظر في شروط إمكانها تجسّم أولى مظاهر ما سيسمى بفلسفة العلم لأن المعرفة صارت هي المعرفة العلمية فقط ولا تقال على غيرها.</a:t>
            </a:r>
            <a:endParaRPr lang="fr-FR" sz="2000" dirty="0"/>
          </a:p>
          <a:p>
            <a:r>
              <a:rPr lang="ar-SA" sz="2000" dirty="0"/>
              <a:t>خ- إن غير العلم ليس معرفة وإنما هو  فكر مثل الفكر الديني والفكر الفلسفي والفكر السياسي وغيرها... او إيمان مثل الإيمان بالله وباليوم الآخر وبحرية الإنسان وغيرها...</a:t>
            </a:r>
            <a:endParaRPr lang="fr-FR" sz="2000" dirty="0"/>
          </a:p>
          <a:p>
            <a:r>
              <a:rPr lang="ar-SA" sz="2000" dirty="0"/>
              <a:t>د- أن نظرية المعرفة مع كانط صارت نظرية في العلم أي إنها أول خطوة فعلية في بناء فلسفة العلم </a:t>
            </a:r>
            <a:endParaRPr lang="fr-FR" sz="2000" dirty="0"/>
          </a:p>
          <a:p>
            <a:r>
              <a:rPr lang="ar-SA" sz="2000" dirty="0"/>
              <a:t>ذ- أن فلسفة العلم هي الفلسفة التي تتخذ من العلم موضوعا لها وتهتم بتحليله واستخراج شروط إمكانه </a:t>
            </a:r>
            <a:endParaRPr lang="fr-FR" sz="2000" dirty="0"/>
          </a:p>
          <a:p>
            <a:r>
              <a:rPr lang="ar-SA" sz="2000" dirty="0"/>
              <a:t>ر- أن فلسفة العلم سرعان ما ستتطور لتعطي مكانها </a:t>
            </a:r>
            <a:r>
              <a:rPr lang="ar-SA" sz="2000" dirty="0" err="1"/>
              <a:t>للإيبستيمولجبا</a:t>
            </a:r>
            <a:r>
              <a:rPr lang="ar-SA" sz="2000" dirty="0"/>
              <a:t> التي ستتولى نقد العلم نقدا تاريخيا وربطه بموضوعه ومنهجه لتوفير شروط تقدمه. ومن أبرز القائلين بفلسفة العلم والذين جعلوا كانط موضوعا لهم هو الفيلسوف الفرنسي أوغست كونت مؤسس الفلسفة الوضعية وغيره من فلاسفة العلم الوضعيين والمحدثين.</a:t>
            </a:r>
            <a:endParaRPr lang="fr-FR" sz="2000" dirty="0"/>
          </a:p>
          <a:p>
            <a:r>
              <a:rPr lang="ar-SA" sz="2000" dirty="0"/>
              <a:t>ز - أن الحقيقة لا تكون الا علمية.</a:t>
            </a:r>
            <a:endParaRPr lang="fr-FR" sz="2000" dirty="0"/>
          </a:p>
          <a:p>
            <a:r>
              <a:rPr lang="ar-SA" sz="2000" dirty="0"/>
              <a:t>س - أن الدين والوحي ضروريان للتفكير وكشف المعنى من جهة وبهذا يكون كانط قد ضيّق من مجال الفلسفة ليضع مجالا للدين ليحدث التكامل بين العلم والإيمان.</a:t>
            </a:r>
            <a:endParaRPr lang="fr-FR" sz="2000" dirty="0"/>
          </a:p>
          <a:p>
            <a:r>
              <a:rPr lang="ar-SA" dirty="0"/>
              <a:t> </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2202966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98</TotalTime>
  <Words>2310</Words>
  <Application>Microsoft Office PowerPoint</Application>
  <PresentationFormat>Format A4 (210 x 297 mm)</PresentationFormat>
  <Paragraphs>102</Paragraphs>
  <Slides>18</Slides>
  <Notes>1</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فورم لكلية الاداب</vt:lpstr>
      <vt:lpstr>Présentation PowerPoint</vt:lpstr>
      <vt:lpstr>المحاضرة الثانية عشر نظرية المعرفة عند المحدثين: شك ديكارت ونقدية كانط</vt:lpstr>
      <vt:lpstr>منهج الشك ونظرية المعرفة عند ديكارت</vt:lpstr>
      <vt:lpstr>Présentation PowerPoint</vt:lpstr>
      <vt:lpstr>Présentation PowerPoint</vt:lpstr>
      <vt:lpstr> </vt:lpstr>
      <vt:lpstr> نقد نظرية ديكارت في المعرفة: </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حصيلة: </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Utilisateur Windows</cp:lastModifiedBy>
  <cp:revision>19</cp:revision>
  <dcterms:created xsi:type="dcterms:W3CDTF">2014-01-30T12:18:20Z</dcterms:created>
  <dcterms:modified xsi:type="dcterms:W3CDTF">2018-09-28T22:05:13Z</dcterms:modified>
</cp:coreProperties>
</file>