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92"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593296" y="2950176"/>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الثالثة </a:t>
            </a:r>
            <a:r>
              <a:rPr lang="ar-SA" b="1" dirty="0" smtClean="0">
                <a:solidFill>
                  <a:srgbClr val="FF0000"/>
                </a:solidFill>
                <a:effectLst>
                  <a:outerShdw blurRad="38100" dist="38100" dir="2700000" algn="tl">
                    <a:srgbClr val="000000">
                      <a:alpha val="43137"/>
                    </a:srgbClr>
                  </a:outerShdw>
                </a:effectLst>
                <a:cs typeface="Arial" pitchFamily="34" charset="0"/>
              </a:rPr>
              <a:t>عشر</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a:t>فلسفة العلم </a:t>
            </a:r>
            <a:r>
              <a:rPr lang="ar-SA" b="1" dirty="0" err="1"/>
              <a:t>والإيبستيمولوجيا</a:t>
            </a:r>
            <a:r>
              <a:rPr lang="fr-FR" dirty="0"/>
              <a:t/>
            </a:r>
            <a:br>
              <a:rPr lang="fr-FR" dirty="0"/>
            </a:b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487362"/>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b="1" dirty="0"/>
              <a:t>مقدمة:</a:t>
            </a:r>
            <a:r>
              <a:rPr lang="fr-FR" dirty="0"/>
              <a:t/>
            </a:r>
            <a:br>
              <a:rPr lang="fr-FR" dirty="0"/>
            </a:br>
            <a:endParaRPr lang="en-US" dirty="0">
              <a:solidFill>
                <a:srgbClr val="C00000"/>
              </a:solidFill>
            </a:endParaRPr>
          </a:p>
        </p:txBody>
      </p:sp>
      <p:sp>
        <p:nvSpPr>
          <p:cNvPr id="15365" name="Text Placeholder 5"/>
          <p:cNvSpPr>
            <a:spLocks noGrp="1"/>
          </p:cNvSpPr>
          <p:nvPr>
            <p:ph idx="1"/>
          </p:nvPr>
        </p:nvSpPr>
        <p:spPr>
          <a:xfrm>
            <a:off x="390575" y="838200"/>
            <a:ext cx="8915400" cy="4648200"/>
          </a:xfrm>
        </p:spPr>
        <p:txBody>
          <a:bodyPr/>
          <a:lstStyle/>
          <a:p>
            <a:pPr marL="0" indent="0"/>
            <a:endParaRPr lang="ar-SA" altLang="ar-SA" sz="4000" b="1" dirty="0" smtClean="0">
              <a:solidFill>
                <a:srgbClr val="FF0000"/>
              </a:solidFill>
              <a:cs typeface="Arial" pitchFamily="34" charset="0"/>
            </a:endParaRPr>
          </a:p>
          <a:p>
            <a:r>
              <a:rPr lang="ar-SA" sz="2400" dirty="0" smtClean="0"/>
              <a:t>مع </a:t>
            </a:r>
            <a:r>
              <a:rPr lang="ar-SA" sz="2400" dirty="0"/>
              <a:t>نهاية القرن الثامن عشر وطيلة القرن التاسع عشر عرف العلم تطورا كبيرا جدا وعرف نجاحات باهرة غيرت وجه تاريخ أوروبا وكانت سببا في ظهور اول ثورة سياسية واجتماعية أي الثورة الفرنسية 1789. وكانت سببا في ظهور الثورة الصناعية التي غيرت وجه تاريخ العالم. ولعل من ابرز مظاهر تطور العلوم: اتساع نفوذه المعرفي في جميع المسائل التي يضعها العقل امامه، واستقلال العلوم عن الفلسفة،  وأمام هذا الوضع العلمي برزت مشاكل علمية كبيرة تتمثل في تزايد التخصص العلمي من جهة وجعل العلماء بما يجري خارج تخصصهم. فكان السؤال. كيف نضمن تطور العلم مع تجاوز هذا الجهل؟ للإجابة عن هذا السؤال كانت فلسفة العلم مع الفيلسوف الفرنسي أوغست كونت.</a:t>
            </a:r>
            <a:endParaRPr lang="fr-FR" sz="2400" dirty="0"/>
          </a:p>
          <a:p>
            <a:endParaRPr lang="en-US" altLang="ar-SA" b="1" dirty="0" smtClean="0">
              <a:cs typeface="Arial" pitchFamily="34" charset="0"/>
            </a:endParaRP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3" name="مستطيل 2"/>
          <p:cNvSpPr/>
          <p:nvPr/>
        </p:nvSpPr>
        <p:spPr>
          <a:xfrm>
            <a:off x="9040017" y="1828800"/>
            <a:ext cx="248786" cy="369332"/>
          </a:xfrm>
          <a:prstGeom prst="rect">
            <a:avLst/>
          </a:prstGeom>
        </p:spPr>
        <p:txBody>
          <a:bodyPr wrap="none">
            <a:spAutoFit/>
          </a:bodyPr>
          <a:lstStyle/>
          <a:p>
            <a:r>
              <a:rPr lang="ar-SA" b="1" dirty="0"/>
              <a:t> </a:t>
            </a:r>
            <a:endParaRPr lang="ar-SA"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4" name="مستطيل 3"/>
          <p:cNvSpPr/>
          <p:nvPr/>
        </p:nvSpPr>
        <p:spPr>
          <a:xfrm>
            <a:off x="3352800" y="152400"/>
            <a:ext cx="5642035" cy="800219"/>
          </a:xfrm>
          <a:prstGeom prst="rect">
            <a:avLst/>
          </a:prstGeom>
        </p:spPr>
        <p:txBody>
          <a:bodyPr wrap="square">
            <a:spAutoFit/>
          </a:bodyPr>
          <a:lstStyle/>
          <a:p>
            <a:r>
              <a:rPr lang="ar-SA" sz="2800" b="1" dirty="0"/>
              <a:t>أولا: فلسفة العلم: ( الفلسفة الوضعية )</a:t>
            </a:r>
            <a:endParaRPr lang="fr-FR" sz="2800" dirty="0"/>
          </a:p>
          <a:p>
            <a:endParaRPr lang="ar-SA" dirty="0"/>
          </a:p>
        </p:txBody>
      </p:sp>
      <p:sp>
        <p:nvSpPr>
          <p:cNvPr id="5" name="Rectangle 4"/>
          <p:cNvSpPr/>
          <p:nvPr/>
        </p:nvSpPr>
        <p:spPr>
          <a:xfrm>
            <a:off x="284945" y="533400"/>
            <a:ext cx="9144000" cy="4801314"/>
          </a:xfrm>
          <a:prstGeom prst="rect">
            <a:avLst/>
          </a:prstGeom>
        </p:spPr>
        <p:txBody>
          <a:bodyPr wrap="square">
            <a:spAutoFit/>
          </a:bodyPr>
          <a:lstStyle/>
          <a:p>
            <a:pPr algn="just"/>
            <a:endParaRPr lang="ar-SA" sz="2400" dirty="0" smtClean="0"/>
          </a:p>
          <a:p>
            <a:pPr algn="just"/>
            <a:endParaRPr lang="ar-SA" sz="2400" dirty="0"/>
          </a:p>
          <a:p>
            <a:pPr algn="just"/>
            <a:r>
              <a:rPr lang="ar-SA" sz="2400" dirty="0" smtClean="0"/>
              <a:t>             مع </a:t>
            </a:r>
            <a:r>
              <a:rPr lang="ar-SA" sz="2400" dirty="0"/>
              <a:t>بناء العلم الحديث واستقرار نظرياته وتحقق قوانينه، ظهرت في ساحة العلم والفلسفة </a:t>
            </a:r>
            <a:r>
              <a:rPr lang="ar-SA" sz="2400" dirty="0" smtClean="0"/>
              <a:t>ووجهتها </a:t>
            </a:r>
            <a:r>
              <a:rPr lang="ar-SA" sz="2400" dirty="0"/>
              <a:t>ومهمتها ألا وهي المدرسة الوضعية التي أسسها الفيلسوف الفرنسي أوغست كونت ، وتعتبر فلسفته من أولى فلسفات العلم نضوجا واكتمالا لأنه أبعد من الفلسفة كل القضايا الميتافيزيقية أي القضايا غير العلمية، وجعل مهمة الفلسفة تتبع نتائج العلم والجمع بينها في نسق فكري واحد. لم تعد الفلسفة مع كونت منتجة للمعرفة وإنما محللة له لا غير. يقول أوغست كونت: " أما اليوم فان كل واحد من العلوم قد تطور بشكل مستقل بحيث ان البحث في علاقاتها المتبادلة يعطي المكان لعمل تابع لهذا التطور في الوقت الذي يصبح فيه هذا النظام الجديد من الدراسات أمرا لا غنى عنه لاتقاء توزع المفاهيم الإنسانية. هذه هي الكيفية التي أتصور بها مكانة الفلسفة الوضعية في النسق العام للعلوم الوضعية بمعناها الحق " . وهذا يعني أن دور فلسفة العلم في معناها الوضعي مع اوغست كونت:</a:t>
            </a:r>
            <a:endParaRPr lang="fr-FR" sz="2400" dirty="0"/>
          </a:p>
          <a:p>
            <a:r>
              <a:rPr lang="ar-SA" dirty="0"/>
              <a:t> </a:t>
            </a:r>
            <a:endParaRPr lang="fr-FR"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Content Placeholder 2"/>
          <p:cNvSpPr>
            <a:spLocks noGrp="1"/>
          </p:cNvSpPr>
          <p:nvPr>
            <p:ph idx="4294967295"/>
          </p:nvPr>
        </p:nvSpPr>
        <p:spPr>
          <a:xfrm>
            <a:off x="304800" y="32196"/>
            <a:ext cx="9144000" cy="5911403"/>
          </a:xfrm>
        </p:spPr>
        <p:txBody>
          <a:bodyPr/>
          <a:lstStyle/>
          <a:p>
            <a:r>
              <a:rPr lang="ar-SA" sz="2800" dirty="0" smtClean="0"/>
              <a:t> </a:t>
            </a:r>
          </a:p>
          <a:p>
            <a:r>
              <a:rPr lang="ar-SA" sz="2400" dirty="0"/>
              <a:t>- تحديد روح كل علم من العلوم وإليها يرجع امر اكتشاف العلاقات المتبادلة بين العلوم المختلفة.</a:t>
            </a:r>
            <a:endParaRPr lang="fr-FR" sz="2400" dirty="0"/>
          </a:p>
          <a:p>
            <a:r>
              <a:rPr lang="ar-SA" sz="2400" dirty="0"/>
              <a:t>-تلخيص مبادئ العلوم في اقل عدد من ممكن من المبادئ العامة.</a:t>
            </a:r>
            <a:endParaRPr lang="fr-FR" sz="2400" dirty="0"/>
          </a:p>
          <a:p>
            <a:r>
              <a:rPr lang="ar-SA" sz="2400" dirty="0"/>
              <a:t>-الربط بين كل اكتشاف علمي جزئي وبين النسق العام للمعارف الوضعية. </a:t>
            </a:r>
            <a:endParaRPr lang="fr-FR" sz="2400" dirty="0"/>
          </a:p>
          <a:p>
            <a:r>
              <a:rPr lang="ar-SA" sz="2400" dirty="0"/>
              <a:t>ومن ثم فإن الفيلسوف التقليدي لا يمكن أن يقوم بهذه المهام لأن تكوينه ميتافيزيقي، فهذه المهمة الجديدة الناتجة عن بلوغ العلوم حالتها الوضعية  تحتاج فيلسوفا آخر يحمل تكوينا علميا متميزا. إن الفيلسوف الوضعي منبثق من بين العلماء ذوي الاختصاصات المختلفة لا يميّزه عنهم غير كونه يترك الاهتمام بتفصيلات العلوم ليهتم بأعم نتائجها .</a:t>
            </a:r>
            <a:endParaRPr lang="fr-FR" sz="2400" dirty="0"/>
          </a:p>
          <a:p>
            <a:r>
              <a:rPr lang="ar-SA" sz="2400" dirty="0"/>
              <a:t> لم تكن مهمة فلسفة العلم الوضعية ممكنة إلا في عصر اوغست كونت اي مع مطلع القرن التاسع عشر لأن العلوم استقلت فعليا عن الفلسفة وتجاوزت ارتباطها بالميتافيزيقا تجاوزا نهائيا. لهذا السبب تحدث كونت عن قانون الحالات الثلاث الذي حكم تاريخ الفلسفة والعلم وهو القانون الذي يكشف فيه كونت حالة العلوم في تاريخها الطويل وصولا لحالتها النهائية اي حالتها الوضعية. </a:t>
            </a:r>
            <a:endParaRPr lang="fr-FR" sz="2400" dirty="0"/>
          </a:p>
          <a:p>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3" name="Rectangle 2"/>
          <p:cNvSpPr/>
          <p:nvPr/>
        </p:nvSpPr>
        <p:spPr>
          <a:xfrm>
            <a:off x="290848" y="609600"/>
            <a:ext cx="8915400" cy="4093428"/>
          </a:xfrm>
          <a:prstGeom prst="rect">
            <a:avLst/>
          </a:prstGeom>
        </p:spPr>
        <p:txBody>
          <a:bodyPr wrap="square">
            <a:spAutoFit/>
          </a:bodyPr>
          <a:lstStyle/>
          <a:p>
            <a:r>
              <a:rPr lang="ar-SA" b="1" dirty="0"/>
              <a:t> </a:t>
            </a:r>
            <a:r>
              <a:rPr lang="ar-SA" sz="2000" b="1" dirty="0"/>
              <a:t>قانون الحالات الثلاث:</a:t>
            </a:r>
            <a:endParaRPr lang="fr-FR" sz="2000" dirty="0"/>
          </a:p>
          <a:p>
            <a:r>
              <a:rPr lang="ar-SA" sz="2000" dirty="0"/>
              <a:t>يقول أوغست كونت: " لا غنى لنا لكي نفسر على الوجه اللائق الطبيعة الحقيقية والسمة الخاصة للفلسفة الوضعية عن إلقاء نظرة عامة على المسيرة المتقدمة للفكر البشري معتبرة في مجموعها، إذ لا يمكن لأي مفهوم مهما كان أن يعرف على الوجه الأكمل إلا بالنظر إلى تاريخه. وأعتقد أنني عند قيامي بمثل هذه الدراسة للتطور الكلي للفكر البشري في مجالات نشاطه المختلفة منذ بزوغه الأول الأكثر بساطة إلى ايامنا هذه قد اكتشفت قانونا أساسيا كبيرا يخضع له هذا التطور بضرورة ثابتة " . ويمكن تلخيص هذه المسائل على النحو التالي: أن الفكر البشري مرّ بثلاث حالات في فهمه وتفسيره للعالم ونظرته إليه:</a:t>
            </a:r>
            <a:endParaRPr lang="fr-FR" sz="2000" dirty="0"/>
          </a:p>
          <a:p>
            <a:r>
              <a:rPr lang="ar-SA" sz="2000" b="1" dirty="0"/>
              <a:t>1/  الحالة اللاهوتية:</a:t>
            </a:r>
            <a:endParaRPr lang="fr-FR" sz="2000" dirty="0"/>
          </a:p>
          <a:p>
            <a:r>
              <a:rPr lang="ar-SA" sz="2000" dirty="0"/>
              <a:t>وهي الحالة التي كان فيها الإنسان يتوهم تفسير الطبيعة لكونه لم يكن يراها في طبيعتها وإنما كان يراها آلهة أو تسكنها الآلهة.  فعوض أن يفسرها عبدها اعتقادا منه أن عبادتها هو الطريق الوحيد لحماية نفسه من قسوتها. وفي هذه الحالة ظهرت ديانات الطبيعة بجميع أشكالها والوثنية وغيرها...كما ظهرت اشكال التفسير المطلقة المعبرة عن وجود كائنات فوق طبيعية تسكن العالم الطبيعي وتحكمه حكما مباشرا.</a:t>
            </a:r>
            <a:endParaRPr lang="fr-FR" sz="2000" dirty="0"/>
          </a:p>
          <a:p>
            <a:r>
              <a:rPr lang="ar-SA" sz="2000" b="1" dirty="0" smtClean="0"/>
              <a:t>2</a:t>
            </a:r>
            <a:endParaRPr lang="fr-FR" sz="2000"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3" name="Rectangle 2"/>
          <p:cNvSpPr/>
          <p:nvPr/>
        </p:nvSpPr>
        <p:spPr>
          <a:xfrm>
            <a:off x="381000" y="304800"/>
            <a:ext cx="8991600" cy="5601533"/>
          </a:xfrm>
          <a:prstGeom prst="rect">
            <a:avLst/>
          </a:prstGeom>
        </p:spPr>
        <p:txBody>
          <a:bodyPr wrap="square">
            <a:spAutoFit/>
          </a:bodyPr>
          <a:lstStyle/>
          <a:p>
            <a:pPr algn="just"/>
            <a:r>
              <a:rPr lang="ar-SA" b="1" dirty="0"/>
              <a:t>/ </a:t>
            </a:r>
            <a:r>
              <a:rPr lang="ar-SA" sz="2000" b="1" dirty="0"/>
              <a:t>الحالة الميتافيزيقية:</a:t>
            </a:r>
            <a:endParaRPr lang="fr-FR" sz="2000" dirty="0"/>
          </a:p>
          <a:p>
            <a:pPr algn="just"/>
            <a:r>
              <a:rPr lang="ar-SA" sz="2000" dirty="0"/>
              <a:t> وهي حالة انتقالية يُرجع فيها الإنسان ظواهر الطبيعة إلى علل أولى غيبية فيبني نظاما عقليا تجريديا غريبا لا يقدر على البرهنة عليه من جهة، ويعتقد انه الجوهر الأعلى  المتحكم في الظاهرة، او العلة الخفية الأولى المتحكمة في القوى الطبيعية. إن هذه المرحلة ليست إلا تحويرا بسيطا للحالة الأولى وتمثل حالة انتقالية نحو الحالة الثالثة وظهرت فيها اكبر الفلسفات الميتافيزيقية التي لم تتمكن من معالجة الظواهر الفعلية واكتفت بالنظر في الأسباب البعيدة</a:t>
            </a:r>
            <a:r>
              <a:rPr lang="ar-SA" sz="2000" dirty="0" smtClean="0"/>
              <a:t>.</a:t>
            </a:r>
          </a:p>
          <a:p>
            <a:pPr algn="just"/>
            <a:endParaRPr lang="ar-SA" sz="2000" dirty="0"/>
          </a:p>
          <a:p>
            <a:pPr algn="just"/>
            <a:r>
              <a:rPr lang="ar-SA" sz="2000" b="1" dirty="0"/>
              <a:t>/ الحالة الوضعية:</a:t>
            </a:r>
            <a:endParaRPr lang="fr-FR" sz="2000" dirty="0"/>
          </a:p>
          <a:p>
            <a:pPr algn="just"/>
            <a:r>
              <a:rPr lang="ar-SA" sz="2000" dirty="0"/>
              <a:t> وهي الحالة العلمية التي فصلت بين الوجود الإلهي والوجود الطبيعي فتمكن العقل العلمي من رؤية الطبيعة كما هي دون تأليهها، أي يرى قوانينها التي تحكمها دون حاجة إلى ربطها بالوجود الإلهي، لأن الله أوجد الطبيعة وأوجد فيها قوانينها وسننها التي تتحكم فيها وتسيّرها. وفي هذه الحالة حسب كونت يعرف الإنسان حقيقة الوجود الإلهي من جهة بما هو وجود متعال، ويعرف حقيقة الوجود الطبيعي من جهة أنه وجود مادي. أي إن الإقرار بالألوهية لله يلزمه ضرورة الإقرار بمادية الطبيعة.  ومن أهم نتائج هذه النظرة الجديدة للعلم والطبيعة والله  نذكر:</a:t>
            </a:r>
            <a:endParaRPr lang="fr-FR" sz="2000" dirty="0"/>
          </a:p>
          <a:p>
            <a:pPr algn="just"/>
            <a:r>
              <a:rPr lang="ar-SA" sz="2000" dirty="0"/>
              <a:t>لم يعد ممكنا مع الحالة الوضعية أي العلمية عبادة الطبيعة لأن الله ليس الطبيعة بل هو متعال عليها . </a:t>
            </a:r>
            <a:endParaRPr lang="fr-FR" sz="2000" dirty="0"/>
          </a:p>
          <a:p>
            <a:pPr algn="just"/>
            <a:r>
              <a:rPr lang="ar-SA" sz="2000" dirty="0"/>
              <a:t>لما يصل العقل البشري إلى هذه الحالة يكون قادرا على تفسير الطبيعة ومعرفة قوانينها والتنبؤ بحركاتها وأحداثها دون حاجة إلى أيّ معرفة أخرى تتجاوز العالم الطبيعي. </a:t>
            </a:r>
            <a:endParaRPr lang="fr-FR" sz="2000" dirty="0"/>
          </a:p>
          <a:p>
            <a:endParaRPr lang="fr-FR"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228600"/>
            <a:ext cx="8915400" cy="4525963"/>
          </a:xfrm>
        </p:spPr>
        <p:txBody>
          <a:bodyPr/>
          <a:lstStyle/>
          <a:p>
            <a:pPr algn="just"/>
            <a:r>
              <a:rPr lang="ar-SA" sz="2400" dirty="0"/>
              <a:t>أن الحالات الثلاث التي عرفها ويعرفها العقل البشري في تطوره المعرفي ليست مراحل تاريخية متعاقبة بالضرورة وإنما هي حالات قد تظهر في عصر واحد.</a:t>
            </a:r>
            <a:endParaRPr lang="fr-FR" sz="2400" dirty="0"/>
          </a:p>
          <a:p>
            <a:pPr algn="just"/>
            <a:r>
              <a:rPr lang="ar-SA" sz="2400" dirty="0"/>
              <a:t> إن الناظر في الواقع وفي كل زمان يجد شعوبا تفسر العالم بالعودة إلى القوى الخفية والغيبية سحريا وأسطوريا وغيرها، وشعوبا أخرى تفسر الطبيعة بإرجاعها إلى مبادئ أولى وغايات قصوى، وشعوبا أخرى في الزمان نفسه تفسر الطبيعة من خلال استقراء قوانينها وفق منهج علمي وضعي خالص أي تجريبي ورياضي. ونتيجة لهذا يمكن أن نستنتج الخصائص التالية لفلسفة العلم الوضعية:</a:t>
            </a:r>
            <a:endParaRPr lang="fr-FR" sz="2400" dirty="0"/>
          </a:p>
          <a:p>
            <a:pPr algn="just"/>
            <a:r>
              <a:rPr lang="ar-SA" sz="2400" dirty="0"/>
              <a:t>أن العلوم جميعها صارت علوما متخصصة تخصصا دقيقا ولم يعد بالإمكان وجود العالم الموسوعي في البحث العلمي وكان ذلك مع ظهور علم الفلك ( الثورة </a:t>
            </a:r>
            <a:r>
              <a:rPr lang="ar-SA" sz="2400" dirty="0" err="1"/>
              <a:t>الكوبرنيكية</a:t>
            </a:r>
            <a:r>
              <a:rPr lang="ar-SA" sz="2400" dirty="0"/>
              <a:t>) والميكانيكا (فيزياء نيوتن)  والكيمياء (</a:t>
            </a:r>
            <a:r>
              <a:rPr lang="ar-SA" sz="2400" dirty="0" err="1"/>
              <a:t>لافوازييه</a:t>
            </a:r>
            <a:r>
              <a:rPr lang="ar-SA" sz="2400" dirty="0"/>
              <a:t>) إلى جانب علوم الأحياء مثل علوم الحيوان كعلم الخلية والجراثيم والأجنة وغيرها ...</a:t>
            </a:r>
            <a:endParaRPr lang="fr-FR" sz="2400" dirty="0"/>
          </a:p>
          <a:p>
            <a:pPr algn="just"/>
            <a:r>
              <a:rPr lang="ar-SA" sz="2400" dirty="0"/>
              <a:t>تصنيف العلوم على أساس بساطتها وقدمها واستقلالها عن غيرها أو حاجتها إليه.</a:t>
            </a:r>
            <a:endParaRPr lang="fr-FR" sz="2400" dirty="0"/>
          </a:p>
          <a:p>
            <a:pPr algn="just"/>
            <a:r>
              <a:rPr lang="ar-SA" sz="2400" dirty="0"/>
              <a:t> يصنف اوغست كونت العلوم على النحو التالي: </a:t>
            </a:r>
            <a:endParaRPr lang="fr-FR" sz="2400" dirty="0"/>
          </a:p>
          <a:p>
            <a:pPr lvl="0" algn="just"/>
            <a:r>
              <a:rPr lang="ar-SA" sz="2400" dirty="0"/>
              <a:t>الرياضيات لأن موضوعها أبسط المواضيع بسبب طابعها التجريدي وأنها اقدم العلوم جميعا وأنها ليست بحاجة إلى غيرها من العلوم.</a:t>
            </a:r>
            <a:endParaRPr lang="fr-FR" sz="2400" dirty="0"/>
          </a:p>
          <a:p>
            <a:endParaRPr lang="ar-SA" sz="2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45062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r>
              <a:rPr lang="ar-SA" sz="2000" dirty="0"/>
              <a:t>علم الفلك لأنه ظهر بعدها ولأنه بحاجة إليها، كما أن موضوعه أكثر عينية وهي الأفلاك ونظام الكون.</a:t>
            </a:r>
            <a:endParaRPr lang="fr-FR" sz="2000" dirty="0"/>
          </a:p>
          <a:p>
            <a:pPr lvl="0"/>
            <a:r>
              <a:rPr lang="ar-SA" sz="2000" dirty="0"/>
              <a:t>الطبيعيات بفروعها الميكانيكا أولا ثم الكيمياء ثم الأحياء.</a:t>
            </a:r>
            <a:endParaRPr lang="fr-FR" sz="2000" dirty="0"/>
          </a:p>
          <a:p>
            <a:r>
              <a:rPr lang="ar-SA" sz="2000" dirty="0"/>
              <a:t> بهذا يتضح أنه لا يمكن لأيّ علم أن يظهر إلا بعد اكتمال العلم الذي قبله لحاجته إليه. وأن أي عائق يقف دون تطور العلم السابق يمنع بالضرورة ظهور العلم اللاحق أو تطوره، وهكذا... وبما ان العلم تطور على هذا النحو في تاريخه الطويل ووصل إلى حالته الوضعية فلا شك أن رسالة العلم تغيّرت ويمكن إيجازها في الأهداف التالية:</a:t>
            </a:r>
            <a:endParaRPr lang="fr-FR" sz="2000" dirty="0"/>
          </a:p>
          <a:p>
            <a:pPr lvl="0"/>
            <a:r>
              <a:rPr lang="ar-SA" sz="2000" dirty="0"/>
              <a:t>تفسير الطبيعة: أي الكشف عن العلاقات الضرورية التي تحكم الظواهر والتعبير عنها تعبيرا رياضيا كميا.</a:t>
            </a:r>
            <a:endParaRPr lang="fr-FR" sz="2000" dirty="0"/>
          </a:p>
          <a:p>
            <a:pPr lvl="0"/>
            <a:r>
              <a:rPr lang="ar-SA" sz="2000" dirty="0"/>
              <a:t>التنبؤ: أي كلما نجح العلم في تفسير الظاهرة تفسيرا علميا كميا يستطيع التنبؤ بمستقبلها قبل وقوعها. </a:t>
            </a:r>
            <a:endParaRPr lang="fr-FR" sz="2000" dirty="0"/>
          </a:p>
          <a:p>
            <a:pPr lvl="0"/>
            <a:r>
              <a:rPr lang="ar-SA" sz="2000" dirty="0"/>
              <a:t>السيطرة والضبط،  أي أن يمتلك القدرة المادية للسيطرة عليها وتحويل قواها لخدمته.</a:t>
            </a:r>
            <a:endParaRPr lang="fr-FR" sz="2000" dirty="0"/>
          </a:p>
          <a:p>
            <a:pPr lvl="0"/>
            <a:r>
              <a:rPr lang="ar-SA" sz="2000" dirty="0"/>
              <a:t>استبعاد كل قوة ما ورائية يمكن أن تتدخل في الطبيعة وتفعل فيها لأن الطبيعة تحكمها نواميسها الطبيعية التي لا تتبدل وأنه يجب تفسيرها بأسبابها القريبة فحسب.</a:t>
            </a:r>
            <a:endParaRPr lang="fr-FR" sz="2000" dirty="0"/>
          </a:p>
          <a:p>
            <a:pPr>
              <a:buFont typeface="Arial" panose="020B0604020202020204" pitchFamily="34" charset="0"/>
              <a:buChar char="•"/>
            </a:pPr>
            <a:endParaRPr lang="ar-SA" sz="20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969906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0"/>
            <a:ext cx="8915400" cy="6477000"/>
          </a:xfrm>
        </p:spPr>
        <p:txBody>
          <a:bodyPr/>
          <a:lstStyle/>
          <a:p>
            <a:pPr lvl="0"/>
            <a:r>
              <a:rPr lang="ar-SA" sz="2400" dirty="0"/>
              <a:t>تأسيس علم الاجتماع الذي كان اسمه في البداية الفيزياء الاجتماعية. أي إخضاع الظواهر الإنسانية إلى القوانين التي تحكم العالم الفيزيائي لتفسير الظواهر الإنسانية بالمنهج نفسه الذي نجح في تفسير الطبيعة.</a:t>
            </a:r>
            <a:endParaRPr lang="fr-FR" sz="2400" dirty="0"/>
          </a:p>
          <a:p>
            <a:r>
              <a:rPr lang="ar-SA" sz="2000" b="1" dirty="0"/>
              <a:t>حصيلة:</a:t>
            </a:r>
            <a:endParaRPr lang="fr-FR" sz="2000" b="1" dirty="0"/>
          </a:p>
          <a:p>
            <a:pPr algn="just"/>
            <a:r>
              <a:rPr lang="ar-SA" sz="2400" dirty="0"/>
              <a:t>أولا: يبدو مما تقدم ان اوغست كونت حلل طبيعة العقل العلمي باعتباره العقل الوحيد القادر على بناء المعرفة. وأن المعرفة العلمية هي وحدها الجديرة بهذا الاسم فلا وجود لمعرفة سوى المعرفة العلمية وان كل تفسير غير علمي ليس إلا تفسيرا وهميا لا يمكن قبوله. </a:t>
            </a:r>
            <a:endParaRPr lang="fr-FR" sz="2400" dirty="0"/>
          </a:p>
          <a:p>
            <a:pPr algn="just"/>
            <a:r>
              <a:rPr lang="ar-SA" sz="2400" dirty="0"/>
              <a:t>ثانيا: إن الحقائق العلمية حقائق ثابتة والمنهج العلمي الرياضي والتجريبي منهج أثبت قدرته على قراءة الطبيعة والاجتماع قراءة صحيحة لا مجال للشك فيها. </a:t>
            </a:r>
            <a:endParaRPr lang="fr-FR" sz="2400" dirty="0"/>
          </a:p>
          <a:p>
            <a:pPr algn="just"/>
            <a:r>
              <a:rPr lang="ar-SA" sz="2400" dirty="0"/>
              <a:t>ثالثا: إن البشرية بهذا المعنى صارت مستغنية عن الوحي وعن كل البحوث الماورائية والغيبية لأن العقل البشري تجاوز هذه الحالة وهو الان لا يثق إلا في التناول الوضعي أي العلمي.</a:t>
            </a:r>
            <a:endParaRPr lang="fr-FR" sz="2400" dirty="0"/>
          </a:p>
          <a:p>
            <a:pPr algn="just"/>
            <a:r>
              <a:rPr lang="ar-SA" sz="2400" dirty="0"/>
              <a:t>رابعا: إذا كانت العلوم بحكم كثرتها وتخصصها لا يمكن الإحاطة بها الإحاطة المثلى فإنه بالإمكان أن نبني تخصصا آخر تكون مهمته جمع نتائج العلم وتحليل مناهجه وأفكاره وخاصة تتبع انتصاراته ضد إنتاجات الحالة اللاهوتية والميتافيزيقية. وهذا التخصص اسمه الفلسفة الوضعية</a:t>
            </a:r>
            <a:endParaRPr lang="fr-FR" sz="2400" dirty="0"/>
          </a:p>
          <a:p>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34163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381000"/>
            <a:ext cx="9105900" cy="5257800"/>
          </a:xfrm>
        </p:spPr>
        <p:txBody>
          <a:bodyPr/>
          <a:lstStyle/>
          <a:p>
            <a:endParaRPr lang="ar-SA" sz="2400" dirty="0" smtClean="0"/>
          </a:p>
          <a:p>
            <a:r>
              <a:rPr lang="ar-SA" sz="2400" dirty="0"/>
              <a:t> </a:t>
            </a:r>
            <a:r>
              <a:rPr lang="ar-SA" sz="2400" dirty="0" smtClean="0"/>
              <a:t>   خامسا</a:t>
            </a:r>
            <a:r>
              <a:rPr lang="ar-SA" sz="2400" dirty="0"/>
              <a:t>: أن مهمة الفلسفة الوضعية أي فلسفة العلم هو تتبع نتائج العلوم ومناهجها ونتائجها لتكون أداة فعالة تغذي العلماء داخل اختصاصاتهم الضيّقة.</a:t>
            </a:r>
            <a:endParaRPr lang="fr-FR" sz="2400" dirty="0"/>
          </a:p>
          <a:p>
            <a:r>
              <a:rPr lang="ar-SA" sz="2800" dirty="0"/>
              <a:t>سادسا: كلما تطورت هذه الفلسفة والعلم معها كلما تقلص حضور الدين في حياة الإنسان إلى أن يفقد الإنسان معنى الحضور الإلهي في حياته كلها وبجميع مظاهرها. </a:t>
            </a:r>
            <a:endParaRPr lang="fr-FR" sz="2800" dirty="0"/>
          </a:p>
          <a:p>
            <a:r>
              <a:rPr lang="ar-SA" sz="2800" b="1" dirty="0"/>
              <a:t>مناقشة ونقد:</a:t>
            </a:r>
            <a:endParaRPr lang="fr-FR" sz="2800" dirty="0"/>
          </a:p>
          <a:p>
            <a:r>
              <a:rPr lang="ar-SA" sz="2800" dirty="0"/>
              <a:t>يمكن أن نجمع أهم ما قيل في نقد فلسفة العلم الوضعية في النقاط التالية:</a:t>
            </a:r>
            <a:endParaRPr lang="fr-FR" sz="2800" dirty="0"/>
          </a:p>
          <a:p>
            <a:pPr lvl="0"/>
            <a:r>
              <a:rPr lang="ar-SA" sz="2800" dirty="0"/>
              <a:t>أن الفلسفة مع الوضعية فقدت جوهرها ودورها الفعلي في إنتاج المعرفة والقيم، وصارت فلسفة للعلم تابعة له فقط تجمع نتائجه ومناهجه وتحللها.</a:t>
            </a:r>
            <a:endParaRPr lang="fr-FR" sz="2800" dirty="0"/>
          </a:p>
          <a:p>
            <a:endParaRPr lang="ar-SA" sz="2800" u="sng" dirty="0">
              <a:solidFill>
                <a:srgbClr val="C00000"/>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99836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152400"/>
            <a:ext cx="8915400" cy="6172200"/>
          </a:xfrm>
        </p:spPr>
        <p:txBody>
          <a:bodyPr/>
          <a:lstStyle/>
          <a:p>
            <a:pPr lvl="0" algn="just"/>
            <a:r>
              <a:rPr lang="ar-SA" sz="2200" dirty="0"/>
              <a:t>إن التعصب للحقيقة العلمية جعلت العقل يزهو بنفسه متناسيا الحدود التي كان الفيلسوف الألماني كانط قد وضعها بين العلم والدين أي إن للعلم مجاله وللدين مجاله ولا يمكن استغناء الواحد عن الآخر، ولا يمكن أن يتدخل الواحد في الآخر أيضا. فللعلم عالمه وحقائقه، وللدين والوحي عالمه وحقائقه. لهذا السبب كان الصراع المعرفي والفلسفي بين </a:t>
            </a:r>
            <a:r>
              <a:rPr lang="ar-SA" sz="2200" dirty="0" err="1"/>
              <a:t>الكانطية</a:t>
            </a:r>
            <a:r>
              <a:rPr lang="ar-SA" sz="2200" dirty="0"/>
              <a:t> والوضعية قائما إلى وقت الناس هذا رغم ضعف المدرسة الوضعية وتقلص أتباعها وأنصارها.</a:t>
            </a:r>
            <a:endParaRPr lang="fr-FR" sz="2200" dirty="0"/>
          </a:p>
          <a:p>
            <a:pPr algn="just"/>
            <a:r>
              <a:rPr lang="ar-SA" sz="2200" b="1" dirty="0"/>
              <a:t>ثانيا: الوضعية المحدثة وفلسفة العلم الجديدة:</a:t>
            </a:r>
            <a:endParaRPr lang="fr-FR" sz="2200" dirty="0"/>
          </a:p>
          <a:p>
            <a:pPr algn="just"/>
            <a:r>
              <a:rPr lang="ar-SA" sz="2200" dirty="0"/>
              <a:t>إن فلسفة اوغست كونت فلسفة وضعية جسمت فلسفة العلم تجسيما كاملا. وسيبقى أثر أوغست كونت في فلسفة العلم قائما مع المدرسة الوضعية المحدثة  التي انطلقت من وضعية كونت الأولى لتطورها من أجل قراءة العلم الوضعي على نحو مغاير يبعد من مجال المعرفة كل أشكال الدين والميتافيزيقا. يرى أنصار الوضعية المحدثة أن:</a:t>
            </a:r>
            <a:endParaRPr lang="fr-FR" sz="2200" dirty="0"/>
          </a:p>
          <a:p>
            <a:pPr lvl="0" algn="just"/>
            <a:r>
              <a:rPr lang="ar-SA" sz="2200" dirty="0"/>
              <a:t>الدين وكل الميتافيزيقا مجالات وهمية لا معنى </a:t>
            </a:r>
            <a:r>
              <a:rPr lang="ar-SA" sz="2200" dirty="0" err="1"/>
              <a:t>لقضايها</a:t>
            </a:r>
            <a:r>
              <a:rPr lang="ar-SA" sz="2200" dirty="0"/>
              <a:t> حسبهم. وقد كان </a:t>
            </a:r>
            <a:r>
              <a:rPr lang="ar-SA" sz="2200" dirty="0" err="1"/>
              <a:t>فيتغنشتاين</a:t>
            </a:r>
            <a:r>
              <a:rPr lang="ar-SA" sz="2200" dirty="0"/>
              <a:t> </a:t>
            </a:r>
            <a:r>
              <a:rPr lang="ar-SA" sz="2200" dirty="0" err="1"/>
              <a:t>وكارناب</a:t>
            </a:r>
            <a:r>
              <a:rPr lang="ar-SA" sz="2200" dirty="0"/>
              <a:t> من اشهر من مثّل هذا الاتجاه وطوره. </a:t>
            </a:r>
            <a:endParaRPr lang="fr-FR" sz="2200" dirty="0"/>
          </a:p>
          <a:p>
            <a:pPr lvl="0" algn="just"/>
            <a:r>
              <a:rPr lang="ar-SA" sz="2200" dirty="0"/>
              <a:t>إن مهمة فلسفة العلم لا تنحصر في متابعة الإنتاج العلمي في مختلف مراحله كما أراد مؤسس الوضعية أوغست كونت، وإنما تحليل القضايا العلمية أي تحليل لغة العلم وتنقيتها من أي أثر ميتافيزيقي أو ديني، لأن الميتافيزيقا والدين يستعملان لغة لا علمية أي وهمية ولا معنى لها أي خالية من أيّ معنى</a:t>
            </a:r>
            <a:r>
              <a:rPr lang="ar-SA" dirty="0"/>
              <a:t>. </a:t>
            </a:r>
            <a:endParaRPr lang="fr-FR" dirty="0"/>
          </a:p>
          <a:p>
            <a:r>
              <a:rPr lang="ar-SA" dirty="0"/>
              <a:t> </a:t>
            </a:r>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64749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304800"/>
            <a:ext cx="8915400" cy="4525963"/>
          </a:xfrm>
        </p:spPr>
        <p:txBody>
          <a:bodyPr/>
          <a:lstStyle/>
          <a:p>
            <a:pPr lvl="0" algn="just"/>
            <a:r>
              <a:rPr lang="ar-SA" sz="2400" dirty="0"/>
              <a:t>ا</a:t>
            </a:r>
            <a:r>
              <a:rPr lang="ar-SA" sz="2200" dirty="0"/>
              <a:t>لمعنى حسب الوضعية المحدثة يكون في اللغة التي يمكن التحقق من صدقها تجريبيا ولها إحالات تجريبية واقعية. فكل كلمة أو عبارة لا نجد لها أثرا واقعيا تشير إليه فهي كلمة او عبارة خالية من أيّ معنى، ومن ثم وجب التخلص منها وتنقية القول العلمي منها. </a:t>
            </a:r>
            <a:endParaRPr lang="fr-FR" sz="2200" dirty="0"/>
          </a:p>
          <a:p>
            <a:pPr lvl="0" algn="just"/>
            <a:r>
              <a:rPr lang="ar-SA" sz="2200" dirty="0"/>
              <a:t>حكمت المدرسة الوضعية المحدثة على كل التراث الفلسفي والمعرفي منذ عصر أفلاطون إلى منتصف القرن العشرين بالزوال لكونه ليس إلا أوهاما تفنن الإنسان في صياغتها وحان الوقت الآن لتعويض هذا التراث الإنساني الوهمي باللغة العلمية ومسائل العلم ومناهجه ونظرياته وحقائقه. </a:t>
            </a:r>
            <a:endParaRPr lang="fr-FR" sz="2200" dirty="0"/>
          </a:p>
          <a:p>
            <a:pPr lvl="0" algn="just"/>
            <a:r>
              <a:rPr lang="ar-SA" sz="2200" dirty="0"/>
              <a:t>ترى فلسفة العلم الوضعية وفي نسختها المحدثة انه ليس أمام الإنسان اليوم بعد رحلته المعرفية التي دامت قرونا إلا التخلص من أوهام الماضي والتمسك بالعلم ولغته فقط. </a:t>
            </a:r>
            <a:endParaRPr lang="fr-FR" sz="2200" dirty="0"/>
          </a:p>
          <a:p>
            <a:pPr algn="just"/>
            <a:r>
              <a:rPr lang="ar-SA" sz="2200" dirty="0"/>
              <a:t>لقد أضحت المدرسة الوضعية المحدثة مدرسة منطقية خالصة تهتم بمنطق العلم وتحليل لغته دون تجاوز ذلك إلى إنتاج العلم نفسه. فإنتاج المعرفة لا يكون إلا علميا لأنه لا معرفة إلا المعرفة العلمية. لقد قضت الوضعية المنطقية بهذه الصورة قضاء مبرما على الفلسفة التقليدية في كل مباحثها الأنطولوجية الميتافيزيقية والمعرفية والقيمية ووجهة اللغة والتفكير وجهة واحدة هي التفكير العلمي ولغة العلم لأنه لا حقيقة فعلا إلا الحقيقة العلمية وما سواها وهم. وهذا ما عملت الفلسفة المعاصرة في بعض وجوهها على تجاوزه وبيان تهافته ولدينا في هذا السياق النقدي مدرستين أولى </a:t>
            </a:r>
            <a:r>
              <a:rPr lang="ar-SA" sz="2200" dirty="0" err="1"/>
              <a:t>إيبستيمولوجية</a:t>
            </a:r>
            <a:r>
              <a:rPr lang="ar-SA" sz="2200" dirty="0"/>
              <a:t> وثانية حدسية.</a:t>
            </a:r>
            <a:endParaRPr lang="fr-FR" sz="22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261023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639762"/>
          </a:xfrm>
        </p:spPr>
        <p:txBody>
          <a:bodyPr/>
          <a:lstStyle/>
          <a:p>
            <a:r>
              <a:rPr lang="ar-SA" b="1" dirty="0"/>
              <a:t>ثالثا: النقد </a:t>
            </a:r>
            <a:r>
              <a:rPr lang="ar-SA" b="1" dirty="0" err="1"/>
              <a:t>الإيبستيمولوجي</a:t>
            </a:r>
            <a:r>
              <a:rPr lang="ar-SA" b="1" dirty="0"/>
              <a:t>:</a:t>
            </a:r>
            <a:r>
              <a:rPr lang="fr-FR" dirty="0"/>
              <a:t/>
            </a:r>
            <a:br>
              <a:rPr lang="fr-FR" dirty="0"/>
            </a:br>
            <a:endParaRPr lang="fr-FR" dirty="0"/>
          </a:p>
        </p:txBody>
      </p:sp>
      <p:sp>
        <p:nvSpPr>
          <p:cNvPr id="3" name="Espace réservé du contenu 2"/>
          <p:cNvSpPr>
            <a:spLocks noGrp="1"/>
          </p:cNvSpPr>
          <p:nvPr>
            <p:ph idx="1"/>
          </p:nvPr>
        </p:nvSpPr>
        <p:spPr>
          <a:xfrm>
            <a:off x="533400" y="685800"/>
            <a:ext cx="8915400" cy="4343400"/>
          </a:xfrm>
        </p:spPr>
        <p:txBody>
          <a:bodyPr/>
          <a:lstStyle/>
          <a:p>
            <a:pPr algn="just"/>
            <a:endParaRPr lang="ar-SA" sz="2400" dirty="0" smtClean="0"/>
          </a:p>
          <a:p>
            <a:pPr algn="just"/>
            <a:r>
              <a:rPr lang="ar-SA" sz="2400" dirty="0"/>
              <a:t> </a:t>
            </a:r>
            <a:r>
              <a:rPr lang="ar-SA" sz="2400" dirty="0" smtClean="0"/>
              <a:t>         رأينا </a:t>
            </a:r>
            <a:r>
              <a:rPr lang="ar-SA" sz="2400" dirty="0"/>
              <a:t>كيف حاولت الفلسفة الدفاع عن وجودها ولو بصورة محتشمة أمام تطور العلوم الوضعية الهائل الذي احتكر الحقيقة كلها ولم يعد لحقول الفكر البشري الأخرى ما تقول معرفيا وإنما حق لها أن تصمت، وهو ما جعل فلسفة العلم في صورتها الوضعية فلسفة عقيمة غير قادرة على إنتاج المعرفة وإنما فقط متابعتها وتحليلها وتنقيتها من الشوائب التي قد تلتصق بها. </a:t>
            </a:r>
            <a:endParaRPr lang="fr-FR" sz="2400" dirty="0"/>
          </a:p>
          <a:p>
            <a:pPr algn="just"/>
            <a:r>
              <a:rPr lang="ar-SA" sz="2400" dirty="0"/>
              <a:t>وأمام تطور العلوم وتوسع مجالاتها وتعدد اختصاصاتها وخاصة مع القرن العشرين مع ظهور الفيزياء النسبية مع أينشتاين </a:t>
            </a:r>
            <a:r>
              <a:rPr lang="ar-SA" sz="2400" dirty="0" err="1"/>
              <a:t>والميكروفيزياء</a:t>
            </a:r>
            <a:r>
              <a:rPr lang="ar-SA" sz="2400" dirty="0"/>
              <a:t> مع </a:t>
            </a:r>
            <a:r>
              <a:rPr lang="ar-SA" sz="2400" dirty="0" err="1"/>
              <a:t>هيزنبرغ</a:t>
            </a:r>
            <a:r>
              <a:rPr lang="ar-SA" sz="2400" dirty="0"/>
              <a:t> ولوي دي بروي وفيزياء الكم مع ماكس بلانك عرف العلم صورة اخرى يمكن إيجازها في النقاط التالية:</a:t>
            </a:r>
            <a:endParaRPr lang="fr-FR" sz="2400" dirty="0"/>
          </a:p>
          <a:p>
            <a:pPr lvl="0" algn="just"/>
            <a:r>
              <a:rPr lang="ar-SA" sz="2400" dirty="0"/>
              <a:t>تغير العلم جوهريا في مسائله ومناهجه </a:t>
            </a:r>
            <a:endParaRPr lang="fr-FR" sz="2400" dirty="0"/>
          </a:p>
          <a:p>
            <a:pPr lvl="0" algn="just"/>
            <a:r>
              <a:rPr lang="ar-SA" sz="2400" dirty="0"/>
              <a:t>تراجعت النزعة التجريبية الخبرية </a:t>
            </a:r>
            <a:endParaRPr lang="fr-FR" sz="2400"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803333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381000"/>
            <a:ext cx="8915400" cy="5745163"/>
          </a:xfrm>
        </p:spPr>
        <p:txBody>
          <a:bodyPr/>
          <a:lstStyle/>
          <a:p>
            <a:pPr lvl="0"/>
            <a:r>
              <a:rPr lang="ar-SA" dirty="0"/>
              <a:t>تطورت المناهج الرياضية </a:t>
            </a:r>
            <a:r>
              <a:rPr lang="ar-SA" dirty="0" err="1"/>
              <a:t>الأكسيومية</a:t>
            </a:r>
            <a:r>
              <a:rPr lang="ar-SA" dirty="0"/>
              <a:t> فصار العلم الرياضي والطبيعي علما نظريا </a:t>
            </a:r>
            <a:r>
              <a:rPr lang="ar-SA" dirty="0" err="1"/>
              <a:t>أكسيوميا</a:t>
            </a:r>
            <a:r>
              <a:rPr lang="ar-SA" dirty="0"/>
              <a:t> أي علما فرضيا استنتاجيا.</a:t>
            </a:r>
            <a:endParaRPr lang="fr-FR" dirty="0"/>
          </a:p>
          <a:p>
            <a:r>
              <a:rPr lang="ar-SA" dirty="0"/>
              <a:t>نتيجة لهذا صارت العقلانية العلمية قوة تفسير للعالم وقوة تفكير لا تضاهى، بل صارت هذه العقلانية معرفة وفكرا هي الممثلة للعقل المعاصر والجامعة لأبرز مظاهره، وقد أحسن اينشتاين التعبير حين قال في مقال له عنوانه: العلم والدين نشره سنة 1945: " العلم أعرج دون دين والدين اعمى دون علم". فالحقيقة لا يمكن أن </a:t>
            </a:r>
            <a:r>
              <a:rPr lang="ar-SA" dirty="0" err="1"/>
              <a:t>يستاثر</a:t>
            </a:r>
            <a:r>
              <a:rPr lang="ar-SA" dirty="0"/>
              <a:t> بها العلم. هذه هي النتيجة الكبرى التي انتهت إليها النظرية العلمية المعاصرة. يقول </a:t>
            </a:r>
            <a:r>
              <a:rPr lang="ar-SA" dirty="0" err="1"/>
              <a:t>بشلار</a:t>
            </a:r>
            <a:r>
              <a:rPr lang="ar-SA" dirty="0"/>
              <a:t>: " إن جوهر تأملنا ان نفهم أننا لم نفهم بعد شيئا " لأن العلم يعيش حالة ندم مستمر يراجع نظرياته ويراجع حقائقه باستمرار، " إن تاريخ العلم هو تاريخ أخطائه".  -</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195718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457200"/>
            <a:ext cx="8915400" cy="5668963"/>
          </a:xfrm>
        </p:spPr>
        <p:txBody>
          <a:bodyPr/>
          <a:lstStyle/>
          <a:p>
            <a:endParaRPr lang="ar-SA" sz="2400" dirty="0" smtClean="0"/>
          </a:p>
          <a:p>
            <a:r>
              <a:rPr lang="ar-SA" sz="2400" dirty="0"/>
              <a:t> </a:t>
            </a:r>
            <a:r>
              <a:rPr lang="ar-SA" sz="2400" dirty="0" smtClean="0"/>
              <a:t>           لم </a:t>
            </a:r>
            <a:r>
              <a:rPr lang="ar-SA" sz="2400" dirty="0"/>
              <a:t>يعد ممكنا بعد الآن احتكار الحقيقة في سياق العلم إذ ليست حقائق العلم اليوم إلا أخطاء لم نكشفها بعد، وما على العقل العلمي إلا أن يتسلح بالمرونة الكافية التي تجعله قادرا على تغيير أفكاره باستمرار. ما هي </a:t>
            </a:r>
            <a:r>
              <a:rPr lang="ar-SA" sz="2400" dirty="0" err="1"/>
              <a:t>الإيبستيمولوجيا</a:t>
            </a:r>
            <a:r>
              <a:rPr lang="ar-SA" sz="2400" dirty="0"/>
              <a:t> وما هو دورها ؟ </a:t>
            </a:r>
            <a:endParaRPr lang="fr-FR" sz="2400" dirty="0"/>
          </a:p>
          <a:p>
            <a:pPr lvl="0"/>
            <a:r>
              <a:rPr lang="ar-SA" sz="2400" dirty="0"/>
              <a:t>إنها ليست نظرية في المعرفة، وإنما هي حقل نظري جديد يتخذ من العلم الحديث والمعاصر موضوعا له لتحليله ونقده والوقوف على العوائق التي تحول دون ظهوره أو تقدمه والقطيعات التي على العلم أن يقوم بها في سبيل بناء نظرياته وتجديدها. </a:t>
            </a:r>
            <a:endParaRPr lang="fr-FR" sz="2400" dirty="0"/>
          </a:p>
          <a:p>
            <a:pPr lvl="0"/>
            <a:r>
              <a:rPr lang="ar-SA" sz="2400" dirty="0"/>
              <a:t>إنها عملية تحليل نفسي للقول العلمي في </a:t>
            </a:r>
            <a:r>
              <a:rPr lang="ar-SA" sz="2400" dirty="0" err="1"/>
              <a:t>نشاته</a:t>
            </a:r>
            <a:r>
              <a:rPr lang="ar-SA" sz="2400" dirty="0"/>
              <a:t> وتأسيسه وتجدده. إن للعلم تاريخا وللحقيقة العلمية تاريخا، الأمر الذي يجعل القول العلمي اليوم بما هو المعبّر على المعرفة الإنسانية في أسمى صورها قولا احتماليا ونسبيا وتاريخيا بعدما كان قولا مطلقا ولا تاريخيا مع الوضعية وفلسفة العلم. لم يعد العلم دينا كما كان يحلم </a:t>
            </a:r>
            <a:r>
              <a:rPr lang="ar-SA" sz="2400" dirty="0" err="1"/>
              <a:t>الوضعيون</a:t>
            </a:r>
            <a:r>
              <a:rPr lang="ar-SA" sz="2400" dirty="0"/>
              <a:t> وكل من تعصب للعلم وأنكر ما سواه.</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255627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563562"/>
          </a:xfrm>
        </p:spPr>
        <p:txBody>
          <a:bodyPr/>
          <a:lstStyle/>
          <a:p>
            <a:r>
              <a:rPr lang="ar-SA" b="1" dirty="0"/>
              <a:t>رابعا: النقد الحدسي:</a:t>
            </a:r>
            <a:r>
              <a:rPr lang="fr-FR" dirty="0"/>
              <a:t/>
            </a:r>
            <a:br>
              <a:rPr lang="fr-FR" dirty="0"/>
            </a:br>
            <a:endParaRPr lang="fr-FR" dirty="0"/>
          </a:p>
        </p:txBody>
      </p:sp>
      <p:sp>
        <p:nvSpPr>
          <p:cNvPr id="3" name="Espace réservé du contenu 2"/>
          <p:cNvSpPr>
            <a:spLocks noGrp="1"/>
          </p:cNvSpPr>
          <p:nvPr>
            <p:ph idx="1"/>
          </p:nvPr>
        </p:nvSpPr>
        <p:spPr>
          <a:xfrm>
            <a:off x="495300" y="533400"/>
            <a:ext cx="8915400" cy="5592763"/>
          </a:xfrm>
        </p:spPr>
        <p:txBody>
          <a:bodyPr/>
          <a:lstStyle/>
          <a:p>
            <a:r>
              <a:rPr lang="ar-SA" sz="2000" dirty="0" smtClean="0"/>
              <a:t>في </a:t>
            </a:r>
            <a:r>
              <a:rPr lang="ar-SA" sz="2000" dirty="0"/>
              <a:t>خضم تطور العلوم المعاصرة التي ذكرناها وظهور القول </a:t>
            </a:r>
            <a:r>
              <a:rPr lang="ar-SA" sz="2000" dirty="0" err="1"/>
              <a:t>الإيبستيمولوجي</a:t>
            </a:r>
            <a:r>
              <a:rPr lang="ar-SA" sz="2000" dirty="0"/>
              <a:t> وفي سياق نقد القول العلمي من جهة والقول الوضعي من جهة أخرى تم إعادة </a:t>
            </a:r>
            <a:r>
              <a:rPr lang="ar-SA" sz="2000" dirty="0" err="1"/>
              <a:t>تاسيس</a:t>
            </a:r>
            <a:r>
              <a:rPr lang="ar-SA" sz="2000" dirty="0"/>
              <a:t> القول الفلسفي من جديد فظهرت فلسفة الفيلسوف الفرنسي برغسون  الذي تمكن من إعادة رسم مجالات العقل البشري وقدراته الذهنية والإدراكية في التعامل مع المعرفة بمختلف أشكالها ومظاهرها، فرسم الفروق بين الحياة الروحية والحياة البيولوجية، والدماغ البشري والعقل، والجسم والروح، وكشف ما آلت إليه الحياة الإنسانية نتيجة التطور الهائل للعلوم والتقنيات.</a:t>
            </a:r>
            <a:endParaRPr lang="fr-FR" sz="2000" dirty="0"/>
          </a:p>
          <a:p>
            <a:r>
              <a:rPr lang="ar-SA" sz="2000" dirty="0"/>
              <a:t> لقد أثبت برغسون تضخم الجسم البشري بفضل الآلة والعلوم فانتشرت بسبب هذا التضخم المادية بكل أشكالها وأبعادها وصارت الروح في الحياة الغربية المعاصرة ضعيفة هزيلة لا تكاد تذكر، الأمر الذي زاد من مشاكل الحياة المعاصرة علميا وتكنولوجيا من جهة، وإنسانيا وأخلاقيا قيميا من جهة أخرى. </a:t>
            </a:r>
            <a:endParaRPr lang="fr-FR" sz="2000" dirty="0"/>
          </a:p>
          <a:p>
            <a:r>
              <a:rPr lang="ar-SA" sz="2000" dirty="0"/>
              <a:t>وإذا كانت الميكانيكا حررت الإنسان من استعباد القوى الطبيعية ومكنته من وسائل السيطرة عليها، فإن هذه القوة انقلبت ضده فصار عبدا لإنتاجاتها أسيرا لمقتضياتها. </a:t>
            </a:r>
            <a:endParaRPr lang="fr-FR" sz="2000" dirty="0"/>
          </a:p>
          <a:p>
            <a:r>
              <a:rPr lang="ar-SA" sz="2000" dirty="0"/>
              <a:t>أمام هذا الوضع المادي الخالص والسلبي يظهر السؤال الأكبر عند برغسون. ما هو السبيل الأمثل لإعادة الإنسانية إلى الإنسان المادي اليوم؟ هل الحل يكمن في التراجع عن منتجات العلم المادية اليوم وأسباب القوة الخارقة التي وهبها العلم للإنسان؟ </a:t>
            </a:r>
            <a:endParaRPr lang="fr-FR" sz="2000" dirty="0"/>
          </a:p>
          <a:p>
            <a:r>
              <a:rPr lang="ar-SA" sz="2000" dirty="0"/>
              <a:t>يرى برغسون إن التراجع عن منتجات العلم المادية وقواه التكنولوجية أمر غير ممكن، والتفكير فيه ضلال عقلي ووهم نفسي يجب التخلص منه. لأجل هذا يحثنا على البحث عن حلول بكيفيات أخرى وفي جهات أخرى من حياة الإنسان الثرية. </a:t>
            </a:r>
            <a:endParaRPr lang="fr-FR" sz="2000" dirty="0"/>
          </a:p>
          <a:p>
            <a:r>
              <a:rPr lang="ar-SA" dirty="0"/>
              <a:t> </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997399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04800"/>
            <a:ext cx="8915400" cy="5791200"/>
          </a:xfrm>
        </p:spPr>
        <p:txBody>
          <a:bodyPr/>
          <a:lstStyle/>
          <a:p>
            <a:r>
              <a:rPr lang="ar-SA" sz="2400" dirty="0"/>
              <a:t>يقول برغسون: " فكما ان التصوف يستدعي الميكانيكا فإن الميكانيكا تقتضي التصوف" . أي إن القوة العلمية والمادية التي انتجتها المعرفة العلمية المعاصرة تحتاج إلى قوة روحانية تقوّم اعوجاجها وتعيد للإنسان توازنه الجوهري بوصفه جسما وروحا. إن الجسد الذي أفرط في البدانة قد بقيت فيه الروح على حالها فغدت من الضالة بحيث لا تستطيع أن تملأه، واصبحت من الضعف بحيث لا تملك أن توجهه. وهذا ما يفسّر الفجوة التي حدثت بينهما، وهو ما يفسر المشاكل الاجتماعية والسياسية الدولية الخطيرة التي هي جميعا تعريفات لهذه الفجوة... إن الجسد حين يتضخم يتطلب مزيدا من الروح وان الميكانيكا تقتضي التصوف.... ولن تسترد هذه الميكانيكا وجهتها الحقيقية ولن تخدم خدمات تتناسب وقدرتها الا اذا استطاعت الانسانية التي زادت من انحنائها الى الارض ان تنهض بواسطتها وان ترنو الى السماء". بهذه الصورة تمكن برغسون من رسم مجال العقل اي مجال العلوم المادية لكونه الأقدر على تفسير العالم وتمكين القوى الإنسانية في الوجود. ورسم مجال الروح أي الحدس بوصفه قوة إدراك روحية قادرة على الغوص في أعماق الإنسان وتقوية روحه. فالحدس بوصفه معرفة مباشرة قادر على إدراك ما لا يمكن للعقل إدراكه فهو ينفذ إلى الباطن بيسر ليدرك كنهه وهذا ما يجعل الدين مفهوما ومدركا وحاملا لحقيقة أخرى مغايرة للحقيقة التي يبنيها العلم. </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2192406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152400"/>
            <a:ext cx="8915400" cy="5562600"/>
          </a:xfrm>
        </p:spPr>
        <p:txBody>
          <a:bodyPr/>
          <a:lstStyle/>
          <a:p>
            <a:r>
              <a:rPr lang="ar-SA" sz="2200" dirty="0"/>
              <a:t>إن الدين بما هو أسّ ضروري في بناء إنسانية الإنسان يتحرك ضمن مجاله ويمنح للإنسانية بفضل قوة الحدس التي يمتلكها ما لا يمكن للعلم بواسطة عقله أن يمنحه. ويقتضي الوجود الإنساني </a:t>
            </a:r>
            <a:endParaRPr lang="fr-FR" sz="2200" dirty="0"/>
          </a:p>
          <a:p>
            <a:r>
              <a:rPr lang="ar-SA" sz="2200" dirty="0"/>
              <a:t>بهذا المعنى يبني برغسون موقفا معتدلا يمنح للحدس الديني مجاله وللعقل العلمي مجاله وهو تأليف بين العلم والإيمان يرى برغسون أنه لا سبيل لتجاوزه إذا أراد الإنسان المعاصر إنقاذ نفسه من المادية العلمية التي كبلته وأفقدته روحه. </a:t>
            </a:r>
            <a:endParaRPr lang="fr-FR" sz="2200" dirty="0"/>
          </a:p>
          <a:p>
            <a:r>
              <a:rPr lang="ar-SA" sz="2200" dirty="0"/>
              <a:t>والإله بهذا المعنى حسب برغسون هو ذلك المطلق أو السر الذي يتجلى فينا، وهو موجود كماهية نفسية لا رياضية أو منطقية، وهو منبع كل شيء في الوجود، وعنه تصدر العوالم، فالخلق عند برغسون هو نبع وصدور عن الإله، لكن الإله يبقى مستقلا عن الكون ومتعال عليه.</a:t>
            </a:r>
            <a:endParaRPr lang="fr-FR" sz="2200" dirty="0"/>
          </a:p>
          <a:p>
            <a:r>
              <a:rPr lang="ar-SA" sz="2200" dirty="0"/>
              <a:t> نستنتج من هذا أن الفلسفة مع برغسون في منتصف القرن العشرين الميلادي رأت ضرورة العودة لله والدين وتنشيط الروح والحدس الصوفي لإحداث التوازن الضروري في حياة الإنسان بين مادية العقل وروحانية الدين وقيمه. وإذا كان هذا ضروريا حسب برغسون، فإن المسلمين أقدر على بناء عقيدة إسلامية توجه البشرية نحو توازن مخصوص يجمع بين العلم والإيمان ويبني نظاما في المعرفة والعلم يمنح للعقل مجاله وقدراته وللوحي مجاله وقدراته. يقول تعالى: "يَرْفَعِ اللَّهُ الَّذِينَ آمَنُوا مِنكُمْ وَالَّذِينَ أُوتُوا الْعِلْمَ دَرَجَاتٍ‏" ‏[‏المجادلة‏:‏11‏].</a:t>
            </a:r>
            <a:endParaRPr lang="fr-FR" sz="22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8252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2762</TotalTime>
  <Words>3013</Words>
  <Application>Microsoft Office PowerPoint</Application>
  <PresentationFormat>Format A4 (210 x 297 mm)</PresentationFormat>
  <Paragraphs>122</Paragraphs>
  <Slides>20</Slides>
  <Notes>1</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فورم لكلية الاداب</vt:lpstr>
      <vt:lpstr>Présentation PowerPoint</vt:lpstr>
      <vt:lpstr>المحاضرة الثالثة عشر فلسفة العلم والإيبستيمولوجيا </vt:lpstr>
      <vt:lpstr>مقدمة: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ثالثا: النقد الإيبستيمولوجي: </vt:lpstr>
      <vt:lpstr>Présentation PowerPoint</vt:lpstr>
      <vt:lpstr>Présentation PowerPoint</vt:lpstr>
      <vt:lpstr>رابعا: النقد الحدسي: </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21</cp:revision>
  <dcterms:created xsi:type="dcterms:W3CDTF">2014-01-30T12:18:20Z</dcterms:created>
  <dcterms:modified xsi:type="dcterms:W3CDTF">2018-09-28T22:38:54Z</dcterms:modified>
</cp:coreProperties>
</file>