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92" r:id="rId3"/>
    <p:sldId id="311" r:id="rId4"/>
    <p:sldId id="312" r:id="rId5"/>
    <p:sldId id="313" r:id="rId6"/>
    <p:sldId id="314" r:id="rId7"/>
    <p:sldId id="319" r:id="rId8"/>
    <p:sldId id="315" r:id="rId9"/>
    <p:sldId id="316"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316"/>
    <a:srgbClr val="D9791B"/>
    <a:srgbClr val="313B4A"/>
    <a:srgbClr val="43A79C"/>
    <a:srgbClr val="EDBD1F"/>
    <a:srgbClr val="81AA52"/>
    <a:srgbClr val="0E478A"/>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4" autoAdjust="0"/>
  </p:normalViewPr>
  <p:slideViewPr>
    <p:cSldViewPr>
      <p:cViewPr varScale="1">
        <p:scale>
          <a:sx n="74" d="100"/>
          <a:sy n="74" d="100"/>
        </p:scale>
        <p:origin x="-1074"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9/29/2018</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‹N°›</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‹N°›</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ar-SA" sz="3700" b="1" dirty="0" smtClean="0">
              <a:solidFill>
                <a:srgbClr val="FF0000"/>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نظرية المعرفة</a:t>
            </a:r>
          </a:p>
          <a:p>
            <a:pPr algn="ctr" rtl="0"/>
            <a:r>
              <a:rPr lang="en-US" sz="2800" b="1" dirty="0" smtClean="0">
                <a:solidFill>
                  <a:srgbClr val="313B4A"/>
                </a:solidFill>
                <a:latin typeface="Calibri" pitchFamily="34" charset="0"/>
                <a:cs typeface="Times New Roman" pitchFamily="18" charset="0"/>
              </a:rPr>
              <a:t>Course Name </a:t>
            </a:r>
          </a:p>
          <a:p>
            <a:pPr algn="ctr"/>
            <a:r>
              <a:rPr lang="ar-SA" sz="3700" b="1" dirty="0">
                <a:solidFill>
                  <a:srgbClr val="FF0000"/>
                </a:solidFill>
                <a:latin typeface="AYM Wadiy S_U normal."/>
                <a:cs typeface="Times New Roman" pitchFamily="18" charset="0"/>
              </a:rPr>
              <a:t>استاذ المقرر</a:t>
            </a:r>
          </a:p>
          <a:p>
            <a:pPr algn="ctr"/>
            <a:r>
              <a:rPr lang="ar-SA" sz="2800" b="1" smtClean="0">
                <a:solidFill>
                  <a:srgbClr val="313B4A"/>
                </a:solidFill>
                <a:latin typeface="Calibri" pitchFamily="34" charset="0"/>
                <a:cs typeface="Times New Roman" pitchFamily="18" charset="0"/>
              </a:rPr>
              <a:t>د</a:t>
            </a:r>
            <a:r>
              <a:rPr lang="ar-SA" sz="2800" b="1">
                <a:solidFill>
                  <a:srgbClr val="313B4A"/>
                </a:solidFill>
                <a:latin typeface="Calibri" pitchFamily="34" charset="0"/>
                <a:cs typeface="Times New Roman" pitchFamily="18" charset="0"/>
              </a:rPr>
              <a:t>/  هاني بن عبدالله الملحم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fontAlgn="auto">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الرابعة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عشر</a:t>
            </a:r>
            <a:r>
              <a:rPr lang="en-US"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r>
            <a:br>
              <a:rPr lang="en-US"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br>
            <a:r>
              <a:rPr lang="en-US"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r>
            <a:br>
              <a:rPr lang="en-US"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b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SA" sz="3600" b="1" dirty="0"/>
              <a:t>أشهر أعلام نظرية المعرفة العلمية </a:t>
            </a:r>
            <a:r>
              <a:rPr lang="ar-SA" sz="3600" b="1" dirty="0" smtClean="0"/>
              <a:t>المعاصرة</a:t>
            </a:r>
            <a:r>
              <a:rPr lang="en-US" sz="3600" b="1" dirty="0" smtClean="0"/>
              <a:t> </a:t>
            </a:r>
            <a:r>
              <a:rPr lang="ar-SA" sz="3600" b="1" dirty="0" err="1"/>
              <a:t>باشلار</a:t>
            </a:r>
            <a:r>
              <a:rPr lang="ar-SA" sz="3600" b="1" dirty="0"/>
              <a:t> </a:t>
            </a:r>
            <a:r>
              <a:rPr lang="fr-FR" dirty="0"/>
              <a:t/>
            </a:r>
            <a:br>
              <a:rPr lang="fr-FR" dirty="0"/>
            </a:br>
            <a:r>
              <a:rPr lang="ar-SA" b="1" dirty="0" smtClean="0"/>
              <a:t> </a:t>
            </a:r>
            <a:r>
              <a:rPr lang="fr-FR" dirty="0"/>
              <a:t/>
            </a:r>
            <a:br>
              <a:rPr lang="fr-FR" dirty="0"/>
            </a:br>
            <a:endPar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1074420" y="41910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Text Placeholder 5"/>
          <p:cNvSpPr>
            <a:spLocks noGrp="1"/>
          </p:cNvSpPr>
          <p:nvPr>
            <p:ph idx="1"/>
          </p:nvPr>
        </p:nvSpPr>
        <p:spPr>
          <a:xfrm>
            <a:off x="495300" y="1600200"/>
            <a:ext cx="8915400" cy="3429000"/>
          </a:xfrm>
        </p:spPr>
        <p:txBody>
          <a:bodyPr/>
          <a:lstStyle/>
          <a:p>
            <a:pPr>
              <a:buFont typeface="Arial" pitchFamily="34" charset="0"/>
              <a:buChar char="•"/>
            </a:pPr>
            <a:endParaRPr lang="ar-SA" altLang="ar-SA" sz="4000" b="1" dirty="0" smtClean="0">
              <a:solidFill>
                <a:srgbClr val="FF0000"/>
              </a:solidFill>
              <a:cs typeface="Arial" pitchFamily="34" charset="0"/>
            </a:endParaRPr>
          </a:p>
          <a:p>
            <a:r>
              <a:rPr lang="en-US" altLang="ar-SA" b="1" dirty="0" smtClean="0">
                <a:cs typeface="Arial" pitchFamily="34" charset="0"/>
              </a:rPr>
              <a:t> </a:t>
            </a:r>
          </a:p>
          <a:p>
            <a:r>
              <a:rPr lang="en-GB" altLang="ar-SA" b="1" dirty="0" smtClean="0">
                <a:cs typeface="Arial" pitchFamily="34" charset="0"/>
              </a:rPr>
              <a:t>  </a:t>
            </a:r>
            <a:r>
              <a:rPr lang="en-US" altLang="ar-SA" b="1" dirty="0" smtClean="0">
                <a:cs typeface="Arial" pitchFamily="34" charset="0"/>
              </a:rPr>
              <a:t>     </a:t>
            </a:r>
            <a:r>
              <a:rPr lang="en-GB" altLang="ar-SA" b="1" dirty="0" smtClean="0">
                <a:cs typeface="Arial" pitchFamily="34" charset="0"/>
              </a:rPr>
              <a:t>     </a:t>
            </a:r>
            <a:endParaRPr lang="ar-EG" altLang="ar-SA" b="1" dirty="0" smtClean="0">
              <a:cs typeface="Arial" pitchFamily="34" charset="0"/>
            </a:endParaRPr>
          </a:p>
        </p:txBody>
      </p:sp>
      <p:sp>
        <p:nvSpPr>
          <p:cNvPr id="15366"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B56E210-90AC-4CEA-A70F-B7A65735B816}" type="slidenum">
              <a:rPr lang="ar-SA" altLang="ar-SA" smtClean="0">
                <a:solidFill>
                  <a:schemeClr val="bg1"/>
                </a:solidFill>
                <a:latin typeface="Calibri" pitchFamily="34" charset="0"/>
              </a:rPr>
              <a:pPr eaLnBrk="1" hangingPunct="1"/>
              <a:t>3</a:t>
            </a:fld>
            <a:endParaRPr lang="en-US" altLang="ar-SA" smtClean="0">
              <a:solidFill>
                <a:schemeClr val="bg1"/>
              </a:solidFill>
              <a:latin typeface="Calibri" pitchFamily="34" charset="0"/>
            </a:endParaRPr>
          </a:p>
        </p:txBody>
      </p:sp>
      <p:sp>
        <p:nvSpPr>
          <p:cNvPr id="3" name="Rectangle 2"/>
          <p:cNvSpPr/>
          <p:nvPr/>
        </p:nvSpPr>
        <p:spPr>
          <a:xfrm>
            <a:off x="381000" y="762000"/>
            <a:ext cx="8763000" cy="4524315"/>
          </a:xfrm>
          <a:prstGeom prst="rect">
            <a:avLst/>
          </a:prstGeom>
        </p:spPr>
        <p:txBody>
          <a:bodyPr wrap="square">
            <a:spAutoFit/>
          </a:bodyPr>
          <a:lstStyle/>
          <a:p>
            <a:pPr lvl="0"/>
            <a:endParaRPr lang="en-US" sz="2400" dirty="0" smtClean="0">
              <a:cs typeface="+mn-cs"/>
            </a:endParaRPr>
          </a:p>
          <a:p>
            <a:pPr lvl="0"/>
            <a:r>
              <a:rPr lang="en-US" sz="2400" dirty="0">
                <a:cs typeface="+mn-cs"/>
              </a:rPr>
              <a:t> </a:t>
            </a:r>
            <a:r>
              <a:rPr lang="en-US" sz="2400" dirty="0" smtClean="0">
                <a:cs typeface="+mn-cs"/>
              </a:rPr>
              <a:t>       </a:t>
            </a:r>
            <a:r>
              <a:rPr lang="ar-SA" sz="2400" dirty="0" smtClean="0">
                <a:cs typeface="+mn-cs"/>
              </a:rPr>
              <a:t>اهتم </a:t>
            </a:r>
            <a:r>
              <a:rPr lang="ar-SA" sz="2400" dirty="0">
                <a:cs typeface="+mn-cs"/>
              </a:rPr>
              <a:t>"</a:t>
            </a:r>
            <a:r>
              <a:rPr lang="ar-SA" sz="2400" dirty="0" err="1">
                <a:cs typeface="+mn-cs"/>
              </a:rPr>
              <a:t>باشلار</a:t>
            </a:r>
            <a:r>
              <a:rPr lang="ar-SA" sz="2400" dirty="0">
                <a:cs typeface="+mn-cs"/>
              </a:rPr>
              <a:t>" بحقل </a:t>
            </a:r>
            <a:r>
              <a:rPr lang="ar-SA" sz="2400" dirty="0" err="1">
                <a:cs typeface="+mn-cs"/>
              </a:rPr>
              <a:t>الإبستيمولوجيا</a:t>
            </a:r>
            <a:r>
              <a:rPr lang="ar-SA" sz="2400" dirty="0">
                <a:cs typeface="+mn-cs"/>
              </a:rPr>
              <a:t> وضرورتها في العلم؛ فالفلسفات التقليدية في نظره قد استنفذت ذاتها لما تجاهلت الثورات العلمية المعاصرة وتأثيرها في القيم المعرفية، وفي الفكر نفسه؛ لذلك دعا "</a:t>
            </a:r>
            <a:r>
              <a:rPr lang="ar-SA" sz="2400" dirty="0" err="1">
                <a:cs typeface="+mn-cs"/>
              </a:rPr>
              <a:t>باشلار</a:t>
            </a:r>
            <a:r>
              <a:rPr lang="ar-SA" sz="2400" dirty="0">
                <a:cs typeface="+mn-cs"/>
              </a:rPr>
              <a:t>" إلى ضرورة قيام </a:t>
            </a:r>
            <a:r>
              <a:rPr lang="ar-SA" sz="2400" dirty="0" err="1">
                <a:cs typeface="+mn-cs"/>
              </a:rPr>
              <a:t>إبستيمولوجيا</a:t>
            </a:r>
            <a:r>
              <a:rPr lang="ar-SA" sz="2400" dirty="0">
                <a:cs typeface="+mn-cs"/>
              </a:rPr>
              <a:t> بإمكانها مواكبة هذه التطورات المتلاحقة في الفكر العلمي، وتستطيع التوفيق بين الجانب التجريبي من ناحية، ومبادئ العقل من ناحية أخرى</a:t>
            </a:r>
            <a:r>
              <a:rPr lang="en-US" sz="2400" dirty="0">
                <a:cs typeface="+mn-cs"/>
              </a:rPr>
              <a:t>.</a:t>
            </a:r>
            <a:endParaRPr lang="fr-FR" sz="2400" dirty="0">
              <a:cs typeface="+mn-cs"/>
            </a:endParaRPr>
          </a:p>
          <a:p>
            <a:r>
              <a:rPr lang="ar-SA" sz="2400" dirty="0">
                <a:cs typeface="+mn-cs"/>
              </a:rPr>
              <a:t>برز </a:t>
            </a:r>
            <a:r>
              <a:rPr lang="ar-SA" sz="2400" dirty="0" err="1">
                <a:cs typeface="+mn-cs"/>
              </a:rPr>
              <a:t>باشلار</a:t>
            </a:r>
            <a:r>
              <a:rPr lang="ar-SA" sz="2400" dirty="0">
                <a:cs typeface="+mn-cs"/>
              </a:rPr>
              <a:t> كواحد من أهم وأشهر المتخصصين بفلسفة العلوم؛ إذ درس بعمق الوسائل التي يحصل بها الإنسان على المعرفة العلمية عن طريق العقل، ولكنه فاجأ الجميع عندما ظهر كتابه «التحليل النفسي للنار» فقد تحول تمامًا من منهجه المعروف في فلسفة العلم إلى موضوع جديد حتى في مجال التحليل النفسي لأن الإنسان هو ميدان التحليل النفسي للمادة</a:t>
            </a:r>
            <a:r>
              <a:rPr lang="ar-SA" sz="2400" dirty="0" smtClean="0">
                <a:cs typeface="+mn-cs"/>
              </a:rPr>
              <a:t>.</a:t>
            </a:r>
            <a:endParaRPr lang="en-US" sz="2400" dirty="0" smtClean="0">
              <a:cs typeface="+mn-cs"/>
            </a:endParaRPr>
          </a:p>
          <a:p>
            <a:endParaRPr lang="fr-FR" sz="2400" dirty="0">
              <a:cs typeface="+mn-cs"/>
            </a:endParaRPr>
          </a:p>
        </p:txBody>
      </p:sp>
    </p:spTree>
    <p:extLst>
      <p:ext uri="{BB962C8B-B14F-4D97-AF65-F5344CB8AC3E}">
        <p14:creationId xmlns:p14="http://schemas.microsoft.com/office/powerpoint/2010/main" val="340875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B74F2FC-79F1-4E77-8DF5-6285EFB86431}" type="slidenum">
              <a:rPr lang="ar-SA" altLang="ar-SA" smtClean="0">
                <a:solidFill>
                  <a:schemeClr val="bg1"/>
                </a:solidFill>
                <a:latin typeface="Calibri" pitchFamily="34" charset="0"/>
              </a:rPr>
              <a:pPr eaLnBrk="1" hangingPunct="1"/>
              <a:t>4</a:t>
            </a:fld>
            <a:endParaRPr lang="en-US" altLang="ar-SA" smtClean="0">
              <a:solidFill>
                <a:schemeClr val="bg1"/>
              </a:solidFill>
              <a:latin typeface="Calibri" pitchFamily="34" charset="0"/>
            </a:endParaRPr>
          </a:p>
        </p:txBody>
      </p:sp>
      <p:sp>
        <p:nvSpPr>
          <p:cNvPr id="2" name="مستطيل 1"/>
          <p:cNvSpPr/>
          <p:nvPr/>
        </p:nvSpPr>
        <p:spPr>
          <a:xfrm>
            <a:off x="990600" y="1981200"/>
            <a:ext cx="7696200" cy="369332"/>
          </a:xfrm>
          <a:prstGeom prst="rect">
            <a:avLst/>
          </a:prstGeom>
        </p:spPr>
        <p:txBody>
          <a:bodyPr wrap="square">
            <a:spAutoFit/>
          </a:bodyPr>
          <a:lstStyle/>
          <a:p>
            <a:r>
              <a:rPr lang="ar-SA" dirty="0" smtClean="0"/>
              <a:t>   </a:t>
            </a:r>
            <a:endParaRPr lang="ar-SA" dirty="0"/>
          </a:p>
        </p:txBody>
      </p:sp>
      <p:sp>
        <p:nvSpPr>
          <p:cNvPr id="4" name="Rectangle 3"/>
          <p:cNvSpPr/>
          <p:nvPr/>
        </p:nvSpPr>
        <p:spPr>
          <a:xfrm>
            <a:off x="446468" y="273040"/>
            <a:ext cx="8763000" cy="5632311"/>
          </a:xfrm>
          <a:prstGeom prst="rect">
            <a:avLst/>
          </a:prstGeom>
        </p:spPr>
        <p:txBody>
          <a:bodyPr wrap="square">
            <a:spAutoFit/>
          </a:bodyPr>
          <a:lstStyle/>
          <a:p>
            <a:pPr lvl="0"/>
            <a:r>
              <a:rPr lang="ar-SA" sz="2400" dirty="0"/>
              <a:t>يؤكد </a:t>
            </a:r>
            <a:r>
              <a:rPr lang="ar-SA" sz="2400" dirty="0" err="1"/>
              <a:t>باشلار</a:t>
            </a:r>
            <a:r>
              <a:rPr lang="ar-SA" sz="2400" dirty="0"/>
              <a:t> أنه ظاهراتيّ (</a:t>
            </a:r>
            <a:r>
              <a:rPr lang="ar-SA" sz="2400" dirty="0" err="1"/>
              <a:t>فينومينولوجيّ</a:t>
            </a:r>
            <a:r>
              <a:rPr lang="ar-SA" sz="2400" dirty="0"/>
              <a:t>) في خياله؛ لأن </a:t>
            </a:r>
            <a:r>
              <a:rPr lang="ar-SA" sz="2400" dirty="0" err="1"/>
              <a:t>الظاهراتيّة</a:t>
            </a:r>
            <a:r>
              <a:rPr lang="ar-SA" sz="2400" dirty="0"/>
              <a:t> تعطي ميزة للحالات الراهنة، وتجعل الفيلسوف قادرًا على استقبال الصور الجديدة، وتنشيط الإسهام في الخيال الخلّاق، وتصحيح الصيرورة النفسيّة.</a:t>
            </a:r>
            <a:endParaRPr lang="fr-FR" sz="2400" dirty="0"/>
          </a:p>
          <a:p>
            <a:pPr lvl="0"/>
            <a:r>
              <a:rPr lang="ar-SA" sz="2400" dirty="0"/>
              <a:t>درس </a:t>
            </a:r>
            <a:r>
              <a:rPr lang="ar-SA" sz="2400" dirty="0" err="1"/>
              <a:t>غاستون</a:t>
            </a:r>
            <a:r>
              <a:rPr lang="ar-SA" sz="2400" dirty="0"/>
              <a:t> </a:t>
            </a:r>
            <a:r>
              <a:rPr lang="ar-SA" sz="2400" dirty="0" err="1"/>
              <a:t>باشلار</a:t>
            </a:r>
            <a:r>
              <a:rPr lang="ar-SA" sz="2400" dirty="0"/>
              <a:t> الزمن والمدة، وعَدَّ الواقع الزمني تعاقبًا غير متجانس لعدّة مراحل زمنية (مُدد زمنيّة)، كما هي الحال في الإيقاع الذي يظهر في العمل الموسيقي، وهو رنين لا مستمر، يبدو وهمًا على أنه مستمر.</a:t>
            </a:r>
            <a:endParaRPr lang="fr-FR" sz="2400" dirty="0"/>
          </a:p>
          <a:p>
            <a:pPr lvl="0"/>
            <a:r>
              <a:rPr lang="ar-SA" sz="2400" dirty="0"/>
              <a:t>وكان </a:t>
            </a:r>
            <a:r>
              <a:rPr lang="ar-SA" sz="2400" dirty="0" err="1"/>
              <a:t>باشلار</a:t>
            </a:r>
            <a:r>
              <a:rPr lang="ar-SA" sz="2400" dirty="0"/>
              <a:t> جدليًّا، بيد أن الجدل عنده تكاملي لا يتولد من الأطروحة، ونقيضها تناقض يفضي إلى ثالث مرفوع</a:t>
            </a:r>
            <a:r>
              <a:rPr lang="ar-SA" sz="2400" dirty="0" smtClean="0"/>
              <a:t>.</a:t>
            </a:r>
            <a:endParaRPr lang="en-US" sz="2400" dirty="0" smtClean="0"/>
          </a:p>
          <a:p>
            <a:pPr lvl="0"/>
            <a:r>
              <a:rPr lang="ar-SA" sz="2400" dirty="0"/>
              <a:t>وقد نقد التحليل النفسي عمومًا، </a:t>
            </a:r>
            <a:r>
              <a:rPr lang="ar-SA" sz="2400" dirty="0" err="1"/>
              <a:t>والفرويدية</a:t>
            </a:r>
            <a:r>
              <a:rPr lang="ar-SA" sz="2400" dirty="0"/>
              <a:t> خصوصًا، وهو يرى أن التحليل النفسي الذي يبقى في منطقة الانفعالات الحادة لا يجعله قادرًا على دراسة الخيال والصورة الشعرية، كما أن اللاوعي لا يتشكل فقط من الأحداث الرضيّة والمرضيّة كما يصوّر </a:t>
            </a:r>
            <a:r>
              <a:rPr lang="ar-SA" sz="2400" dirty="0" err="1"/>
              <a:t>سيغموند</a:t>
            </a:r>
            <a:r>
              <a:rPr lang="ar-SA" sz="2400" dirty="0"/>
              <a:t> فرويد؛ لأن اللاوعي يتشكل أيضًا من أحلام وتأمّلات الطفل وأحلام يقظته. ومع ذلك فإن </a:t>
            </a:r>
            <a:r>
              <a:rPr lang="ar-SA" sz="2400" dirty="0" err="1"/>
              <a:t>باشلار</a:t>
            </a:r>
            <a:r>
              <a:rPr lang="ar-SA" sz="2400" dirty="0"/>
              <a:t> يستخدم مفهوم التحليل النفسي لمعالجة مسائل تتعلق بالمعرفة العلمية، كما أنه يمنح الطفولة أهمية قصوى. وعلى الرغم من ابتعاده عن منهج التحليل النفسي </a:t>
            </a:r>
            <a:r>
              <a:rPr lang="ar-SA" sz="2400" dirty="0" err="1"/>
              <a:t>الفرويدي</a:t>
            </a:r>
            <a:r>
              <a:rPr lang="ar-SA" sz="2400" dirty="0"/>
              <a:t> فإنه كثيرًا ما يقابل أفكاره بأفكار فرويد. </a:t>
            </a:r>
            <a:endParaRPr lang="fr-FR" sz="2400" dirty="0"/>
          </a:p>
        </p:txBody>
      </p:sp>
    </p:spTree>
    <p:extLst>
      <p:ext uri="{BB962C8B-B14F-4D97-AF65-F5344CB8AC3E}">
        <p14:creationId xmlns:p14="http://schemas.microsoft.com/office/powerpoint/2010/main" val="1113102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Content Placeholder 2"/>
          <p:cNvSpPr>
            <a:spLocks noGrp="1"/>
          </p:cNvSpPr>
          <p:nvPr>
            <p:ph idx="4294967295"/>
          </p:nvPr>
        </p:nvSpPr>
        <p:spPr>
          <a:xfrm>
            <a:off x="304800" y="152400"/>
            <a:ext cx="9144000" cy="4724400"/>
          </a:xfrm>
        </p:spPr>
        <p:txBody>
          <a:bodyPr/>
          <a:lstStyle/>
          <a:p>
            <a:pPr lvl="0"/>
            <a:r>
              <a:rPr lang="ar-SA" sz="2800" dirty="0"/>
              <a:t> </a:t>
            </a:r>
            <a:r>
              <a:rPr lang="ar-SA" sz="2400" dirty="0"/>
              <a:t>وقيمة فلسفة </a:t>
            </a:r>
            <a:r>
              <a:rPr lang="ar-SA" sz="2400" dirty="0" err="1"/>
              <a:t>باشلار</a:t>
            </a:r>
            <a:r>
              <a:rPr lang="ar-SA" sz="2400" dirty="0"/>
              <a:t> تتمثل في رفضها </a:t>
            </a:r>
            <a:r>
              <a:rPr lang="ar-SA" sz="2400" dirty="0" err="1"/>
              <a:t>للأنساق</a:t>
            </a:r>
            <a:r>
              <a:rPr lang="ar-SA" sz="2400" dirty="0"/>
              <a:t> الفلسفية المثالية والعقلانية ونقدها.</a:t>
            </a:r>
            <a:endParaRPr lang="fr-FR" sz="2400" dirty="0"/>
          </a:p>
          <a:p>
            <a:pPr lvl="0"/>
            <a:r>
              <a:rPr lang="ar-SA" sz="2400" dirty="0"/>
              <a:t>العقلانية التطبيقية عنده تعني أن العقل لا يمكنه الاشتغال بعيدا عن الواقع وبعيدا عن التجربة، كما أن هذه الأخيرة لم تعد تقوم بدور الحكم في بناء النظرية العلمية. وهذا ما جعله يعيد النظر في علاقة التجربة بالعقل في عملية بناء المعرفة العلمية، مبينا أن العقلانية في مجال العلم تقوم على أساس يقين مزدوج يجمع بين العقل النظري وبين التجريب التطبيقي، وهو ما أطلق عليه «العقلانية التطبيقية أو المطبقة».</a:t>
            </a:r>
            <a:endParaRPr lang="fr-FR" sz="2400" dirty="0"/>
          </a:p>
          <a:p>
            <a:r>
              <a:rPr lang="ar-SA" sz="2400" dirty="0"/>
              <a:t>سمى </a:t>
            </a:r>
            <a:r>
              <a:rPr lang="ar-SA" sz="2400" dirty="0" err="1"/>
              <a:t>باشلار</a:t>
            </a:r>
            <a:r>
              <a:rPr lang="ar-SA" sz="2400" dirty="0"/>
              <a:t> نظريته بالعقلانية التطبيقية التي تنطلق من أن الموضوع العلمي ليس جاهزا ومعطى، وإنما يتم بناؤه، وأن المعرفة العلمية تنطلق من النظرية وتتجه نحو </a:t>
            </a:r>
            <a:r>
              <a:rPr lang="ar-SA" sz="2400" dirty="0" smtClean="0"/>
              <a:t>التطبيق</a:t>
            </a:r>
            <a:endParaRPr lang="en-US" sz="2400" dirty="0" smtClean="0"/>
          </a:p>
          <a:p>
            <a:endParaRPr lang="en-US" altLang="ar-SA" sz="2400" b="1" dirty="0" smtClean="0">
              <a:cs typeface="Arial" pitchFamily="34" charset="0"/>
            </a:endParaRPr>
          </a:p>
        </p:txBody>
      </p:sp>
      <p:sp>
        <p:nvSpPr>
          <p:cNvPr id="17414"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13D4D52-8781-41D6-A932-BD3FC66BC084}" type="slidenum">
              <a:rPr lang="ar-SA" altLang="ar-SA" smtClean="0">
                <a:solidFill>
                  <a:schemeClr val="bg1"/>
                </a:solidFill>
                <a:latin typeface="Calibri" pitchFamily="34" charset="0"/>
              </a:rPr>
              <a:pPr eaLnBrk="1" hangingPunct="1"/>
              <a:t>5</a:t>
            </a:fld>
            <a:endParaRPr lang="en-US" altLang="ar-SA" smtClean="0">
              <a:solidFill>
                <a:schemeClr val="bg1"/>
              </a:solidFill>
              <a:latin typeface="Calibri" pitchFamily="34" charset="0"/>
            </a:endParaRPr>
          </a:p>
        </p:txBody>
      </p:sp>
    </p:spTree>
    <p:extLst>
      <p:ext uri="{BB962C8B-B14F-4D97-AF65-F5344CB8AC3E}">
        <p14:creationId xmlns:p14="http://schemas.microsoft.com/office/powerpoint/2010/main" val="1781722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3BA5595-6399-4B5A-A5A0-91A42E7C3815}" type="slidenum">
              <a:rPr lang="ar-SA" altLang="ar-SA" smtClean="0">
                <a:solidFill>
                  <a:schemeClr val="bg1"/>
                </a:solidFill>
                <a:latin typeface="Calibri" pitchFamily="34" charset="0"/>
              </a:rPr>
              <a:pPr eaLnBrk="1" hangingPunct="1"/>
              <a:t>6</a:t>
            </a:fld>
            <a:endParaRPr lang="en-US" altLang="ar-SA" dirty="0" smtClean="0">
              <a:solidFill>
                <a:schemeClr val="bg1"/>
              </a:solidFill>
              <a:latin typeface="Calibri" pitchFamily="34" charset="0"/>
            </a:endParaRPr>
          </a:p>
        </p:txBody>
      </p:sp>
      <p:sp>
        <p:nvSpPr>
          <p:cNvPr id="18439" name="مربع نص 4"/>
          <p:cNvSpPr txBox="1">
            <a:spLocks noChangeArrowheads="1"/>
          </p:cNvSpPr>
          <p:nvPr/>
        </p:nvSpPr>
        <p:spPr bwMode="auto">
          <a:xfrm>
            <a:off x="1219200" y="198120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ltLang="ar-SA"/>
          </a:p>
        </p:txBody>
      </p:sp>
      <p:sp>
        <p:nvSpPr>
          <p:cNvPr id="18440" name="مربع نص 5"/>
          <p:cNvSpPr txBox="1">
            <a:spLocks noChangeArrowheads="1"/>
          </p:cNvSpPr>
          <p:nvPr/>
        </p:nvSpPr>
        <p:spPr bwMode="auto">
          <a:xfrm>
            <a:off x="838200" y="2057400"/>
            <a:ext cx="3505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endParaRPr lang="en-US" altLang="ar-SA"/>
          </a:p>
          <a:p>
            <a:pPr algn="r" eaLnBrk="1" hangingPunct="1"/>
            <a:endParaRPr lang="en-US" altLang="ar-SA"/>
          </a:p>
        </p:txBody>
      </p:sp>
      <p:sp>
        <p:nvSpPr>
          <p:cNvPr id="3" name="Rectangle 2"/>
          <p:cNvSpPr/>
          <p:nvPr/>
        </p:nvSpPr>
        <p:spPr>
          <a:xfrm>
            <a:off x="1066800" y="1143000"/>
            <a:ext cx="8001000" cy="4616648"/>
          </a:xfrm>
          <a:prstGeom prst="rect">
            <a:avLst/>
          </a:prstGeom>
        </p:spPr>
        <p:txBody>
          <a:bodyPr wrap="square">
            <a:spAutoFit/>
          </a:bodyPr>
          <a:lstStyle/>
          <a:p>
            <a:pPr lvl="0"/>
            <a:endParaRPr lang="en-US" dirty="0" smtClean="0"/>
          </a:p>
          <a:p>
            <a:pPr lvl="0"/>
            <a:endParaRPr lang="en-US" sz="2400" dirty="0"/>
          </a:p>
          <a:p>
            <a:pPr lvl="0"/>
            <a:r>
              <a:rPr lang="ar-SA" sz="2400" dirty="0" smtClean="0"/>
              <a:t>تقوم </a:t>
            </a:r>
            <a:r>
              <a:rPr lang="ar-SA" sz="2400" dirty="0"/>
              <a:t>«العقلانية التطبيقية أو المطبقة» على أربعة مبادئ تقف ضد مفاهيم الفكر العلمي القديم، وهي: </a:t>
            </a:r>
            <a:endParaRPr lang="fr-FR" sz="2400" dirty="0"/>
          </a:p>
          <a:p>
            <a:r>
              <a:rPr lang="ar-SA" sz="2400" dirty="0"/>
              <a:t>أ- ليس ثمة عقل ثابت يحكم جميع أنماط معرفتنا. </a:t>
            </a:r>
            <a:endParaRPr lang="fr-FR" sz="2400" dirty="0"/>
          </a:p>
          <a:p>
            <a:r>
              <a:rPr lang="ar-SA" sz="2400" dirty="0"/>
              <a:t>ب- ليس ثمة منهج شامل. </a:t>
            </a:r>
            <a:endParaRPr lang="fr-FR" sz="2400" dirty="0"/>
          </a:p>
          <a:p>
            <a:r>
              <a:rPr lang="ar-SA" sz="2400" dirty="0"/>
              <a:t>ج- ليس ثمة واقع بسيط يقتصر العالِم على معاينته وشرحه، بل هو معقد ومركب من عناصر متعددة.</a:t>
            </a:r>
            <a:endParaRPr lang="fr-FR" sz="2400" dirty="0"/>
          </a:p>
          <a:p>
            <a:r>
              <a:rPr lang="ar-SA" sz="2400" dirty="0"/>
              <a:t>د- على فلسفة العلم أن تفتح المكان </a:t>
            </a:r>
            <a:r>
              <a:rPr lang="ar-SA" sz="2400" dirty="0" err="1"/>
              <a:t>للإبستمولوجيا</a:t>
            </a:r>
            <a:r>
              <a:rPr lang="ar-SA" sz="2400" dirty="0"/>
              <a:t> بوصفها الدراسة النقدية لتكوين المفاهيم العلمية الرئيسية وتوظيفها في حقلها الخصوصي، وليس بالنسبة إلى نظرية المعرفة بشكل عام</a:t>
            </a:r>
            <a:r>
              <a:rPr lang="en-US" sz="2400" dirty="0"/>
              <a:t>.</a:t>
            </a:r>
            <a:r>
              <a:rPr lang="ar-SA" sz="2400" dirty="0"/>
              <a:t> </a:t>
            </a:r>
            <a:endParaRPr lang="fr-FR" sz="2400" dirty="0"/>
          </a:p>
          <a:p>
            <a:endParaRPr lang="en-US" dirty="0"/>
          </a:p>
          <a:p>
            <a:endParaRPr lang="fr-FR" dirty="0"/>
          </a:p>
        </p:txBody>
      </p:sp>
    </p:spTree>
    <p:extLst>
      <p:ext uri="{BB962C8B-B14F-4D97-AF65-F5344CB8AC3E}">
        <p14:creationId xmlns:p14="http://schemas.microsoft.com/office/powerpoint/2010/main" val="1357932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056620"/>
            <a:ext cx="8915400" cy="4525963"/>
          </a:xfrm>
        </p:spPr>
        <p:txBody>
          <a:bodyPr/>
          <a:lstStyle/>
          <a:p>
            <a:r>
              <a:rPr lang="ar-SA" sz="2400" dirty="0"/>
              <a:t>يرى </a:t>
            </a:r>
            <a:r>
              <a:rPr lang="ar-SA" sz="2400" dirty="0" err="1"/>
              <a:t>باشلار</a:t>
            </a:r>
            <a:r>
              <a:rPr lang="ar-SA" sz="2400" dirty="0"/>
              <a:t> أننا عندما نبحث في الشروط النفسية لتقدم العلم، فسرعان ما نصل إلى الاعتقاد بأنه ينبغي وضع مشكلة المعرفة العلمية في صيغة عوائق أو عقبات، ولا يتعلق الأمر هنا بعقبات خارجية كتعقد الظواهر وزوالها، ولا بالطعن في ضعف الحواس والفكر الإنسانيين.</a:t>
            </a:r>
            <a:endParaRPr lang="fr-FR" sz="2400" dirty="0"/>
          </a:p>
          <a:p>
            <a:r>
              <a:rPr lang="ar-SA" sz="2400" dirty="0"/>
              <a:t>ففي فعل المعرفة ذاته تبرز الاضطرابات بنوع من الضرورة الوظيفية، وبذلك نتبين أسباب الجمود والركود، وهنالك سينكشف عن علل السكون التي ندعوها عوائق </a:t>
            </a:r>
            <a:r>
              <a:rPr lang="ar-SA" sz="2400" dirty="0" err="1"/>
              <a:t>إبستمولوجية</a:t>
            </a:r>
            <a:r>
              <a:rPr lang="ar-SA" sz="2400" baseline="30000" dirty="0"/>
              <a:t>()</a:t>
            </a:r>
            <a:r>
              <a:rPr lang="ar-SA" sz="2400" dirty="0"/>
              <a:t>.</a:t>
            </a:r>
            <a:endParaRPr lang="fr-FR" sz="2400" dirty="0"/>
          </a:p>
          <a:p>
            <a:r>
              <a:rPr lang="ar-SA" sz="2400" dirty="0"/>
              <a:t>العوائق </a:t>
            </a:r>
            <a:r>
              <a:rPr lang="ar-SA" sz="2400" dirty="0" err="1"/>
              <a:t>الإبستمولوجية</a:t>
            </a:r>
            <a:r>
              <a:rPr lang="ar-SA" sz="2400" dirty="0"/>
              <a:t> ناتجة عن صيرورة العمل العلمي ذاته عند </a:t>
            </a:r>
            <a:r>
              <a:rPr lang="ar-SA" sz="2400" dirty="0" err="1"/>
              <a:t>باشلار</a:t>
            </a:r>
            <a:r>
              <a:rPr lang="ar-SA" sz="2400" dirty="0"/>
              <a:t>، وهذا معناه بوضوح أنه لا يمكن أن يكون هنالك عمل علمي دون أن تكون هناك عوائق </a:t>
            </a:r>
            <a:r>
              <a:rPr lang="ar-SA" sz="2400" dirty="0" err="1"/>
              <a:t>إبستمولوجية</a:t>
            </a:r>
            <a:r>
              <a:rPr lang="ar-SA" sz="2400" dirty="0"/>
              <a:t>.</a:t>
            </a:r>
            <a:endParaRPr lang="fr-FR" sz="2400" dirty="0"/>
          </a:p>
          <a:p>
            <a:r>
              <a:rPr lang="ar-SA" sz="2400" dirty="0"/>
              <a:t>ويستنتج </a:t>
            </a:r>
            <a:r>
              <a:rPr lang="ar-SA" sz="2400" dirty="0" err="1"/>
              <a:t>باشلار</a:t>
            </a:r>
            <a:r>
              <a:rPr lang="ar-SA" sz="2400" dirty="0"/>
              <a:t> من خلال قراءته للمعرفة العلمية عددا من العوائق </a:t>
            </a:r>
            <a:r>
              <a:rPr lang="ar-SA" sz="2400" dirty="0" err="1"/>
              <a:t>الإبستمولوجية</a:t>
            </a:r>
            <a:r>
              <a:rPr lang="ar-SA" sz="2400" dirty="0"/>
              <a:t>.</a:t>
            </a:r>
            <a:endParaRPr lang="fr-FR" sz="2400" dirty="0"/>
          </a:p>
          <a:p>
            <a:endParaRPr lang="ar-SA" sz="24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2" name="Rectangle 1"/>
          <p:cNvSpPr/>
          <p:nvPr/>
        </p:nvSpPr>
        <p:spPr>
          <a:xfrm>
            <a:off x="4435174" y="533400"/>
            <a:ext cx="4222631" cy="523220"/>
          </a:xfrm>
          <a:prstGeom prst="rect">
            <a:avLst/>
          </a:prstGeom>
        </p:spPr>
        <p:txBody>
          <a:bodyPr wrap="none">
            <a:spAutoFit/>
          </a:bodyPr>
          <a:lstStyle/>
          <a:p>
            <a:r>
              <a:rPr lang="ar-EG" sz="2800" b="1" dirty="0"/>
              <a:t>العوائق </a:t>
            </a:r>
            <a:r>
              <a:rPr lang="ar-EG" sz="2800" b="1" dirty="0" err="1"/>
              <a:t>الإبستمولوجية</a:t>
            </a:r>
            <a:r>
              <a:rPr lang="ar-EG" sz="2800" b="1" dirty="0"/>
              <a:t> عند </a:t>
            </a:r>
            <a:r>
              <a:rPr lang="ar-EG" sz="2800" b="1" dirty="0" err="1"/>
              <a:t>باشلار</a:t>
            </a:r>
            <a:r>
              <a:rPr lang="ar-EG" dirty="0"/>
              <a:t>:</a:t>
            </a:r>
            <a:endParaRPr lang="en-US" dirty="0"/>
          </a:p>
        </p:txBody>
      </p:sp>
    </p:spTree>
    <p:extLst>
      <p:ext uri="{BB962C8B-B14F-4D97-AF65-F5344CB8AC3E}">
        <p14:creationId xmlns:p14="http://schemas.microsoft.com/office/powerpoint/2010/main" val="2211555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en-US" sz="2800" dirty="0"/>
              <a:t/>
            </a:r>
            <a:br>
              <a:rPr lang="en-US" sz="2800" dirty="0"/>
            </a:br>
            <a:endParaRPr lang="ar-SA" sz="2800" dirty="0" smtClean="0">
              <a:solidFill>
                <a:schemeClr val="tx1"/>
              </a:solidFill>
              <a:cs typeface="Arial" pitchFamily="34" charset="0"/>
            </a:endParaRPr>
          </a:p>
        </p:txBody>
      </p:sp>
      <p:sp>
        <p:nvSpPr>
          <p:cNvPr id="2150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AD52DDE-92BD-4F2C-940C-8121F09270E9}" type="slidenum">
              <a:rPr lang="ar-SA" altLang="ar-SA" smtClean="0">
                <a:solidFill>
                  <a:schemeClr val="bg1"/>
                </a:solidFill>
                <a:latin typeface="Calibri" pitchFamily="34" charset="0"/>
              </a:rPr>
              <a:pPr eaLnBrk="1" hangingPunct="1"/>
              <a:t>8</a:t>
            </a:fld>
            <a:endParaRPr lang="en-US" altLang="ar-SA" smtClean="0">
              <a:solidFill>
                <a:schemeClr val="bg1"/>
              </a:solidFill>
              <a:latin typeface="Calibri" pitchFamily="34" charset="0"/>
            </a:endParaRPr>
          </a:p>
        </p:txBody>
      </p:sp>
      <p:sp>
        <p:nvSpPr>
          <p:cNvPr id="3" name="Rectangle 2"/>
          <p:cNvSpPr/>
          <p:nvPr/>
        </p:nvSpPr>
        <p:spPr>
          <a:xfrm>
            <a:off x="609600" y="335846"/>
            <a:ext cx="8686800" cy="5909310"/>
          </a:xfrm>
          <a:prstGeom prst="rect">
            <a:avLst/>
          </a:prstGeom>
        </p:spPr>
        <p:txBody>
          <a:bodyPr wrap="square">
            <a:spAutoFit/>
          </a:bodyPr>
          <a:lstStyle/>
          <a:p>
            <a:pPr algn="just"/>
            <a:r>
              <a:rPr lang="ar-SA" b="1" dirty="0"/>
              <a:t> </a:t>
            </a:r>
            <a:r>
              <a:rPr lang="ar-SA" sz="2400" b="1" dirty="0"/>
              <a:t>العائق الأول: </a:t>
            </a:r>
            <a:endParaRPr lang="fr-FR" sz="2400" dirty="0"/>
          </a:p>
          <a:p>
            <a:pPr algn="just"/>
            <a:r>
              <a:rPr lang="ar-SA" sz="2400" dirty="0"/>
              <a:t>التجربة الأولى، المعرفة العامية تعتمد على التجربة الحسية، أي: التجربة السابقة على النقد، نجد أن الواقع المباشر لا يقود إلى معرفة علمية، والموضوع المباشر الذي تقدمه الحواس يلغي دور العقل والنقد، ويفرض عليه التصديق الكلي بكل ما تقدمه الحواس؛ ولذلك فإن التجربة الأولى العائق الأكبر أمام تطور المعرفة العلمية </a:t>
            </a:r>
            <a:r>
              <a:rPr lang="ar-SA" sz="2400" baseline="30000" dirty="0"/>
              <a:t>()</a:t>
            </a:r>
            <a:r>
              <a:rPr lang="ar-SA" sz="2400" dirty="0"/>
              <a:t>.</a:t>
            </a:r>
            <a:endParaRPr lang="fr-FR" sz="2400" dirty="0"/>
          </a:p>
          <a:p>
            <a:pPr algn="just"/>
            <a:r>
              <a:rPr lang="ar-SA" sz="2400" b="1" dirty="0"/>
              <a:t> العائق الثاني:</a:t>
            </a:r>
            <a:endParaRPr lang="fr-FR" sz="2400" dirty="0"/>
          </a:p>
          <a:p>
            <a:pPr algn="just"/>
            <a:r>
              <a:rPr lang="ar-SA" sz="2400" dirty="0"/>
              <a:t> عائق التعميم، فالتعميم عقيدة سيطرت على الفكر البشري لمدة طويلة من الزمن، يقول </a:t>
            </a:r>
            <a:r>
              <a:rPr lang="ar-SA" sz="2400" dirty="0" err="1"/>
              <a:t>باشلار</a:t>
            </a:r>
            <a:r>
              <a:rPr lang="ar-SA" sz="2400" dirty="0"/>
              <a:t>: «إنه ما من شيء عمل على كبح تطور المعرفة العلمية كما فعل المذهب الخاطئ للتعميم الذي ساد من أرسطو إلى بيكون، والذي ما يزال بالنسبة لعقول كثيرة المذهب الأساس للمعرفة»</a:t>
            </a:r>
            <a:r>
              <a:rPr lang="ar-SA" sz="2400" baseline="30000" dirty="0"/>
              <a:t>()</a:t>
            </a:r>
            <a:r>
              <a:rPr lang="ar-SA" sz="2400" dirty="0"/>
              <a:t>. </a:t>
            </a:r>
            <a:endParaRPr lang="fr-FR" sz="2400" dirty="0"/>
          </a:p>
          <a:p>
            <a:pPr algn="just"/>
            <a:r>
              <a:rPr lang="ar-SA" sz="2400" b="1" dirty="0"/>
              <a:t>العائق الثالث:</a:t>
            </a:r>
            <a:endParaRPr lang="fr-FR" sz="2400" dirty="0"/>
          </a:p>
          <a:p>
            <a:pPr algn="just"/>
            <a:r>
              <a:rPr lang="ar-SA" sz="2400" dirty="0"/>
              <a:t> العائق اللفظي، ويعني أن هناك ألفاظا تتمدد أثناء استخدامها فتصبح تدل على أشياء خارج دلالتها الأصلية؛ مما يجعل من استخدامها مشوشًا ومبهمًا إلى حد كبير. تحت نفس اللفظ نجد مفاهيم شديدة التباين، ونفس اللفظ يصف الظاهرة ونفس اللفظ يشرحها والتعيين يكون نفسه لكن الشرح مختلف، له تصورات مختلفة عند الإنسان العادي والمتخصص</a:t>
            </a:r>
            <a:r>
              <a:rPr lang="fr-FR" sz="2400" dirty="0"/>
              <a:t> </a:t>
            </a:r>
            <a:r>
              <a:rPr lang="ar-SA" dirty="0"/>
              <a:t>()	</a:t>
            </a:r>
            <a:endParaRPr lang="fr-FR" dirty="0"/>
          </a:p>
        </p:txBody>
      </p:sp>
    </p:spTree>
    <p:extLst>
      <p:ext uri="{BB962C8B-B14F-4D97-AF65-F5344CB8AC3E}">
        <p14:creationId xmlns:p14="http://schemas.microsoft.com/office/powerpoint/2010/main" val="37064144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609600"/>
            <a:ext cx="8915400" cy="1143000"/>
          </a:xfrm>
        </p:spPr>
        <p:txBody>
          <a:bodyPr/>
          <a:lstStyle/>
          <a:p>
            <a:r>
              <a:rPr lang="ar-SA" dirty="0"/>
              <a:t/>
            </a:r>
            <a:br>
              <a:rPr lang="ar-SA" dirty="0"/>
            </a:br>
            <a:endParaRPr lang="ar-SA" dirty="0"/>
          </a:p>
        </p:txBody>
      </p:sp>
      <p:sp>
        <p:nvSpPr>
          <p:cNvPr id="3" name="عنصر نائب للمحتوى 2"/>
          <p:cNvSpPr>
            <a:spLocks noGrp="1"/>
          </p:cNvSpPr>
          <p:nvPr>
            <p:ph idx="1"/>
          </p:nvPr>
        </p:nvSpPr>
        <p:spPr/>
        <p:txBody>
          <a:bodyPr/>
          <a:lstStyle/>
          <a:p>
            <a:r>
              <a:rPr lang="ar-SA" sz="2400" dirty="0"/>
              <a:t> </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Rectangle 4"/>
          <p:cNvSpPr/>
          <p:nvPr/>
        </p:nvSpPr>
        <p:spPr>
          <a:xfrm>
            <a:off x="1143000" y="914400"/>
            <a:ext cx="8077200" cy="4678204"/>
          </a:xfrm>
          <a:prstGeom prst="rect">
            <a:avLst/>
          </a:prstGeom>
        </p:spPr>
        <p:txBody>
          <a:bodyPr wrap="square">
            <a:spAutoFit/>
          </a:bodyPr>
          <a:lstStyle/>
          <a:p>
            <a:endParaRPr lang="ar-SA" sz="2800" b="1" dirty="0" smtClean="0"/>
          </a:p>
          <a:p>
            <a:r>
              <a:rPr lang="ar-SA" sz="2800" b="1" dirty="0" smtClean="0"/>
              <a:t>العائق </a:t>
            </a:r>
            <a:r>
              <a:rPr lang="ar-SA" sz="2800" b="1" dirty="0"/>
              <a:t>الرابع: </a:t>
            </a:r>
            <a:endParaRPr lang="fr-FR" sz="2800" dirty="0"/>
          </a:p>
          <a:p>
            <a:r>
              <a:rPr lang="ar-SA" sz="2800" dirty="0"/>
              <a:t>هو العائق الجوهري، أي: فكرة الجوهر التي تسببت في تيه العلماء لعصور طويلة بحثًا عن جواهر الأشياء بدلًا من ظواهرها. </a:t>
            </a:r>
            <a:endParaRPr lang="ar-SA" sz="2800" dirty="0" smtClean="0"/>
          </a:p>
          <a:p>
            <a:endParaRPr lang="fr-FR" sz="2800" dirty="0"/>
          </a:p>
          <a:p>
            <a:r>
              <a:rPr lang="ar-SA" sz="2800" b="1" dirty="0"/>
              <a:t>العائق الخامس: </a:t>
            </a:r>
            <a:endParaRPr lang="fr-FR" sz="2800" dirty="0"/>
          </a:p>
          <a:p>
            <a:r>
              <a:rPr lang="ar-SA" sz="2800" dirty="0"/>
              <a:t>العائق الإحيائي البيولوجي، ويعني أن الحياة تفسر على أساس جواهر الأشياء، ويعني به إدخال بعض العلوم في مجالات غير مجالاتها التي تعمل فيها، خصوصا إدخال الأحياء (البيولوجيا) في علم الكيمياء والفيزياء</a:t>
            </a:r>
            <a:r>
              <a:rPr lang="en-US" dirty="0" smtClean="0"/>
              <a:t>.</a:t>
            </a:r>
            <a:endParaRPr lang="ar-SA" dirty="0" smtClean="0"/>
          </a:p>
          <a:p>
            <a:endParaRPr lang="fr-FR" dirty="0"/>
          </a:p>
        </p:txBody>
      </p:sp>
    </p:spTree>
    <p:extLst>
      <p:ext uri="{BB962C8B-B14F-4D97-AF65-F5344CB8AC3E}">
        <p14:creationId xmlns:p14="http://schemas.microsoft.com/office/powerpoint/2010/main" val="2374691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1206</TotalTime>
  <Words>888</Words>
  <Application>Microsoft Office PowerPoint</Application>
  <PresentationFormat>Format A4 (210 x 297 mm)</PresentationFormat>
  <Paragraphs>64</Paragraphs>
  <Slides>10</Slides>
  <Notes>1</Notes>
  <HiddenSlides>0</HiddenSlides>
  <MMClips>0</MMClips>
  <ScaleCrop>false</ScaleCrop>
  <HeadingPairs>
    <vt:vector size="4" baseType="variant">
      <vt:variant>
        <vt:lpstr>Thème</vt:lpstr>
      </vt:variant>
      <vt:variant>
        <vt:i4>1</vt:i4>
      </vt:variant>
      <vt:variant>
        <vt:lpstr>Titres des diapositives</vt:lpstr>
      </vt:variant>
      <vt:variant>
        <vt:i4>10</vt:i4>
      </vt:variant>
    </vt:vector>
  </HeadingPairs>
  <TitlesOfParts>
    <vt:vector size="11" baseType="lpstr">
      <vt:lpstr>فورم لكلية الاداب</vt:lpstr>
      <vt:lpstr>Présentation PowerPoint</vt:lpstr>
      <vt:lpstr>المحاضرة الرابعة عشر   أشهر أعلام نظرية المعرفة العلمية المعاصرة باشلار    </vt:lpstr>
      <vt:lpstr>Présentation PowerPoint</vt:lpstr>
      <vt:lpstr>Présentation PowerPoint</vt:lpstr>
      <vt:lpstr>Présentation PowerPoint</vt:lpstr>
      <vt:lpstr>Présentation PowerPoint</vt:lpstr>
      <vt:lpstr>Présentation PowerPoint</vt:lpstr>
      <vt:lpstr> </vt:lpstr>
      <vt:lpstr> </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Utilisateur Windows</cp:lastModifiedBy>
  <cp:revision>21</cp:revision>
  <dcterms:created xsi:type="dcterms:W3CDTF">2014-01-30T12:18:20Z</dcterms:created>
  <dcterms:modified xsi:type="dcterms:W3CDTF">2018-09-29T05:33:56Z</dcterms:modified>
</cp:coreProperties>
</file>