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8" r:id="rId2"/>
    <p:sldId id="259" r:id="rId3"/>
    <p:sldId id="260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93A8C-2484-4690-B39A-0D40B9C071C2}" type="datetimeFigureOut">
              <a:rPr lang="en-US" smtClean="0"/>
              <a:t>4/4/2019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09D69-D6F8-460A-B816-1354E1E19218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8592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93A8C-2484-4690-B39A-0D40B9C071C2}" type="datetimeFigureOut">
              <a:rPr lang="en-US" smtClean="0"/>
              <a:t>4/4/2019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09D69-D6F8-460A-B816-1354E1E19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4127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93A8C-2484-4690-B39A-0D40B9C071C2}" type="datetimeFigureOut">
              <a:rPr lang="en-US" smtClean="0"/>
              <a:t>4/4/2019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09D69-D6F8-460A-B816-1354E1E19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5484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93A8C-2484-4690-B39A-0D40B9C071C2}" type="datetimeFigureOut">
              <a:rPr lang="en-US" smtClean="0"/>
              <a:t>4/4/2019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09D69-D6F8-460A-B816-1354E1E19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302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93A8C-2484-4690-B39A-0D40B9C071C2}" type="datetimeFigureOut">
              <a:rPr lang="en-US" smtClean="0"/>
              <a:t>4/4/2019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09D69-D6F8-460A-B816-1354E1E19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013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93A8C-2484-4690-B39A-0D40B9C071C2}" type="datetimeFigureOut">
              <a:rPr lang="en-US" smtClean="0"/>
              <a:t>4/4/2019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09D69-D6F8-460A-B816-1354E1E19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414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93A8C-2484-4690-B39A-0D40B9C071C2}" type="datetimeFigureOut">
              <a:rPr lang="en-US" smtClean="0"/>
              <a:t>4/4/2019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09D69-D6F8-460A-B816-1354E1E19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3201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93A8C-2484-4690-B39A-0D40B9C071C2}" type="datetimeFigureOut">
              <a:rPr lang="en-US" smtClean="0"/>
              <a:t>4/4/2019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09D69-D6F8-460A-B816-1354E1E19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456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93A8C-2484-4690-B39A-0D40B9C071C2}" type="datetimeFigureOut">
              <a:rPr lang="en-US" smtClean="0"/>
              <a:t>4/4/2019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09D69-D6F8-460A-B816-1354E1E19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241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93A8C-2484-4690-B39A-0D40B9C071C2}" type="datetimeFigureOut">
              <a:rPr lang="en-US" smtClean="0"/>
              <a:t>4/4/2019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09D69-D6F8-460A-B816-1354E1E19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4945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93A8C-2484-4690-B39A-0D40B9C071C2}" type="datetimeFigureOut">
              <a:rPr lang="en-US" smtClean="0"/>
              <a:t>4/4/2019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09D69-D6F8-460A-B816-1354E1E19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3187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93A8C-2484-4690-B39A-0D40B9C071C2}" type="datetimeFigureOut">
              <a:rPr lang="en-US" smtClean="0"/>
              <a:t>4/4/2019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09D69-D6F8-460A-B816-1354E1E19218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651977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93A8C-2484-4690-B39A-0D40B9C071C2}" type="datetimeFigureOut">
              <a:rPr lang="en-US" smtClean="0"/>
              <a:t>4/4/2019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09D69-D6F8-460A-B816-1354E1E19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9613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93A8C-2484-4690-B39A-0D40B9C071C2}" type="datetimeFigureOut">
              <a:rPr lang="en-US" smtClean="0"/>
              <a:t>4/4/2019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09D69-D6F8-460A-B816-1354E1E19218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033052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93A8C-2484-4690-B39A-0D40B9C071C2}" type="datetimeFigureOut">
              <a:rPr lang="en-US" smtClean="0"/>
              <a:t>4/4/2019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09D69-D6F8-460A-B816-1354E1E19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4849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93A8C-2484-4690-B39A-0D40B9C071C2}" type="datetimeFigureOut">
              <a:rPr lang="en-US" smtClean="0"/>
              <a:t>4/4/2019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09D69-D6F8-460A-B816-1354E1E19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8623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93A8C-2484-4690-B39A-0D40B9C071C2}" type="datetimeFigureOut">
              <a:rPr lang="en-US" smtClean="0"/>
              <a:t>4/4/2019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09D69-D6F8-460A-B816-1354E1E19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063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50D93A8C-2484-4690-B39A-0D40B9C071C2}" type="datetimeFigureOut">
              <a:rPr lang="en-US" smtClean="0"/>
              <a:t>4/4/2019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4F009D69-D6F8-460A-B816-1354E1E19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2464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255373" y="140043"/>
            <a:ext cx="11417643" cy="1268627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/>
            </a:r>
            <a:br>
              <a:rPr lang="en-US" dirty="0" smtClean="0">
                <a:solidFill>
                  <a:srgbClr val="0070C0"/>
                </a:solidFill>
              </a:rPr>
            </a:br>
            <a:r>
              <a:rPr lang="en-US" dirty="0" smtClean="0">
                <a:solidFill>
                  <a:srgbClr val="0070C0"/>
                </a:solidFill>
              </a:rPr>
              <a:t>(</a:t>
            </a:r>
            <a:r>
              <a:rPr lang="en-US" b="1" dirty="0" err="1" smtClean="0">
                <a:solidFill>
                  <a:srgbClr val="0070C0"/>
                </a:solidFill>
              </a:rPr>
              <a:t>Hatim</a:t>
            </a:r>
            <a:r>
              <a:rPr lang="en-US" b="1" dirty="0" smtClean="0">
                <a:solidFill>
                  <a:srgbClr val="0070C0"/>
                </a:solidFill>
              </a:rPr>
              <a:t> and Mason) (1990)</a:t>
            </a:r>
            <a:r>
              <a:rPr lang="en-US" dirty="0" smtClean="0">
                <a:solidFill>
                  <a:srgbClr val="0070C0"/>
                </a:solidFill>
              </a:rPr>
              <a:t> classified text types according to their </a:t>
            </a:r>
            <a:r>
              <a:rPr lang="en-US" b="1" dirty="0" smtClean="0">
                <a:solidFill>
                  <a:srgbClr val="FF0000"/>
                </a:solidFill>
              </a:rPr>
              <a:t>rhetorical purposes</a:t>
            </a:r>
            <a:r>
              <a:rPr lang="en-US" dirty="0" smtClean="0"/>
              <a:t>: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3455774" y="1530179"/>
            <a:ext cx="4448431" cy="1101112"/>
          </a:xfrm>
          <a:prstGeom prst="ellipse">
            <a:avLst/>
          </a:prstGeom>
        </p:spPr>
        <p:style>
          <a:lnRef idx="1">
            <a:schemeClr val="accent2"/>
          </a:lnRef>
          <a:fillRef idx="1002">
            <a:schemeClr val="dk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Rhetorical purposes </a:t>
            </a:r>
            <a:endParaRPr lang="en-US" sz="2000" dirty="0">
              <a:latin typeface="Arial Black" panose="020B0A0402010202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721709" y="3662418"/>
            <a:ext cx="2506361" cy="671038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400" b="1" i="1" dirty="0" smtClean="0">
                <a:solidFill>
                  <a:srgbClr val="FF0000"/>
                </a:solidFill>
              </a:rPr>
              <a:t>argumentative</a:t>
            </a:r>
            <a:endParaRPr lang="en-US" sz="2400" dirty="0"/>
          </a:p>
        </p:txBody>
      </p:sp>
      <p:sp>
        <p:nvSpPr>
          <p:cNvPr id="8" name="Rounded Rectangle 7"/>
          <p:cNvSpPr/>
          <p:nvPr/>
        </p:nvSpPr>
        <p:spPr>
          <a:xfrm>
            <a:off x="4672913" y="2942964"/>
            <a:ext cx="2292178" cy="669328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400" b="1" i="1" dirty="0" smtClean="0">
                <a:solidFill>
                  <a:srgbClr val="FF0000"/>
                </a:solidFill>
              </a:rPr>
              <a:t>expositive</a:t>
            </a:r>
            <a:r>
              <a:rPr lang="en-US" sz="2400" b="1" i="1" dirty="0" smtClean="0"/>
              <a:t> </a:t>
            </a:r>
            <a:endParaRPr lang="en-US" sz="2400" dirty="0"/>
          </a:p>
        </p:txBody>
      </p:sp>
      <p:sp>
        <p:nvSpPr>
          <p:cNvPr id="20" name="Down Arrow Callout 19"/>
          <p:cNvSpPr/>
          <p:nvPr/>
        </p:nvSpPr>
        <p:spPr>
          <a:xfrm>
            <a:off x="7626736" y="3839531"/>
            <a:ext cx="2611395" cy="1507524"/>
          </a:xfrm>
          <a:prstGeom prst="downArrowCallou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400" b="1" i="1" dirty="0" smtClean="0">
                <a:solidFill>
                  <a:srgbClr val="FF0000"/>
                </a:solidFill>
              </a:rPr>
              <a:t>instruction-based</a:t>
            </a:r>
            <a:endParaRPr lang="en-US" sz="2400" dirty="0"/>
          </a:p>
        </p:txBody>
      </p:sp>
      <p:sp>
        <p:nvSpPr>
          <p:cNvPr id="21" name="Rounded Rectangle 20"/>
          <p:cNvSpPr/>
          <p:nvPr/>
        </p:nvSpPr>
        <p:spPr>
          <a:xfrm>
            <a:off x="6084760" y="5601730"/>
            <a:ext cx="2405448" cy="7166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instruction with option</a:t>
            </a:r>
            <a:endParaRPr lang="en-US" dirty="0"/>
          </a:p>
        </p:txBody>
      </p:sp>
      <p:sp>
        <p:nvSpPr>
          <p:cNvPr id="22" name="Rounded Rectangle 21"/>
          <p:cNvSpPr/>
          <p:nvPr/>
        </p:nvSpPr>
        <p:spPr>
          <a:xfrm>
            <a:off x="9020433" y="5601730"/>
            <a:ext cx="2817340" cy="7166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instruction without option ( such as laws)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2442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843" y="475505"/>
            <a:ext cx="11640065" cy="1229727"/>
          </a:xfrm>
        </p:spPr>
        <p:txBody>
          <a:bodyPr>
            <a:normAutofit fontScale="90000"/>
          </a:bodyPr>
          <a:lstStyle/>
          <a:p>
            <a:r>
              <a:rPr lang="en-US" b="1" dirty="0" err="1" smtClean="0">
                <a:solidFill>
                  <a:srgbClr val="0070C0"/>
                </a:solidFill>
              </a:rPr>
              <a:t>Newmark</a:t>
            </a:r>
            <a:r>
              <a:rPr lang="en-US" b="1" dirty="0" smtClean="0">
                <a:solidFill>
                  <a:srgbClr val="0070C0"/>
                </a:solidFill>
              </a:rPr>
              <a:t> ( 1988)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>
                <a:solidFill>
                  <a:srgbClr val="0070C0"/>
                </a:solidFill>
              </a:rPr>
              <a:t>depends on Buhler’s functions of language to deal with text types. </a:t>
            </a:r>
            <a:r>
              <a:rPr lang="en-US" b="1" dirty="0">
                <a:solidFill>
                  <a:srgbClr val="FF0000"/>
                </a:solidFill>
              </a:rPr>
              <a:t>According to Buhler</a:t>
            </a:r>
            <a:r>
              <a:rPr lang="en-US" dirty="0">
                <a:solidFill>
                  <a:srgbClr val="0070C0"/>
                </a:solidFill>
              </a:rPr>
              <a:t>, there are three language functions:</a:t>
            </a:r>
            <a:br>
              <a:rPr lang="en-US" dirty="0">
                <a:solidFill>
                  <a:srgbClr val="0070C0"/>
                </a:solidFill>
              </a:rPr>
            </a:b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833817" y="3697412"/>
            <a:ext cx="7094842" cy="12164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b="1" dirty="0" smtClean="0"/>
              <a:t>1-a textbook,</a:t>
            </a:r>
          </a:p>
          <a:p>
            <a:r>
              <a:rPr lang="pt-PT" b="1" dirty="0" smtClean="0"/>
              <a:t> 2-technical report,                                    </a:t>
            </a:r>
            <a:r>
              <a:rPr lang="pt-PT" b="1" dirty="0">
                <a:solidFill>
                  <a:srgbClr val="FFFF00"/>
                </a:solidFill>
              </a:rPr>
              <a:t>T</a:t>
            </a:r>
            <a:r>
              <a:rPr lang="pt-PT" b="1" dirty="0" smtClean="0">
                <a:solidFill>
                  <a:srgbClr val="FFFF00"/>
                </a:solidFill>
              </a:rPr>
              <a:t>opic of knowlegde</a:t>
            </a:r>
          </a:p>
          <a:p>
            <a:r>
              <a:rPr lang="pt-PT" b="1" dirty="0" smtClean="0"/>
              <a:t> 3-a scientific paper or agenda of a meeting</a:t>
            </a:r>
            <a:endParaRPr lang="ar-SA" b="1" dirty="0" smtClean="0"/>
          </a:p>
        </p:txBody>
      </p:sp>
      <p:sp>
        <p:nvSpPr>
          <p:cNvPr id="11" name="Rectangle 10"/>
          <p:cNvSpPr/>
          <p:nvPr/>
        </p:nvSpPr>
        <p:spPr>
          <a:xfrm>
            <a:off x="2833817" y="1922161"/>
            <a:ext cx="7094842" cy="15706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PT" b="1" dirty="0" smtClean="0"/>
          </a:p>
          <a:p>
            <a:r>
              <a:rPr lang="pt-PT" b="1" dirty="0" smtClean="0"/>
              <a:t> 1- serious imaginative literature . </a:t>
            </a:r>
          </a:p>
          <a:p>
            <a:r>
              <a:rPr lang="pt-PT" b="1" dirty="0" smtClean="0"/>
              <a:t> 2- authoritative statements.</a:t>
            </a:r>
          </a:p>
          <a:p>
            <a:r>
              <a:rPr lang="pt-PT" b="1" dirty="0" smtClean="0"/>
              <a:t> 3-autobiography.essays                                </a:t>
            </a:r>
            <a:r>
              <a:rPr lang="pt-PT" b="1" dirty="0">
                <a:solidFill>
                  <a:srgbClr val="FFFF00"/>
                </a:solidFill>
              </a:rPr>
              <a:t>O</a:t>
            </a:r>
            <a:r>
              <a:rPr lang="pt-PT" b="1" dirty="0" smtClean="0">
                <a:solidFill>
                  <a:srgbClr val="FFFF00"/>
                </a:solidFill>
              </a:rPr>
              <a:t>riginat or writer </a:t>
            </a:r>
          </a:p>
          <a:p>
            <a:r>
              <a:rPr lang="pt-PT" b="1" dirty="0" smtClean="0"/>
              <a:t> 4-personal correspondence.</a:t>
            </a:r>
            <a:endParaRPr lang="en-US" b="1" i="1" dirty="0">
              <a:solidFill>
                <a:srgbClr val="FF0000"/>
              </a:solidFill>
            </a:endParaRPr>
          </a:p>
          <a:p>
            <a:r>
              <a:rPr lang="en-US" b="1" i="1" dirty="0" smtClean="0">
                <a:solidFill>
                  <a:schemeClr val="tx1"/>
                </a:solidFill>
              </a:rPr>
              <a:t> 5-</a:t>
            </a:r>
            <a:r>
              <a:rPr lang="pt-PT" b="1" dirty="0" smtClean="0"/>
              <a:t>essays.</a:t>
            </a:r>
          </a:p>
          <a:p>
            <a:endParaRPr lang="pt-PT" b="1" dirty="0" smtClean="0"/>
          </a:p>
        </p:txBody>
      </p:sp>
      <p:sp>
        <p:nvSpPr>
          <p:cNvPr id="23" name="Right Arrow 22"/>
          <p:cNvSpPr/>
          <p:nvPr/>
        </p:nvSpPr>
        <p:spPr>
          <a:xfrm>
            <a:off x="222422" y="1982572"/>
            <a:ext cx="2397210" cy="1139569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1" dirty="0" smtClean="0">
                <a:solidFill>
                  <a:srgbClr val="FF0000"/>
                </a:solidFill>
              </a:rPr>
              <a:t>Expressive:</a:t>
            </a:r>
          </a:p>
        </p:txBody>
      </p:sp>
      <p:sp>
        <p:nvSpPr>
          <p:cNvPr id="25" name="Right Arrow 24"/>
          <p:cNvSpPr/>
          <p:nvPr/>
        </p:nvSpPr>
        <p:spPr>
          <a:xfrm>
            <a:off x="164757" y="3543641"/>
            <a:ext cx="2397210" cy="1139569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1" dirty="0" smtClean="0">
                <a:solidFill>
                  <a:srgbClr val="FF0000"/>
                </a:solidFill>
              </a:rPr>
              <a:t>Informative: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6" name="Right Arrow 25"/>
          <p:cNvSpPr/>
          <p:nvPr/>
        </p:nvSpPr>
        <p:spPr>
          <a:xfrm>
            <a:off x="164757" y="5203565"/>
            <a:ext cx="2397210" cy="1139569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Vocative: 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2833817" y="5118443"/>
            <a:ext cx="7094842" cy="14388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b="1" dirty="0" smtClean="0"/>
              <a:t>1-Notices.</a:t>
            </a:r>
          </a:p>
          <a:p>
            <a:r>
              <a:rPr lang="pt-PT" b="1" dirty="0" smtClean="0"/>
              <a:t>2-publicity.</a:t>
            </a:r>
          </a:p>
          <a:p>
            <a:r>
              <a:rPr lang="pt-PT" b="1" dirty="0" smtClean="0"/>
              <a:t>3-propaganda.                                             </a:t>
            </a:r>
            <a:r>
              <a:rPr lang="pt-PT" b="1" dirty="0" smtClean="0">
                <a:solidFill>
                  <a:srgbClr val="FFFF00"/>
                </a:solidFill>
              </a:rPr>
              <a:t>Readership </a:t>
            </a:r>
          </a:p>
          <a:p>
            <a:r>
              <a:rPr lang="pt-PT" b="1" dirty="0" smtClean="0"/>
              <a:t>4-persuasive writing.</a:t>
            </a:r>
          </a:p>
          <a:p>
            <a:r>
              <a:rPr lang="pt-PT" b="1" dirty="0" smtClean="0"/>
              <a:t>5-advertisements.</a:t>
            </a:r>
            <a:r>
              <a:rPr lang="en-US" b="1" dirty="0" smtClean="0"/>
              <a:t> </a:t>
            </a:r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2754278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844" y="310748"/>
            <a:ext cx="11005750" cy="1507067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70C0"/>
                </a:solidFill>
              </a:rPr>
              <a:t>In the 1970s and </a:t>
            </a:r>
            <a:r>
              <a:rPr lang="en-US" b="1" dirty="0">
                <a:solidFill>
                  <a:srgbClr val="FF0000"/>
                </a:solidFill>
              </a:rPr>
              <a:t>depending on Buhler's </a:t>
            </a:r>
            <a:r>
              <a:rPr lang="en-US" dirty="0">
                <a:solidFill>
                  <a:srgbClr val="0070C0"/>
                </a:solidFill>
              </a:rPr>
              <a:t>typology, </a:t>
            </a:r>
            <a:r>
              <a:rPr lang="en-US" b="1" dirty="0" err="1">
                <a:solidFill>
                  <a:srgbClr val="0070C0"/>
                </a:solidFill>
              </a:rPr>
              <a:t>Katherina</a:t>
            </a:r>
            <a:r>
              <a:rPr lang="en-US" b="1" dirty="0">
                <a:solidFill>
                  <a:srgbClr val="0070C0"/>
                </a:solidFill>
              </a:rPr>
              <a:t> Reiss </a:t>
            </a:r>
            <a:r>
              <a:rPr lang="en-US" dirty="0">
                <a:solidFill>
                  <a:srgbClr val="0070C0"/>
                </a:solidFill>
              </a:rPr>
              <a:t>classified text types as follows: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378941" y="1585451"/>
            <a:ext cx="2693773" cy="1122398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400" b="1" i="1" dirty="0" smtClean="0">
                <a:solidFill>
                  <a:srgbClr val="FF0000"/>
                </a:solidFill>
              </a:rPr>
              <a:t>Informative</a:t>
            </a:r>
            <a:endParaRPr lang="en-US" sz="2400" b="1" i="1" dirty="0" smtClean="0">
              <a:solidFill>
                <a:srgbClr val="FF0000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2825578" y="2370950"/>
            <a:ext cx="2998573" cy="1285103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400" b="1" i="1" dirty="0" smtClean="0">
                <a:solidFill>
                  <a:srgbClr val="FF0000"/>
                </a:solidFill>
              </a:rPr>
              <a:t>Expressive</a:t>
            </a:r>
            <a:endParaRPr lang="en-US" sz="2400" b="1" i="1" dirty="0" smtClean="0">
              <a:solidFill>
                <a:srgbClr val="FF0000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5667632" y="3425135"/>
            <a:ext cx="2998573" cy="1285103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400" b="1" i="1" dirty="0" smtClean="0">
                <a:solidFill>
                  <a:srgbClr val="FF0000"/>
                </a:solidFill>
              </a:rPr>
              <a:t>Operative</a:t>
            </a:r>
            <a:endParaRPr lang="en-US" sz="2400" b="1" i="1" dirty="0" smtClean="0">
              <a:solidFill>
                <a:srgbClr val="FF0000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8270788" y="2255491"/>
            <a:ext cx="2998573" cy="1285103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400" b="1" i="1" dirty="0" err="1" smtClean="0">
                <a:solidFill>
                  <a:srgbClr val="FF0000"/>
                </a:solidFill>
              </a:rPr>
              <a:t>Audiomedial</a:t>
            </a:r>
            <a:endParaRPr lang="ar-SA" sz="2400" b="1" i="1" dirty="0" smtClean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76648" y="5394228"/>
            <a:ext cx="101819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b="1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92D050"/>
                </a:solidFill>
              </a:rPr>
              <a:t>Katharina </a:t>
            </a:r>
            <a:r>
              <a:rPr lang="en-US" dirty="0" err="1" smtClean="0">
                <a:solidFill>
                  <a:srgbClr val="92D050"/>
                </a:solidFill>
              </a:rPr>
              <a:t>Riess</a:t>
            </a:r>
            <a:r>
              <a:rPr lang="en-US" dirty="0" smtClean="0">
                <a:solidFill>
                  <a:srgbClr val="92D050"/>
                </a:solidFill>
              </a:rPr>
              <a:t> (1979/1989) views the </a:t>
            </a:r>
            <a:r>
              <a:rPr lang="en-US" b="1" u="sng" dirty="0" smtClean="0">
                <a:solidFill>
                  <a:srgbClr val="FF0000"/>
                </a:solidFill>
              </a:rPr>
              <a:t>text</a:t>
            </a:r>
            <a:r>
              <a:rPr lang="en-US" dirty="0" smtClean="0">
                <a:solidFill>
                  <a:srgbClr val="92D050"/>
                </a:solidFill>
              </a:rPr>
              <a:t>, rather than the </a:t>
            </a:r>
            <a:r>
              <a:rPr lang="en-US" i="1" dirty="0" smtClean="0">
                <a:solidFill>
                  <a:srgbClr val="92D050"/>
                </a:solidFill>
              </a:rPr>
              <a:t>word</a:t>
            </a:r>
            <a:r>
              <a:rPr lang="en-US" dirty="0" smtClean="0">
                <a:solidFill>
                  <a:srgbClr val="92D050"/>
                </a:solidFill>
              </a:rPr>
              <a:t> or </a:t>
            </a:r>
            <a:r>
              <a:rPr lang="en-US" i="1" dirty="0" smtClean="0">
                <a:solidFill>
                  <a:srgbClr val="92D050"/>
                </a:solidFill>
              </a:rPr>
              <a:t>sentence</a:t>
            </a:r>
            <a:r>
              <a:rPr lang="en-US" dirty="0" smtClean="0">
                <a:solidFill>
                  <a:srgbClr val="92D050"/>
                </a:solidFill>
              </a:rPr>
              <a:t>, as the level at which communication is achieved and at which </a:t>
            </a:r>
            <a:r>
              <a:rPr lang="en-US" u="sng" dirty="0" smtClean="0">
                <a:solidFill>
                  <a:srgbClr val="92D050"/>
                </a:solidFill>
              </a:rPr>
              <a:t>equivalence</a:t>
            </a:r>
            <a:r>
              <a:rPr lang="en-US" dirty="0" smtClean="0">
                <a:solidFill>
                  <a:srgbClr val="92D050"/>
                </a:solidFill>
              </a:rPr>
              <a:t> must be sought.   </a:t>
            </a:r>
            <a:endParaRPr lang="ar-SA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9940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ce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83</TotalTime>
  <Words>156</Words>
  <Application>Microsoft Office PowerPoint</Application>
  <PresentationFormat>Widescreen</PresentationFormat>
  <Paragraphs>32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 Black</vt:lpstr>
      <vt:lpstr>Century Gothic</vt:lpstr>
      <vt:lpstr>Tahoma</vt:lpstr>
      <vt:lpstr>Wingdings 3</vt:lpstr>
      <vt:lpstr>Slice</vt:lpstr>
      <vt:lpstr> (Hatim and Mason) (1990) classified text types according to their rhetorical purposes:  </vt:lpstr>
      <vt:lpstr>Newmark ( 1988) depends on Buhler’s functions of language to deal with text types. According to Buhler, there are three language functions: </vt:lpstr>
      <vt:lpstr>In the 1970s and depending on Buhler's typology, Katherina Reiss classified text types as follows: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Hatim and Mason (1990) classified text types according to their rhetorical purposes:</dc:title>
  <dc:creator>2ÔőÖøôfęË . ،،</dc:creator>
  <cp:lastModifiedBy>2ÔőÖøôfęË . ،،</cp:lastModifiedBy>
  <cp:revision>11</cp:revision>
  <dcterms:created xsi:type="dcterms:W3CDTF">2019-04-04T09:55:40Z</dcterms:created>
  <dcterms:modified xsi:type="dcterms:W3CDTF">2019-04-04T11:19:29Z</dcterms:modified>
</cp:coreProperties>
</file>