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ink/ink5.xml" ContentType="application/inkml+xml"/>
  <Override PartName="/ppt/ink/ink6.xml" ContentType="application/inkml+xml"/>
  <Override PartName="/ppt/notesSlides/notesSlide5.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6.xml" ContentType="application/vnd.openxmlformats-officedocument.presentationml.notesSlide+xml"/>
  <Override PartName="/ppt/ink/ink1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2" r:id="rId2"/>
    <p:sldId id="283" r:id="rId3"/>
    <p:sldId id="284" r:id="rId4"/>
    <p:sldId id="285" r:id="rId5"/>
    <p:sldId id="286" r:id="rId6"/>
    <p:sldId id="287" r:id="rId7"/>
    <p:sldId id="288" r:id="rId8"/>
    <p:sldId id="289" r:id="rId9"/>
    <p:sldId id="290"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p:scale>
          <a:sx n="76" d="100"/>
          <a:sy n="76" d="100"/>
        </p:scale>
        <p:origin x="-764" y="-2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59:45.34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A192F91-43E5-4989-96FA-1088A5E476BB}" emma:medium="tactile" emma:mode="ink">
          <msink:context xmlns:msink="http://schemas.microsoft.com/ink/2010/main" type="inkDrawing" rotatedBoundingBox="3411,4841 23030,4831 23031,5258 3412,5267" shapeName="Other"/>
        </emma:interpretation>
      </emma:emma>
    </inkml:annotationXML>
    <inkml:trace contextRef="#ctx0" brushRef="#br0">0 0,'0'0,"0"0,0 0,0 0,0 0,0 0,0 0,0 0,0 0,0 0,0 0,0 0,0 0,0 0,0 0,0 0,0 0,0 0,0 0,0 0,0 0,0 0,0 0,0 0,15 0,0 0,15 0,15 15,15 0,-15-15,15 0,1 0,-1 0,0 0,0 0,15 15,0-15,16 0,-1 0,0 0,-15 0,-15 0,0 0,-15 0,1 15,-1-15,15 15,0 0,0 0,15 0,-15 0,1 0,-1-15,0 15,0-15,0 0,15 0,0 0,1 0,-1 0,15-15,-15 0,0 0,0 0,-14 0,-16 0,0 0,0 0,15 15,0 0,15 0,16 0,-31 0,15 0,0 0,0 15,-15-15,0 15,16 0,-16 0,30 0,0 0,-30-15,0 0,1 15,14-15,-15 0,0 0,0 0,0 15,0-15,16 0,-16 15,0-15,0 15,0-15,0 15,-15 0,0 0,1-15,14 15,0 0,0 0,15 0,-15 0,15 0,1 0,-1-15,-15 15,0-15,0 0,0 0,16 0,-1 0,0 0,15-15,0 0,-15 0,-14 15,-1-15,0 0,-15 15,15-15,15 15,0 0,1 0,-1 0,0 0,0 0,-15 0,0 0,-15 0,1 0,14 0,0 0,0 0,-15 0,30 15,0-15,1 0,-16 0,0 0,-15 15,0-15,0 0,0 0,0 0,31 0,-16 0,0 0,15 0,0 0,-15 0,0 0,1 0,-16 0,0 0,0 0,0 0,30 0,-15 0,0 0,16 0,-16 0,0 0,0 0,-15-15,0 15,0 0,15 0,1 0,-1 0,15-15,-15 15,30 0,-15 0,-14 0,-16-15,15 15,0-15,0 15,0-15,30 15,-29 0,-16 0,15 0,0 0,0 0,0 0,-15 0,0 15,0-15,1 15,-16-15,15 0,0 15,0 0,0-15,0 15,0-15,15 15,1 0,-1 0,0-30,-15 15,0 0,0 0,15-15,0 30,1-15,14 15,-15-15,0 0,30 0,-15 15,1-15,-31 0,0 15,0-15,0 0,-15 0,15 15,0-15,-15 0,30 15,-14 0,14-15,-15 0,15 0,-15 0,0 0,15 0,-15 0,15 0,-29 0,29 0,-15 0,0 0,30 0,-30 0,45 0,-14 0,-16 0,0 0,-15 0,0 0,0 0,0 0,0 0,0 0,31-15,-31 15,15 0,15 0,0 0,-15 0,0 0,1 0,-1-15,-15 0,30 15,0 0,15 0,1-15,-1 0,0 0,-30 0,-15 15,15 0,15 0,16-15,-1 0,30 0,-30 15,16 0,-16-15,0 0,30 0,1 15,-16 0,15-15,-45 15,-15-15,16 0,14 15,0-15,30 15,-30 0,1 0,-1 0,-15 0,0 0,0-15,16 30,14-15,-15-15,0 15,-15-15,-14 15,-16 0,0 0,0 0,0-15,0 15,15 0,0 0,-15-15,1 0,14 15,0 0,0-15,-15 0,0 0,0 15,0 0,-15 0,15 0,1 0,-16 0,0 0,0 0,0 0,0 0,0 0,0 0,-15 0,15 0,0 0,15 0,-15 0,0 0,1 0,-1 0,0 0,-15 0,15 0,0 0,-15 0,0 0,0 0,0 0,0 0,0 0,0 0,0 0,0 0,0 0,0 0,0 0,0 0,0 0,0 0,15 0,-15 0,16 0,-1 0,0-15,0 0,15 15,0 0,-15 0,15 0,0 0,-45 0</inkml:trace>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59:49.33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30D0702-F133-4C96-95D9-2D93CB21123C}" emma:medium="tactile" emma:mode="ink">
          <msink:context xmlns:msink="http://schemas.microsoft.com/ink/2010/main" type="inkDrawing" rotatedBoundingBox="1639,5693 10718,5755 10716,6041 1637,5980" shapeName="Other">
            <msink:destinationLink direction="with" ref="{24801A45-153D-4853-B574-DDE9DA143D6A}"/>
          </msink:context>
        </emma:interpretation>
      </emma:emma>
    </inkml:annotationXML>
    <inkml:trace contextRef="#ctx0" brushRef="#br0">0 140,'0'0,"0"0,0 0,0 0,15 0,0 0,0 0,0 0,0 0,0 0,15 0,0 0,-15-15,15 15,0-15,0 0,0 0,16 0,-1 15,15 0,15-15,-15 0,15 15,-15 0,16 0,-16 0,0 0,15-15,0 0,15 15,1 0,-16 0,0 0,0 0,0 0,0 0,1 0,14 0,0 0,0 0,0 0,1 15,-1-15,0 0,0 0,31 15,-1-15,-15 0,-15 0,-15 0,1 0,14 0,30 15,-30 0,15 0,-14 0,-1 0,0 0,30 0,1 15,-1-15,0 0,-15 0,-14-15,-1 0,0 0,15 0,31-15,-16 15,0 0,-30 0,31 0,-1 0,15 0,-15 0,-14 0,-16 0,0 15,30 0,-29 0,29-15,-30 0,0 0,-30 0,16 15,-1 0,15-15,0 0,0 0,31 0,-31 0,0-15,-15 0,0 0,16 0,-1 0,0 0,0 0,-15 0,1 0,-16 0,-15 0,0 15,0-15,0 15,15-15,0 15,0-15,-14 15,-1 0,0-15,0 15,0 0,0 0,0 0,0 0,-15 0,0 0,0 0,1 0,-1 0,0 0,0 0,0-15,0 15,15-15,-15 15,30-15,0 15,-60 0</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0:59.82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24801A45-153D-4853-B574-DDE9DA143D6A}" emma:medium="tactile" emma:mode="ink">
          <msink:context xmlns:msink="http://schemas.microsoft.com/ink/2010/main" type="inkDrawing" rotatedBoundingBox="2,11130 421,7968 2309,8219 1889,11381" semanticType="callout" shapeName="Other">
            <msink:sourceLink direction="with" ref="{030D0702-F133-4C96-95D9-2D93CB21123C}"/>
          </msink:context>
        </emma:interpretation>
      </emma:emma>
    </inkml:annotationXML>
    <inkml:trace contextRef="#ctx0" brushRef="#br0">1414 0,'0'0,"-15"0,-15 0,-1 15,-14 0,0 0,-15 15,-45 30,-15 30,-31 30,1 30,30 14,14 1,1 0,15 0,15-16,15-14,0-15,29 0,16 0,30 45,16-16,14 16,0-15,15 15,30-15,15-16,31-14,44-30,0-45,31 0,-1-30,1 0,-1 15,-210-30</inkml:trace>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1:01.04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B445756-D46F-4093-A34B-B73E8591EC0D}" emma:medium="tactile" emma:mode="ink">
          <msink:context xmlns:msink="http://schemas.microsoft.com/ink/2010/main" type="inkDrawing" rotatedBoundingBox="22929,11099 24023,7353 26626,8114 25532,11860" shapeName="Other"/>
        </emma:interpretation>
      </emma:emma>
    </inkml:annotationXML>
    <inkml:trace contextRef="#ctx0" brushRef="#br0">646 239,'0'0,"15"0,0-15,15 0,30-15,15 1,1-1,59-15,15 0,1 30,29 0,31 15,-31 0,-30 15,-29 0,14 15,-15 15,0 14,1 16,-46 0,0 15,0 30,-15 0,-15 0,-15 0,1 14,-16 1,0 0,-30-15,0 30,-16-31,-14 1,0 30,-30-15,-15 0,0 15,0-31,-1-14,-14 15,-15 0,-31-30,46-15,-45-15,-15 0,-1 0,16-1,-16-14,1 15,-15-15,14-15,1 0,-16-15,31 0,30-30,0 0,120 15</inkml:trace>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1:47.16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22D5258-88D2-4C06-B1B4-32E1C6F0A9B4}" emma:medium="tactile" emma:mode="ink">
          <msink:context xmlns:msink="http://schemas.microsoft.com/ink/2010/main" type="inkDrawing" rotatedBoundingBox="22310,11598 22990,7677 25203,8061 24522,11982" shapeName="Other"/>
        </emma:interpretation>
      </emma:emma>
    </inkml:annotationXML>
    <inkml:trace contextRef="#ctx0" brushRef="#br0">932 3,'0'0,"15"0,15-15,30 15,30 15,45 0,1 15,-1 15,15 14,46 16,-31 15,-14 0,-1 45,-45-15,-15 15,-30 14,1 31,-31 15,-45 15,-15-16,-46 46,-14-45,-75 45,14-46,-44 31,-91-15,16-31,-16-29,31-15,44-30,-60 0,-119 30</inkml:trace>
  </inkml:traceGroup>
</inkml:ink>
</file>

<file path=ppt/ink/ink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1:48.13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BC8AABA-312D-4274-A881-02978F025708}" emma:medium="tactile" emma:mode="ink">
          <msink:context xmlns:msink="http://schemas.microsoft.com/ink/2010/main" type="inkDrawing" rotatedBoundingBox="521,10147 1676,7153 4008,8052 2853,11046" semanticType="callout" shapeName="Other"/>
        </emma:interpretation>
      </emma:emma>
    </inkml:annotationXML>
    <inkml:trace contextRef="#ctx0" brushRef="#br0">2222 0,'0'0,"-15"0,-15 0,0 0,0 0,-15 0,0 0,-30 15,-16 0,-14 15,-30 0,15 0,-1 0,16 14,-15 1,-46 15,31 15,0 0,15 15,-1 15,1 15,0 30,29-1,16 1,45-30,0 15,15 0,30 14,0-29,30 15,15 15,1 0,-1-15,30-16,30 1,0-30,1-15,14-15,60 0,-14-15,-1 0,1 0,29 0,-14 15,-196-60</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50:54.45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45E7CB3-B07A-4B6F-8ECE-143EF8B9C903}" emma:medium="tactile" emma:mode="ink">
          <msink:context xmlns:msink="http://schemas.microsoft.com/ink/2010/main" type="inkDrawing" rotatedBoundingBox="2448,11444 3139,13138 1863,13658 1173,11964" semanticType="callout" shapeName="Other">
            <msink:sourceLink direction="with" ref="{BE1017C8-4334-44B6-8AD4-82CDA86BF7A5}"/>
          </msink:context>
        </emma:interpretation>
      </emma:emma>
    </inkml:annotationXML>
    <inkml:trace contextRef="#ctx0" brushRef="#br0">421 0,'0'0,"0"0,-15 0,0 0,0 0,0 0,0 15,-15 15,-15 45,-15 45,0 45,15 15,30-45,0-1,15-14,30 0,15 15,0-30,15 0,0-30,15-1,15-14,16-15,29-15,-15-15,1-30,-31-15,0-30,-15-15,-15-14,15-31,-29-15,-16 15,-30 0,0 15,-15 30,-15-14,-16-1,1 15,-15 0,0 15,-15 0,-15 0,-1 15,16 30,0 15,-15 15,-15 45,-46 30,31 30,0 30,30-1,-1 1,91-150</inkml:trace>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3:04.82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F2B806CC-2F94-46F5-8750-D5090BCFF9E9}" emma:medium="tactile" emma:mode="ink">
          <msink:context xmlns:msink="http://schemas.microsoft.com/ink/2010/main" type="inkDrawing" rotatedBoundingBox="11362,9229 24125,8789 24140,9229 11377,9668" shapeName="Other"/>
        </emma:interpretation>
      </emma:emma>
    </inkml:annotationXML>
    <inkml:trace contextRef="#ctx0" brushRef="#br0">0 421,'0'0,"0"0,0 0,0 0,0 0,0 0,15 0,0 0,0 0,0 0,0 0,15 0,0-15,15 0,0 0,0 0,1 15,14-15,-15 15,15 0,-15 0,30 0,0 15,1-15,14 0,0 15,0 0,-15 0,15-15,-14 15,29 0,15 0,0 0,1 0,-1-15,0 15,61 0,-61-15,-30 0,30-15,-14 30,-1 0,15-15,31 0,-1 14,15-14,1 15,29-15,-45 15,1 0,-31-30,196 15,-166 0,0 0,166 0,-135-15,-31 15,15 0,46 0,-16 0,16-15,29 1,-59 14,-31 0,-15-15,-15 15,61 0,-16 0,16 0,-46-15,45 30,-29-30,-16 15,-30 15,-15-15,16 0,44-15,0 0,1 15,-31-15,15 0,16 0,-16 15,-15-15,1 0,-1-15,0 0,45 0,-44 0,29-15,-30 15,1 0,29-15,0 15,-44 0,-16 15,-15 0,0 0,15 0,0 0,16 15,-31 0,0 0,0 0,-15 0,0 0,1 0,-16 0,15 0,0 0,-15 0,0 15,0-15,30 0,-29 0,-1 0,-15 0,0 0,0 0,0 0,-15 0,15 0,-15 0,15 0,0 0,0 0,0 0,0 0,0 0,1 0,-1 0,-15 0,0 0,-15 0,0 0</inkml:trace>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3:06.23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58D3597-5C63-41E3-A982-F0EA87BE8A08}" emma:medium="tactile" emma:mode="ink">
          <msink:context xmlns:msink="http://schemas.microsoft.com/ink/2010/main" type="inkDrawing" rotatedBoundingBox="2420,10067 24115,10446 24110,10759 2414,10380" shapeName="Other"/>
        </emma:interpretation>
      </emma:emma>
    </inkml:annotationXML>
    <inkml:trace contextRef="#ctx0" brushRef="#br0">0 0,'0'0,"0"0,0 0,0 0,0 0,0 0,0 0,15 0,15 0,15 0,0 0,15 15,30 0,0 0,31 0,-1 0,0 0,16-1,44 1,0 0,1 15,29 0,16 15,-46-15,31 0,74 0,-44 0,90-30,-46 0,-44 15,90-15,-46 0,76 0,-45 0,29 0,-29 0,90 15,-30-30,90 15,-150 0,135-15,-15 30,-15-15,0 0,-15 0,60-15,-91 15,92-15,59 45,-165-30,150-30,60 0,-240 30,195 15,-60 15,-120-30,150-15,-120 30,75 0,0 0,-30-15,30 30,-181-30,166 30,-90-30,30 0,-90 15,44 15,-14-15,-15 0,-31-15,-59 15,29-15,1 0,-1 0,-29 0,-1 0,-44-15,-31 0,-15 0,1 0,-121 15</inkml:trace>
  </inkml:traceGroup>
</inkml:ink>
</file>

<file path=ppt/ink/ink1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3:07.47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E1017C8-4334-44B6-8AD4-82CDA86BF7A5}" emma:medium="tactile" emma:mode="ink">
          <msink:context xmlns:msink="http://schemas.microsoft.com/ink/2010/main" type="inkDrawing" rotatedBoundingBox="3561,11409 21256,11400 21257,11912 3562,11921" shapeName="Other">
            <msink:destinationLink direction="with" ref="{A45E7CB3-B07A-4B6F-8ECE-143EF8B9C903}"/>
          </msink:context>
        </emma:interpretation>
      </emma:emma>
    </inkml:annotationXML>
    <inkml:trace contextRef="#ctx0" brushRef="#br0">121 301,'0'0,"-15"0,0-14,-15-1,0 0,15 0,0 0,15 0,0 0,0 0,0 15,0-15,15 0,30 0,15 15,31 0,14 0,45 0,31 0,-1 0,-45 15,61 0,89 0,-44 0,75-15,-46 0,16 0,60 0,-31 0,76-30,-105 15,60 0,-91 15,181-15,-105 15,90 0,-120-30,135 15,-45 0,60 0,-61 15,16-15,30 0,-75 15,105 15,30 0,-165-30,0 15,120-15,30 15,-165 0,14-15,106 15,-60 15,-90-15,90 0,-45 0,59 30,-149-30,150 30,-90-15,-31 0,46 0,-136 15,61 30,29-15,-59-15,14 44,16-29,-46 0,-44-15,59 0,-210-30</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4:04.18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F89A20D-6965-442E-B441-28237560F249}" emma:medium="tactile" emma:mode="ink">
          <msink:context xmlns:msink="http://schemas.microsoft.com/ink/2010/main" type="inkDrawing" rotatedBoundingBox="1123,12731 1361,10663 2862,10836 2624,12904" hotPoints="1277,11221 1803,10714 2660,11178 2660,11987 1833,12781 1202,12338" semanticType="enclosure" shapeName="Hexagon"/>
        </emma:interpretation>
      </emma:emma>
    </inkml:annotationXML>
    <inkml:trace contextRef="#ctx0" brushRef="#br0">568 0,'0'0,"0"0,-15 15,-15 0,-15 15,-15 15,0 15,0-1,-1 31,1 15,0 15,15-15,15 0,15-15,0 30,0-1,15-14,15 15,0 15,15 0,0 0,30-31,0 1,0-30,1-30,-1-15,0-15,15-15,0-15,30-45,16-30,14-30,-15 1,1-1,-31 30,-15-15,-15 15,-15-15,0 0,-30 1,0-16,-15 30,-15-15,-30 15,-15 0,-15 15,-15-15,0 30,-16 16,1-1,0 30,-15 15,-31 15,46 15,0 14,15 16,-1 15,-14 30,105-105</inkml:trace>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54:10.95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96BAB16-EE73-40C5-B939-585C370D3804}" emma:medium="tactile" emma:mode="ink">
          <msink:context xmlns:msink="http://schemas.microsoft.com/ink/2010/main" type="inkDrawing" rotatedBoundingBox="5987,-313 22099,731 21821,5013 5710,3967" hotPoints="23806,2497 15357,4542 6831,2840 15281,795" semanticType="enclosure" shapeName="Ellipse"/>
        </emma:interpretation>
      </emma:emma>
    </inkml:annotationXML>
    <inkml:trace contextRef="#ctx0" brushRef="#br0">76 606,'0'0,"0"0,0 0,0 0,0 15,0 14,0 16,0 15,0 45,0 0,-15 15,15 30,15 0,0-1,15 16,30-15,0-15,15-15,45 14,31 16,29-30,16 0,74 15,-74-45,44 14,-14 1,-1-30,46 15,29-15,-14 0,45 0,-76-15,46 0,45 15,45-1,-60-14,-1 0,46-15,0 0,-30 0,-15-15,44 0,31-15,-75 15,15-45,60 30,105 15,-225-30,59-30,76 15,-30 15,-75-15,45-15,-31 15,76-15,-135 0,75 30,-15-15,-16-30,-29 15,-76-30,61 0,15-14,-16-1,-29 30,-16-15,-59-15,14 15,-30-15,-14 0,-1-30,-30 30,-30 15,-14-14,-16-1,-15-15,-15 15,-15-30,-15 30,-30-45,-16 0,-29-29,-30-46,0 30,-1 0,-29 15,-30 1,-31-16,1 15,-76 0,76 45,-46-29,-60 29,31 0,-46 15,60 30,-105 0,46 30,-76-30,150 45,-180 0,45 15,-45 30,76-15,-76 0,-30 0,135 0,-90-15,30 15,-75 15,135 0,-105 0,0 0,90-15,-45 0,-29 30,29 0,90-15,-75 0,60 15,-59-15,89-15,45 15,-59-15,59 0,-90 0,91 15,14 14,-29 1,59-15,46 0,-15 15,14 0,16 0,30 0,15-15,29 0,61-30</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55:42.82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2D70AE6-D92D-4E84-8B53-E50A9A27093E}" emma:medium="tactile" emma:mode="ink">
          <msink:context xmlns:msink="http://schemas.microsoft.com/ink/2010/main" type="inkDrawing" rotatedBoundingBox="921,5971 1389,3516 2815,3788 2347,6243" hotPoints="2160,3688 2512,5060 1495,6046 1143,4674" semanticType="enclosure" shapeName="Ellipse"/>
        </emma:interpretation>
      </emma:emma>
    </inkml:annotationXML>
    <inkml:trace contextRef="#ctx0" brushRef="#br0">631 185,'0'0,"0"0,0 0,0 0,-15 0,0 0,0 0,-15 0,-15 0,15 0,0 0,0 15,0 0,0 0,-1 15,-14 0,15 15,-15 0,15-1,-15 16,15 0,0 0,15 15,0 0,0 15,0-15,0 15,15 0,0-1,0 1,0 0,15 15,0-15,0 0,0 0,0-15,0-15,0-1,15 1,0 0,-15 0,15-15,0 0,-15 0,15 0,0 0,1-15,-16-15,0 0,15 0,-15 0,0-15,0 0,0 0,15 0,0 0,-15 0,15-15,0 0,0 0,0 0,-15 0,15-15,0 0,0 0,1 0,-1 0,-15 0,15 0,0 0,0-15,0 0,15-30,0 1,0-1,0 0,15-15,1 0,-1 0,-15 0,-15 15,0 15,-15-14,0-1,0 0,0 0,0 0,-15 0,0 15,0-15,0 15,-15 0,0 0,0 0,0 16,-15-1,0 0,0 0,-15 0,0 15,-1 0,16 0,0 0,0 15,0 0,0 0,0 0,0 15,0 0,-15 0,0 15,0 0,-16 15,16-15,0 15,0 0,15-15,15 0,15-15</inkml:trace>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1:05:43.85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72C20DB-A994-4C96-BE8D-1727D6C77EF1}" emma:medium="tactile" emma:mode="ink">
          <msink:context xmlns:msink="http://schemas.microsoft.com/ink/2010/main" type="writingRegion" rotatedBoundingBox="1247,12047 2525,12047 2525,13665 1247,13665"/>
        </emma:interpretation>
      </emma:emma>
    </inkml:annotationXML>
    <inkml:traceGroup>
      <inkml:annotationXML>
        <emma:emma xmlns:emma="http://www.w3.org/2003/04/emma" version="1.0">
          <emma:interpretation id="{288ED37A-68EC-464D-B536-DC6087BA5B0D}" emma:medium="tactile" emma:mode="ink">
            <msink:context xmlns:msink="http://schemas.microsoft.com/ink/2010/main" type="paragraph" rotatedBoundingBox="1247,12047 2525,12047 2525,13665 1247,13665" alignmentLevel="1"/>
          </emma:interpretation>
        </emma:emma>
      </inkml:annotationXML>
      <inkml:traceGroup>
        <inkml:annotationXML>
          <emma:emma xmlns:emma="http://www.w3.org/2003/04/emma" version="1.0">
            <emma:interpretation id="{D952B8B3-097B-4E1E-8E2F-E3873BD3C7C3}" emma:medium="tactile" emma:mode="ink">
              <msink:context xmlns:msink="http://schemas.microsoft.com/ink/2010/main" type="line" rotatedBoundingBox="1247,12047 2525,12047 2525,13665 1247,13665"/>
            </emma:interpretation>
          </emma:emma>
        </inkml:annotationXML>
        <inkml:traceGroup>
          <inkml:annotationXML>
            <emma:emma xmlns:emma="http://www.w3.org/2003/04/emma" version="1.0">
              <emma:interpretation id="{F106ED9E-6733-441B-8586-6D5047F51C21}" emma:medium="tactile" emma:mode="ink">
                <msink:context xmlns:msink="http://schemas.microsoft.com/ink/2010/main" type="inkWord" rotatedBoundingBox="1247,12047 2525,12047 2525,13665 1247,13665"/>
              </emma:interpretation>
            </emma:emma>
          </inkml:annotationXML>
          <inkml:trace contextRef="#ctx0" brushRef="#br0">501 0,'0'0,"0"0,-15 15,-15 0,-15 15,0 15,0 0,-16 15,16 15,0 0,0 14,0-14,15-15,0 0,15 15,15 0,0 15,15 0,15 15,15-1,15 1,15 0,1-15,-1-30,0-15,-15-30,0 0,15-30,16-15,-1-15,15-15,-15-15,-15-15,1 15,-31 1,-15 14,-15-15,0 0,-15 0,-30 0,-15-30,0 0,-16 15,-14 1,0-1,15 15,0 15,15 0,-15 15,-1 15,1 15,-15 0,15 15,-15 30,-15 15,-1 60,1 15,90-120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524488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571965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419244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400903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530097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650152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904085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226913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customXml" Target="../ink/ink2.xml"/><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customXml" Target="../ink/ink6.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customXml" Target="../ink/ink7.xml"/><Relationship Id="rId7" Type="http://schemas.openxmlformats.org/officeDocument/2006/relationships/customXml" Target="../ink/ink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customXml" Target="../ink/ink8.xml"/><Relationship Id="rId10" Type="http://schemas.openxmlformats.org/officeDocument/2006/relationships/image" Target="../media/image12.emf"/><Relationship Id="rId4" Type="http://schemas.openxmlformats.org/officeDocument/2006/relationships/image" Target="../media/image9.emf"/><Relationship Id="rId9" Type="http://schemas.openxmlformats.org/officeDocument/2006/relationships/customXml" Target="../ink/ink10.xml"/></Relationships>
</file>

<file path=ppt/slides/_rels/slide6.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customXml" Target="../ink/ink12.xml"/><Relationship Id="rId7" Type="http://schemas.openxmlformats.org/officeDocument/2006/relationships/customXml" Target="../ink/ink1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customXml" Target="../ink/ink13.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064568" y="2130428"/>
            <a:ext cx="7772400" cy="1470025"/>
          </a:xfrm>
        </p:spPr>
        <p:txBody>
          <a:bodyPr/>
          <a:lstStyle/>
          <a:p>
            <a:pPr>
              <a:defRPr/>
            </a:pPr>
            <a:r>
              <a:rPr lang="en-US" b="1" spc="-150" dirty="0">
                <a:solidFill>
                  <a:srgbClr val="FF0000"/>
                </a:solidFill>
                <a:latin typeface="ae_AlMateen" pitchFamily="2" charset="-78"/>
                <a:cs typeface="ae_AlMateen" pitchFamily="2" charset="-78"/>
              </a:rPr>
              <a:t>Lecture 7: </a:t>
            </a:r>
            <a:br>
              <a:rPr lang="en-US" b="1" spc="-150" dirty="0">
                <a:solidFill>
                  <a:srgbClr val="FF0000"/>
                </a:solidFill>
                <a:latin typeface="ae_AlMateen" pitchFamily="2" charset="-78"/>
                <a:cs typeface="ae_AlMateen" pitchFamily="2" charset="-78"/>
              </a:rPr>
            </a:br>
            <a:r>
              <a:rPr lang="en-US" b="1" spc="-150" dirty="0">
                <a:solidFill>
                  <a:srgbClr val="FF0000"/>
                </a:solidFill>
                <a:latin typeface="ae_AlMateen" pitchFamily="2" charset="-78"/>
                <a:cs typeface="ae_AlMateen" pitchFamily="2" charset="-78"/>
              </a:rPr>
              <a:t>Realism and the Novel</a:t>
            </a: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extLst>
      <p:ext uri="{BB962C8B-B14F-4D97-AF65-F5344CB8AC3E}">
        <p14:creationId xmlns:p14="http://schemas.microsoft.com/office/powerpoint/2010/main" val="968992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4087272"/>
          </a:xfrm>
          <a:prstGeom prst="rect">
            <a:avLst/>
          </a:prstGeom>
          <a:noFill/>
        </p:spPr>
        <p:txBody>
          <a:bodyPr wrap="square" rtlCol="1">
            <a:spAutoFit/>
          </a:bodyPr>
          <a:lstStyle/>
          <a:p>
            <a:pPr algn="l" rtl="0">
              <a:lnSpc>
                <a:spcPct val="90000"/>
              </a:lnSpc>
              <a:buFont typeface="Arial" charset="0"/>
              <a:buNone/>
            </a:pPr>
            <a:r>
              <a:rPr lang="en-US" sz="2400" dirty="0">
                <a:latin typeface="Times New Roman"/>
                <a:cs typeface="Times New Roman"/>
              </a:rPr>
              <a:t>The foundations of early bourgeois realism were laid by Daniel Defoe and Jonathan Swift, but their novels, though of a new type and with a new hero, were based on imaginary voyages and adventures supposed to take place far from England. </a:t>
            </a:r>
          </a:p>
          <a:p>
            <a:pPr algn="l" rtl="0">
              <a:lnSpc>
                <a:spcPct val="90000"/>
              </a:lnSpc>
              <a:buFont typeface="Arial" charset="0"/>
              <a:buNone/>
            </a:pPr>
            <a:endParaRPr lang="en-US" sz="2400" dirty="0">
              <a:latin typeface="Times New Roman"/>
              <a:cs typeface="Times New Roman"/>
            </a:endParaRPr>
          </a:p>
          <a:p>
            <a:pPr algn="l" rtl="0">
              <a:lnSpc>
                <a:spcPct val="90000"/>
              </a:lnSpc>
              <a:buFont typeface="Arial" charset="0"/>
              <a:buNone/>
            </a:pPr>
            <a:r>
              <a:rPr lang="en-US" sz="2400" dirty="0">
                <a:latin typeface="Times New Roman"/>
                <a:cs typeface="Times New Roman"/>
              </a:rPr>
              <a:t>Gradually the readers’ tastes changed. They wanted to find more and more of their own life reflected in literature, their everyday life of a bourgeois family with its joys and sorrows.</a:t>
            </a:r>
          </a:p>
          <a:p>
            <a:pPr algn="l" rtl="0">
              <a:lnSpc>
                <a:spcPct val="90000"/>
              </a:lnSpc>
              <a:buFont typeface="Arial" charset="0"/>
              <a:buNone/>
            </a:pPr>
            <a:endParaRPr lang="en-US" sz="2400" dirty="0">
              <a:latin typeface="Times New Roman"/>
              <a:cs typeface="Times New Roman"/>
            </a:endParaRPr>
          </a:p>
          <a:p>
            <a:pPr algn="l" rtl="0">
              <a:lnSpc>
                <a:spcPct val="90000"/>
              </a:lnSpc>
              <a:buFont typeface="Arial" charset="0"/>
              <a:buNone/>
            </a:pPr>
            <a:r>
              <a:rPr lang="en-US" sz="2400" dirty="0">
                <a:latin typeface="Times New Roman"/>
                <a:cs typeface="Times New Roman"/>
              </a:rPr>
              <a:t>These  demands were satisfied when  the great novels of Samuel Richardson, Henry Fielding, Tobias </a:t>
            </a:r>
            <a:r>
              <a:rPr lang="en-US" sz="2400" dirty="0" err="1">
                <a:latin typeface="Times New Roman"/>
                <a:cs typeface="Times New Roman"/>
              </a:rPr>
              <a:t>Smollet</a:t>
            </a:r>
            <a:r>
              <a:rPr lang="en-US" sz="2400" dirty="0">
                <a:latin typeface="Times New Roman"/>
                <a:cs typeface="Times New Roman"/>
              </a:rPr>
              <a:t> appeared one after another.</a:t>
            </a:r>
            <a:endParaRPr lang="ru-RU" sz="2400" dirty="0">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The Development of realism</a:t>
            </a:r>
          </a:p>
        </p:txBody>
      </p:sp>
      <mc:AlternateContent xmlns:mc="http://schemas.openxmlformats.org/markup-compatibility/2006">
        <mc:Choice xmlns:p14="http://schemas.microsoft.com/office/powerpoint/2010/main" Requires="p14">
          <p:contentPart p14:bwMode="auto" r:id="rId3">
            <p14:nvContentPartPr>
              <p14:cNvPr id="4" name="حبر 3"/>
              <p14:cNvContentPartPr/>
              <p14:nvPr/>
            </p14:nvContentPartPr>
            <p14:xfrm>
              <a:off x="1228383" y="1742935"/>
              <a:ext cx="7063200" cy="153720"/>
            </p14:xfrm>
          </p:contentPart>
        </mc:Choice>
        <mc:Fallback>
          <p:pic>
            <p:nvPicPr>
              <p:cNvPr id="4" name="حبر 3"/>
              <p:cNvPicPr/>
              <p:nvPr/>
            </p:nvPicPr>
            <p:blipFill>
              <a:blip r:embed="rId4"/>
              <a:stretch>
                <a:fillRect/>
              </a:stretch>
            </p:blipFill>
            <p:spPr>
              <a:xfrm>
                <a:off x="1210383" y="1724935"/>
                <a:ext cx="70992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حبر 6"/>
              <p14:cNvContentPartPr/>
              <p14:nvPr/>
            </p14:nvContentPartPr>
            <p14:xfrm>
              <a:off x="589743" y="2070175"/>
              <a:ext cx="3269160" cy="101160"/>
            </p14:xfrm>
          </p:contentPart>
        </mc:Choice>
        <mc:Fallback>
          <p:pic>
            <p:nvPicPr>
              <p:cNvPr id="7" name="حبر 6"/>
              <p:cNvPicPr/>
              <p:nvPr/>
            </p:nvPicPr>
            <p:blipFill>
              <a:blip r:embed="rId6"/>
              <a:stretch>
                <a:fillRect/>
              </a:stretch>
            </p:blipFill>
            <p:spPr>
              <a:xfrm>
                <a:off x="571743" y="2052175"/>
                <a:ext cx="33051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59103" y="2924095"/>
              <a:ext cx="622800" cy="1165320"/>
            </p14:xfrm>
          </p:contentPart>
        </mc:Choice>
        <mc:Fallback>
          <p:pic>
            <p:nvPicPr>
              <p:cNvPr id="10" name="حبر 9"/>
              <p:cNvPicPr/>
              <p:nvPr/>
            </p:nvPicPr>
            <p:blipFill>
              <a:blip r:embed="rId8"/>
              <a:stretch>
                <a:fillRect/>
              </a:stretch>
            </p:blipFill>
            <p:spPr>
              <a:xfrm>
                <a:off x="41103" y="2906095"/>
                <a:ext cx="658800" cy="1201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1" name="حبر 10"/>
              <p14:cNvContentPartPr/>
              <p14:nvPr/>
            </p14:nvContentPartPr>
            <p14:xfrm>
              <a:off x="8350983" y="2784055"/>
              <a:ext cx="1118880" cy="1248120"/>
            </p14:xfrm>
          </p:contentPart>
        </mc:Choice>
        <mc:Fallback>
          <p:pic>
            <p:nvPicPr>
              <p:cNvPr id="11" name="حبر 10"/>
              <p:cNvPicPr/>
              <p:nvPr/>
            </p:nvPicPr>
            <p:blipFill>
              <a:blip r:embed="rId10"/>
              <a:stretch>
                <a:fillRect/>
              </a:stretch>
            </p:blipFill>
            <p:spPr>
              <a:xfrm>
                <a:off x="8332983" y="2766055"/>
                <a:ext cx="1154880" cy="1284120"/>
              </a:xfrm>
              <a:prstGeom prst="rect">
                <a:avLst/>
              </a:prstGeom>
            </p:spPr>
          </p:pic>
        </mc:Fallback>
      </mc:AlternateContent>
    </p:spTree>
    <p:extLst>
      <p:ext uri="{BB962C8B-B14F-4D97-AF65-F5344CB8AC3E}">
        <p14:creationId xmlns:p14="http://schemas.microsoft.com/office/powerpoint/2010/main" val="3577936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2308324"/>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The greatest merit of these novelists lies in their deep sympathy for the common man, the man in the street, who had become the central figure of the new bourgeois world.</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common  man is shown in his actual surroundings, which makes him so convincing, believable, and true to life.</a:t>
            </a:r>
            <a:endParaRPr lang="ru-RU" sz="2400" dirty="0">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Sympathy for the Common Man</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8031663" y="2793775"/>
              <a:ext cx="967680" cy="1382040"/>
            </p14:xfrm>
          </p:contentPart>
        </mc:Choice>
        <mc:Fallback>
          <p:pic>
            <p:nvPicPr>
              <p:cNvPr id="6" name="حبر 5"/>
              <p:cNvPicPr/>
              <p:nvPr/>
            </p:nvPicPr>
            <p:blipFill>
              <a:blip r:embed="rId4"/>
              <a:stretch>
                <a:fillRect/>
              </a:stretch>
            </p:blipFill>
            <p:spPr>
              <a:xfrm>
                <a:off x="8013663" y="2775775"/>
                <a:ext cx="1003680" cy="1418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حبر 6"/>
              <p14:cNvContentPartPr/>
              <p14:nvPr/>
            </p14:nvContentPartPr>
            <p14:xfrm>
              <a:off x="330903" y="2778655"/>
              <a:ext cx="800280" cy="1154520"/>
            </p14:xfrm>
          </p:contentPart>
        </mc:Choice>
        <mc:Fallback>
          <p:pic>
            <p:nvPicPr>
              <p:cNvPr id="7" name="حبر 6"/>
              <p:cNvPicPr/>
              <p:nvPr/>
            </p:nvPicPr>
            <p:blipFill>
              <a:blip r:embed="rId6"/>
              <a:stretch>
                <a:fillRect/>
              </a:stretch>
            </p:blipFill>
            <p:spPr>
              <a:xfrm>
                <a:off x="312903" y="2760655"/>
                <a:ext cx="836280" cy="1190520"/>
              </a:xfrm>
              <a:prstGeom prst="rect">
                <a:avLst/>
              </a:prstGeom>
            </p:spPr>
          </p:pic>
        </mc:Fallback>
      </mc:AlternateContent>
    </p:spTree>
    <p:extLst>
      <p:ext uri="{BB962C8B-B14F-4D97-AF65-F5344CB8AC3E}">
        <p14:creationId xmlns:p14="http://schemas.microsoft.com/office/powerpoint/2010/main" val="3233271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3785652"/>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Realist writers sought to narrate their novels from an objective, unbiased perspective that simply and clearly represented the factual elements of the story.</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They became masters at psychological characterization, detailed descriptions of everyday life in realistic settings, and dialogue that captures the idioms of natural human speech.</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realists endeavored to accurately represent contemporary culture and people from all walks of life.</a:t>
            </a: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Realism in the Victorian Novel</a:t>
            </a:r>
          </a:p>
        </p:txBody>
      </p:sp>
      <mc:AlternateContent xmlns:mc="http://schemas.openxmlformats.org/markup-compatibility/2006">
        <mc:Choice xmlns:p14="http://schemas.microsoft.com/office/powerpoint/2010/main" Requires="p14">
          <p:contentPart p14:bwMode="auto" r:id="rId3">
            <p14:nvContentPartPr>
              <p14:cNvPr id="4" name="حبر 3"/>
              <p14:cNvContentPartPr/>
              <p14:nvPr/>
            </p14:nvContentPartPr>
            <p14:xfrm>
              <a:off x="524583" y="4212895"/>
              <a:ext cx="516600" cy="624960"/>
            </p14:xfrm>
          </p:contentPart>
        </mc:Choice>
        <mc:Fallback>
          <p:pic>
            <p:nvPicPr>
              <p:cNvPr id="4" name="حبر 3"/>
              <p:cNvPicPr/>
              <p:nvPr/>
            </p:nvPicPr>
            <p:blipFill>
              <a:blip r:embed="rId4"/>
              <a:stretch>
                <a:fillRect/>
              </a:stretch>
            </p:blipFill>
            <p:spPr>
              <a:xfrm>
                <a:off x="506583" y="4194895"/>
                <a:ext cx="552600" cy="660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2" name="حبر 11"/>
              <p14:cNvContentPartPr/>
              <p14:nvPr/>
            </p14:nvContentPartPr>
            <p14:xfrm>
              <a:off x="4091463" y="3193375"/>
              <a:ext cx="4595400" cy="205560"/>
            </p14:xfrm>
          </p:contentPart>
        </mc:Choice>
        <mc:Fallback>
          <p:pic>
            <p:nvPicPr>
              <p:cNvPr id="12" name="حبر 11"/>
              <p:cNvPicPr/>
              <p:nvPr/>
            </p:nvPicPr>
            <p:blipFill>
              <a:blip r:embed="rId6"/>
              <a:stretch>
                <a:fillRect/>
              </a:stretch>
            </p:blipFill>
            <p:spPr>
              <a:xfrm>
                <a:off x="4073463" y="3175375"/>
                <a:ext cx="463140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4" name="حبر 13"/>
              <p14:cNvContentPartPr/>
              <p14:nvPr/>
            </p14:nvContentPartPr>
            <p14:xfrm>
              <a:off x="871263" y="3625375"/>
              <a:ext cx="7810200" cy="195480"/>
            </p14:xfrm>
          </p:contentPart>
        </mc:Choice>
        <mc:Fallback>
          <p:pic>
            <p:nvPicPr>
              <p:cNvPr id="14" name="حبر 13"/>
              <p:cNvPicPr/>
              <p:nvPr/>
            </p:nvPicPr>
            <p:blipFill>
              <a:blip r:embed="rId8"/>
              <a:stretch>
                <a:fillRect/>
              </a:stretch>
            </p:blipFill>
            <p:spPr>
              <a:xfrm>
                <a:off x="853263" y="3607375"/>
                <a:ext cx="784620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5" name="حبر 14"/>
              <p14:cNvContentPartPr/>
              <p14:nvPr/>
            </p14:nvContentPartPr>
            <p14:xfrm>
              <a:off x="1282023" y="4104535"/>
              <a:ext cx="6370920" cy="184320"/>
            </p14:xfrm>
          </p:contentPart>
        </mc:Choice>
        <mc:Fallback>
          <p:pic>
            <p:nvPicPr>
              <p:cNvPr id="15" name="حبر 14"/>
              <p:cNvPicPr/>
              <p:nvPr/>
            </p:nvPicPr>
            <p:blipFill>
              <a:blip r:embed="rId10"/>
              <a:stretch>
                <a:fillRect/>
              </a:stretch>
            </p:blipFill>
            <p:spPr>
              <a:xfrm>
                <a:off x="1264023" y="4086535"/>
                <a:ext cx="6406920" cy="220320"/>
              </a:xfrm>
              <a:prstGeom prst="rect">
                <a:avLst/>
              </a:prstGeom>
            </p:spPr>
          </p:pic>
        </mc:Fallback>
      </mc:AlternateContent>
    </p:spTree>
    <p:extLst>
      <p:ext uri="{BB962C8B-B14F-4D97-AF65-F5344CB8AC3E}">
        <p14:creationId xmlns:p14="http://schemas.microsoft.com/office/powerpoint/2010/main" val="1768300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3785652"/>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Thus, realist writers often addressed themes of socioeconomic conflict by contrasting the living conditions of the poor with those of the upper classes in urban as well as rural societies.</a:t>
            </a:r>
          </a:p>
          <a:p>
            <a:pPr marL="342900" indent="-342900" algn="l" rtl="0">
              <a:buFont typeface="Wingdings" charset="2"/>
              <a:buChar char="v"/>
            </a:pPr>
            <a:endParaRPr lang="en-US" sz="2400" b="1" dirty="0">
              <a:solidFill>
                <a:srgbClr val="990033"/>
              </a:solidFill>
              <a:latin typeface="Times New Roman"/>
              <a:cs typeface="Times New Roman"/>
            </a:endParaRPr>
          </a:p>
          <a:p>
            <a:pPr marL="342900" indent="-342900" algn="l" rtl="0" fontAlgn="auto">
              <a:buFont typeface="Wingdings" charset="2"/>
              <a:buChar char="v"/>
            </a:pPr>
            <a:r>
              <a:rPr lang="en-US" sz="2400" dirty="0">
                <a:latin typeface="Times New Roman"/>
                <a:cs typeface="Times New Roman"/>
              </a:rPr>
              <a:t>Realist writers are widely celebrated for their mastery of objective, third-person narration. </a:t>
            </a:r>
          </a:p>
          <a:p>
            <a:pPr marL="342900" indent="-342900" algn="l" rtl="0" fontAlgn="auto">
              <a:buFont typeface="Wingdings" charset="2"/>
              <a:buChar char="v"/>
            </a:pPr>
            <a:endParaRPr lang="en-US" sz="2400" dirty="0">
              <a:latin typeface="Times New Roman"/>
              <a:cs typeface="Times New Roman"/>
            </a:endParaRPr>
          </a:p>
          <a:p>
            <a:pPr marL="342900" indent="-342900" algn="l" rtl="0" fontAlgn="auto">
              <a:buFont typeface="Wingdings" charset="2"/>
              <a:buChar char="v"/>
            </a:pPr>
            <a:r>
              <a:rPr lang="en-US" sz="2400" dirty="0">
                <a:latin typeface="Times New Roman"/>
                <a:cs typeface="Times New Roman"/>
              </a:rPr>
              <a:t>Many realist novels are considered to be reliable sociocultural documents of nineteenth-century society. </a:t>
            </a:r>
          </a:p>
          <a:p>
            <a:pPr marL="342900" indent="-342900" fontAlgn="auto">
              <a:buFont typeface="Wingdings" charset="2"/>
              <a:buChar char="v"/>
            </a:pPr>
            <a:endParaRPr lang="en-US" sz="2400" dirty="0">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Realism in the Victorian Novel</a:t>
            </a:r>
          </a:p>
        </p:txBody>
      </p:sp>
      <mc:AlternateContent xmlns:mc="http://schemas.openxmlformats.org/markup-compatibility/2006">
        <mc:Choice xmlns:p14="http://schemas.microsoft.com/office/powerpoint/2010/main" Requires="p14">
          <p:contentPart p14:bwMode="auto" r:id="rId3">
            <p14:nvContentPartPr>
              <p14:cNvPr id="4" name="حبر 3"/>
              <p14:cNvContentPartPr/>
              <p14:nvPr/>
            </p14:nvContentPartPr>
            <p14:xfrm>
              <a:off x="444663" y="3857215"/>
              <a:ext cx="556560" cy="751680"/>
            </p14:xfrm>
          </p:contentPart>
        </mc:Choice>
        <mc:Fallback>
          <p:pic>
            <p:nvPicPr>
              <p:cNvPr id="4" name="حبر 3"/>
              <p:cNvPicPr/>
              <p:nvPr/>
            </p:nvPicPr>
            <p:blipFill>
              <a:blip r:embed="rId4"/>
              <a:stretch>
                <a:fillRect/>
              </a:stretch>
            </p:blipFill>
            <p:spPr>
              <a:xfrm>
                <a:off x="426663" y="3839215"/>
                <a:ext cx="592560" cy="787680"/>
              </a:xfrm>
              <a:prstGeom prst="rect">
                <a:avLst/>
              </a:prstGeom>
            </p:spPr>
          </p:pic>
        </mc:Fallback>
      </mc:AlternateContent>
    </p:spTree>
    <p:extLst>
      <p:ext uri="{BB962C8B-B14F-4D97-AF65-F5344CB8AC3E}">
        <p14:creationId xmlns:p14="http://schemas.microsoft.com/office/powerpoint/2010/main" val="3669313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3046988"/>
          </a:xfrm>
          <a:prstGeom prst="rect">
            <a:avLst/>
          </a:prstGeom>
          <a:noFill/>
        </p:spPr>
        <p:txBody>
          <a:bodyPr wrap="square" rtlCol="1">
            <a:spAutoFit/>
          </a:bodyPr>
          <a:lstStyle/>
          <a:p>
            <a:pPr marL="342900" indent="-342900" algn="l" rtl="0" fontAlgn="auto">
              <a:buFont typeface="Wingdings" charset="2"/>
              <a:buChar char="v"/>
            </a:pPr>
            <a:r>
              <a:rPr lang="en-US" sz="2400" dirty="0">
                <a:latin typeface="Times New Roman"/>
                <a:cs typeface="Times New Roman"/>
              </a:rPr>
              <a:t>Critics consistently praise the realists for their success in accurately representing all aspects of society, culture, and politics contemporary to their own. </a:t>
            </a:r>
          </a:p>
          <a:p>
            <a:pPr marL="342900" indent="-342900" algn="l" rtl="0" fontAlgn="auto">
              <a:buFont typeface="Wingdings" charset="2"/>
              <a:buChar char="v"/>
            </a:pPr>
            <a:endParaRPr lang="en-US" sz="2400" dirty="0">
              <a:latin typeface="Times New Roman"/>
              <a:cs typeface="Times New Roman"/>
            </a:endParaRPr>
          </a:p>
          <a:p>
            <a:pPr marL="342900" indent="-342900" algn="l" rtl="0" fontAlgn="auto">
              <a:buFont typeface="Wingdings" charset="2"/>
              <a:buChar char="v"/>
            </a:pPr>
            <a:r>
              <a:rPr lang="en-US" sz="2400" dirty="0">
                <a:latin typeface="Times New Roman"/>
                <a:cs typeface="Times New Roman"/>
              </a:rPr>
              <a:t>Realism has exerted a profound and widespread impact on many aspects of twentieth-century thought, including religion, philosophy, and psychology. </a:t>
            </a:r>
          </a:p>
          <a:p>
            <a:pPr marL="342900" indent="-342900">
              <a:buFont typeface="Wingdings" charset="2"/>
              <a:buChar char="v"/>
            </a:pPr>
            <a:endParaRPr lang="en-US" sz="2400" b="1" dirty="0">
              <a:solidFill>
                <a:srgbClr val="990033"/>
              </a:solidFill>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Realism in the Victorian Novel</a:t>
            </a:r>
          </a:p>
        </p:txBody>
      </p:sp>
    </p:spTree>
    <p:extLst>
      <p:ext uri="{BB962C8B-B14F-4D97-AF65-F5344CB8AC3E}">
        <p14:creationId xmlns:p14="http://schemas.microsoft.com/office/powerpoint/2010/main" val="4189761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7"/>
            <a:ext cx="8568952" cy="4524315"/>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The linear flow of narrative </a:t>
            </a:r>
          </a:p>
          <a:p>
            <a:pPr marL="342900" indent="-342900" algn="l" rtl="0">
              <a:buFont typeface="Wingdings" charset="2"/>
              <a:buChar char="v"/>
            </a:pPr>
            <a:r>
              <a:rPr lang="en-US" sz="2400" dirty="0">
                <a:latin typeface="Times New Roman"/>
                <a:cs typeface="Times New Roman"/>
              </a:rPr>
              <a:t>The unity and coherence of plot and character and the cause and effect development</a:t>
            </a:r>
          </a:p>
          <a:p>
            <a:pPr marL="342900" indent="-342900" algn="l" rtl="0">
              <a:buFont typeface="Wingdings" charset="2"/>
              <a:buChar char="v"/>
            </a:pPr>
            <a:r>
              <a:rPr lang="en-US" sz="2400" dirty="0">
                <a:latin typeface="Times New Roman"/>
                <a:cs typeface="Times New Roman"/>
              </a:rPr>
              <a:t>The moral and philosophical meaning of literary action </a:t>
            </a:r>
          </a:p>
          <a:p>
            <a:pPr marL="342900" indent="-342900" algn="l" rtl="0">
              <a:buFont typeface="Wingdings" charset="2"/>
              <a:buChar char="v"/>
            </a:pPr>
            <a:r>
              <a:rPr lang="en-US" sz="2400" dirty="0">
                <a:latin typeface="Times New Roman"/>
                <a:cs typeface="Times New Roman"/>
              </a:rPr>
              <a:t>The advocacy of bourgeois rationality </a:t>
            </a:r>
          </a:p>
          <a:p>
            <a:pPr marL="342900" indent="-342900" algn="l" rtl="0">
              <a:buFont typeface="Wingdings" charset="2"/>
              <a:buChar char="v"/>
            </a:pPr>
            <a:r>
              <a:rPr lang="en-US" sz="2400" dirty="0">
                <a:latin typeface="Times New Roman"/>
                <a:cs typeface="Times New Roman"/>
              </a:rPr>
              <a:t>Rational, public, objective discourse </a:t>
            </a:r>
          </a:p>
          <a:p>
            <a:pPr marL="342900" indent="-342900" algn="l" rtl="0">
              <a:buFont typeface="Wingdings" charset="2"/>
              <a:buChar char="v"/>
            </a:pPr>
            <a:r>
              <a:rPr lang="en-US" sz="2400" dirty="0">
                <a:latin typeface="Times New Roman"/>
                <a:cs typeface="Times New Roman"/>
              </a:rPr>
              <a:t>The Realist novel of the nineteenth century was written in opposition to the Romance of medieval times </a:t>
            </a:r>
          </a:p>
          <a:p>
            <a:pPr marL="342900" indent="-342900" algn="l" rtl="0">
              <a:buFont typeface="Wingdings" charset="2"/>
              <a:buChar char="v"/>
            </a:pPr>
            <a:r>
              <a:rPr lang="en-US" sz="2400" dirty="0">
                <a:latin typeface="Times New Roman"/>
                <a:cs typeface="Times New Roman"/>
              </a:rPr>
              <a:t>Representation of “real life” experiences and characters versus ideal love, ideal moral codes ideal characters (nobility), and fixed social values </a:t>
            </a:r>
          </a:p>
          <a:p>
            <a:pPr marL="342900" indent="-342900">
              <a:buFont typeface="Wingdings" charset="2"/>
              <a:buChar char="v"/>
            </a:pPr>
            <a:endParaRPr lang="en-US" sz="2400" b="1" dirty="0">
              <a:solidFill>
                <a:srgbClr val="990033"/>
              </a:solidFill>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Characteristics of the Realist Novel </a:t>
            </a:r>
          </a:p>
        </p:txBody>
      </p:sp>
      <mc:AlternateContent xmlns:mc="http://schemas.openxmlformats.org/markup-compatibility/2006">
        <mc:Choice xmlns:p14="http://schemas.microsoft.com/office/powerpoint/2010/main" Requires="p14">
          <p:contentPart p14:bwMode="auto" r:id="rId3">
            <p14:nvContentPartPr>
              <p14:cNvPr id="4" name="حبر 3"/>
              <p14:cNvContentPartPr/>
              <p14:nvPr/>
            </p14:nvContentPartPr>
            <p14:xfrm>
              <a:off x="2115783" y="144535"/>
              <a:ext cx="5783040" cy="1480680"/>
            </p14:xfrm>
          </p:contentPart>
        </mc:Choice>
        <mc:Fallback>
          <p:pic>
            <p:nvPicPr>
              <p:cNvPr id="4" name="حبر 3"/>
              <p:cNvPicPr/>
              <p:nvPr/>
            </p:nvPicPr>
            <p:blipFill>
              <a:blip r:embed="rId4"/>
              <a:stretch>
                <a:fillRect/>
              </a:stretch>
            </p:blipFill>
            <p:spPr>
              <a:xfrm>
                <a:off x="2097783" y="126535"/>
                <a:ext cx="5819040" cy="15166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421983" y="1320655"/>
              <a:ext cx="541800" cy="878040"/>
            </p14:xfrm>
          </p:contentPart>
        </mc:Choice>
        <mc:Fallback>
          <p:pic>
            <p:nvPicPr>
              <p:cNvPr id="9" name="حبر 8"/>
              <p:cNvPicPr/>
              <p:nvPr/>
            </p:nvPicPr>
            <p:blipFill>
              <a:blip r:embed="rId6"/>
              <a:stretch>
                <a:fillRect/>
              </a:stretch>
            </p:blipFill>
            <p:spPr>
              <a:xfrm>
                <a:off x="403983" y="1302655"/>
                <a:ext cx="577800" cy="914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حبر 10"/>
              <p14:cNvContentPartPr/>
              <p14:nvPr/>
            </p14:nvContentPartPr>
            <p14:xfrm>
              <a:off x="447183" y="4337095"/>
              <a:ext cx="461520" cy="580680"/>
            </p14:xfrm>
          </p:contentPart>
        </mc:Choice>
        <mc:Fallback>
          <p:pic>
            <p:nvPicPr>
              <p:cNvPr id="11" name="حبر 10"/>
              <p:cNvPicPr/>
              <p:nvPr/>
            </p:nvPicPr>
            <p:blipFill>
              <a:blip r:embed="rId8"/>
              <a:stretch>
                <a:fillRect/>
              </a:stretch>
            </p:blipFill>
            <p:spPr>
              <a:xfrm>
                <a:off x="429183" y="4319095"/>
                <a:ext cx="497520" cy="616680"/>
              </a:xfrm>
              <a:prstGeom prst="rect">
                <a:avLst/>
              </a:prstGeom>
            </p:spPr>
          </p:pic>
        </mc:Fallback>
      </mc:AlternateContent>
    </p:spTree>
    <p:extLst>
      <p:ext uri="{BB962C8B-B14F-4D97-AF65-F5344CB8AC3E}">
        <p14:creationId xmlns:p14="http://schemas.microsoft.com/office/powerpoint/2010/main" val="428212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1200328"/>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Raymond Williams, ‘Realism’, in Keywords (1976)</a:t>
            </a:r>
          </a:p>
          <a:p>
            <a:pPr marL="342900" indent="-342900">
              <a:buFont typeface="Wingdings" charset="2"/>
              <a:buChar char="v"/>
            </a:pPr>
            <a:endParaRPr lang="en-US" sz="2400" b="1" dirty="0">
              <a:solidFill>
                <a:srgbClr val="990033"/>
              </a:solidFill>
              <a:latin typeface="Times New Roman"/>
              <a:cs typeface="Times New Roman"/>
            </a:endParaRPr>
          </a:p>
          <a:p>
            <a:pPr marL="342900" indent="-342900">
              <a:buFont typeface="Wingdings" charset="2"/>
              <a:buChar char="v"/>
            </a:pPr>
            <a:endParaRPr lang="en-US" sz="2400" b="1" dirty="0">
              <a:solidFill>
                <a:srgbClr val="990033"/>
              </a:solidFill>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Sources and Further Reading</a:t>
            </a:r>
          </a:p>
        </p:txBody>
      </p:sp>
    </p:spTree>
    <p:extLst>
      <p:ext uri="{BB962C8B-B14F-4D97-AF65-F5344CB8AC3E}">
        <p14:creationId xmlns:p14="http://schemas.microsoft.com/office/powerpoint/2010/main" val="37399380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77</TotalTime>
  <Words>526</Words>
  <Application>Microsoft Office PowerPoint</Application>
  <PresentationFormat>A4 Paper (210x297 mm)</PresentationFormat>
  <Paragraphs>68</Paragraphs>
  <Slides>10</Slides>
  <Notes>9</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Lecture 7:  Realism and the Novel</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14</cp:revision>
  <dcterms:created xsi:type="dcterms:W3CDTF">2014-09-11T06:30:06Z</dcterms:created>
  <dcterms:modified xsi:type="dcterms:W3CDTF">2019-12-13T21:06:05Z</dcterms:modified>
</cp:coreProperties>
</file>