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media/audio1.bin" ContentType="audio/unknown"/>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media/audio4.bin" ContentType="audio/unknown"/>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media/audio2.bin" ContentType="audio/unknown"/>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media/audio3.bin" ContentType="audio/unknown"/>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69"/>
  </p:notesMasterIdLst>
  <p:handoutMasterIdLst>
    <p:handoutMasterId r:id="rId70"/>
  </p:handoutMasterIdLst>
  <p:sldIdLst>
    <p:sldId id="290" r:id="rId5"/>
    <p:sldId id="305" r:id="rId6"/>
    <p:sldId id="331" r:id="rId7"/>
    <p:sldId id="329" r:id="rId8"/>
    <p:sldId id="330" r:id="rId9"/>
    <p:sldId id="328"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3" r:id="rId26"/>
    <p:sldId id="324" r:id="rId27"/>
    <p:sldId id="325" r:id="rId28"/>
    <p:sldId id="326" r:id="rId29"/>
    <p:sldId id="327" r:id="rId30"/>
    <p:sldId id="369" r:id="rId31"/>
    <p:sldId id="332" r:id="rId32"/>
    <p:sldId id="334" r:id="rId33"/>
    <p:sldId id="335" r:id="rId34"/>
    <p:sldId id="336" r:id="rId35"/>
    <p:sldId id="337" r:id="rId36"/>
    <p:sldId id="338" r:id="rId37"/>
    <p:sldId id="339" r:id="rId38"/>
    <p:sldId id="340" r:id="rId39"/>
    <p:sldId id="341" r:id="rId40"/>
    <p:sldId id="342" r:id="rId41"/>
    <p:sldId id="343" r:id="rId42"/>
    <p:sldId id="344" r:id="rId43"/>
    <p:sldId id="345" r:id="rId44"/>
    <p:sldId id="346" r:id="rId45"/>
    <p:sldId id="347" r:id="rId46"/>
    <p:sldId id="348" r:id="rId47"/>
    <p:sldId id="349" r:id="rId48"/>
    <p:sldId id="350" r:id="rId49"/>
    <p:sldId id="351" r:id="rId50"/>
    <p:sldId id="352" r:id="rId51"/>
    <p:sldId id="353" r:id="rId52"/>
    <p:sldId id="354" r:id="rId53"/>
    <p:sldId id="355" r:id="rId54"/>
    <p:sldId id="356" r:id="rId55"/>
    <p:sldId id="357" r:id="rId56"/>
    <p:sldId id="358" r:id="rId57"/>
    <p:sldId id="359" r:id="rId58"/>
    <p:sldId id="360" r:id="rId59"/>
    <p:sldId id="361" r:id="rId60"/>
    <p:sldId id="362" r:id="rId61"/>
    <p:sldId id="363" r:id="rId62"/>
    <p:sldId id="364" r:id="rId63"/>
    <p:sldId id="365" r:id="rId64"/>
    <p:sldId id="366" r:id="rId65"/>
    <p:sldId id="367" r:id="rId66"/>
    <p:sldId id="368" r:id="rId67"/>
    <p:sldId id="288" r:id="rId6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horzBarState="maximized">
    <p:restoredLeft sz="15634" autoAdjust="0"/>
    <p:restoredTop sz="94660" autoAdjust="0"/>
  </p:normalViewPr>
  <p:slideViewPr>
    <p:cSldViewPr>
      <p:cViewPr varScale="1">
        <p:scale>
          <a:sx n="73" d="100"/>
          <a:sy n="73" d="100"/>
        </p:scale>
        <p:origin x="-1278" y="-10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43F68A-1A9B-4B71-BE24-66907915BED0}" type="slidenum">
              <a:rPr lang="ar-SA"/>
              <a:pPr/>
              <a:t>19</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6D614-7D32-4933-90D5-5056D66BE454}" type="slidenum">
              <a:rPr lang="ar-SA"/>
              <a:pPr/>
              <a:t>20</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38AEB5-C5D1-428C-8E47-4F7F8376F18E}" type="slidenum">
              <a:rPr lang="ar-SA"/>
              <a:pPr/>
              <a:t>22</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D7AD66-8A0E-49E6-9029-615CDB363BEC}" type="slidenum">
              <a:rPr lang="ar-SA"/>
              <a:pPr/>
              <a:t>23</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044735-2F70-43C1-BB16-211FC73809FF}" type="slidenum">
              <a:rPr lang="ar-SA"/>
              <a:pPr/>
              <a:t>24</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B3279E-6F3A-4958-9E4D-8603526224DF}" type="slidenum">
              <a:rPr lang="ar-SA"/>
              <a:pPr/>
              <a:t>25</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5A8F3A-2167-4954-BA9B-6BAFBD408DAC}" type="slidenum">
              <a:rPr lang="ar-SA"/>
              <a:pPr/>
              <a:t>26</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216C4-18BB-4D37-89AC-C1978F1757A2}" type="slidenum">
              <a:rPr lang="ar-SA" altLang="en-US"/>
              <a:pPr/>
              <a:t>56</a:t>
            </a:fld>
            <a:endParaRPr lang="en-US" altLang="en-US"/>
          </a:p>
        </p:txBody>
      </p:sp>
      <p:sp>
        <p:nvSpPr>
          <p:cNvPr id="4096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Source_language" TargetMode="External"/><Relationship Id="rId2" Type="http://schemas.openxmlformats.org/officeDocument/2006/relationships/hyperlink" Target="http://en.wikipedia.org/wiki/Meaning_(linguistic)" TargetMode="External"/><Relationship Id="rId1" Type="http://schemas.openxmlformats.org/officeDocument/2006/relationships/slideLayout" Target="../slideLayouts/slideLayout2.xml"/><Relationship Id="rId5" Type="http://schemas.openxmlformats.org/officeDocument/2006/relationships/hyperlink" Target="http://en.wikipedia.org/wiki/Target_language" TargetMode="External"/><Relationship Id="rId4" Type="http://schemas.openxmlformats.org/officeDocument/2006/relationships/hyperlink" Target="http://en.wikipedia.org/wiki/Dynamic_and_formal_equivalence" TargetMode="Externa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audio" Target="../media/audio2.bin"/><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audio" Target="../media/audio3.bin"/><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audio" Target="../media/audio3.bin"/><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audio" Target="../media/audio3.bin"/><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audio" Target="../media/audio3.bin"/><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audio" Target="../media/audio3.bin"/><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853354" y="4648200"/>
            <a:ext cx="4290646"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4283" y="2819400"/>
            <a:ext cx="5000660" cy="1981200"/>
          </a:xfrm>
          <a:prstGeom prst="rect">
            <a:avLst/>
          </a:prstGeom>
          <a:noFill/>
          <a:ln w="9525">
            <a:noFill/>
            <a:miter lim="800000"/>
            <a:headEnd/>
            <a:tailEnd/>
          </a:ln>
        </p:spPr>
        <p:txBody>
          <a:bodyPr anchor="ctr"/>
          <a:lstStyle/>
          <a:p>
            <a:pPr algn="ctr"/>
            <a:r>
              <a:rPr lang="en-US" sz="4000" b="1" dirty="0" smtClean="0">
                <a:solidFill>
                  <a:srgbClr val="C00000"/>
                </a:solidFill>
                <a:latin typeface="Calibri" pitchFamily="34" charset="0"/>
                <a:cs typeface="Times New Roman" pitchFamily="18" charset="0"/>
              </a:rPr>
              <a:t>Translating Text Types</a:t>
            </a:r>
          </a:p>
          <a:p>
            <a:pPr algn="ctr"/>
            <a:r>
              <a:rPr lang="en-US" sz="2600" b="1" dirty="0" smtClean="0">
                <a:solidFill>
                  <a:schemeClr val="accent1">
                    <a:lumMod val="75000"/>
                  </a:schemeClr>
                </a:solidFill>
                <a:latin typeface="Calibri" pitchFamily="34" charset="0"/>
                <a:cs typeface="Times New Roman" pitchFamily="18" charset="0"/>
              </a:rPr>
              <a:t>By:  Dr. Naji Ibrahim Al-Arfaj</a:t>
            </a:r>
          </a:p>
          <a:p>
            <a:pPr algn="ctr"/>
            <a:r>
              <a:rPr lang="en-US" b="1" dirty="0" smtClean="0">
                <a:solidFill>
                  <a:schemeClr val="accent1">
                    <a:lumMod val="75000"/>
                  </a:schemeClr>
                </a:solidFill>
                <a:latin typeface="Calibri" pitchFamily="34" charset="0"/>
                <a:cs typeface="Times New Roman" pitchFamily="18" charset="0"/>
              </a:rPr>
              <a:t>      </a:t>
            </a:r>
            <a:r>
              <a:rPr lang="en-US" b="1" dirty="0" smtClean="0">
                <a:solidFill>
                  <a:srgbClr val="002060"/>
                </a:solidFill>
                <a:latin typeface="Calibri" pitchFamily="34" charset="0"/>
                <a:cs typeface="Times New Roman" pitchFamily="18" charset="0"/>
              </a:rPr>
              <a:t>Educator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Author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Translator</a:t>
            </a:r>
            <a:r>
              <a:rPr lang="en-US" sz="1100" b="1" dirty="0" smtClean="0">
                <a:solidFill>
                  <a:srgbClr val="002060"/>
                </a:solidFill>
                <a:latin typeface="Calibri" pitchFamily="34" charset="0"/>
                <a:cs typeface="Times New Roman" pitchFamily="18" charset="0"/>
              </a:rPr>
              <a:t>.</a:t>
            </a:r>
            <a:endParaRPr lang="en-US" b="1" dirty="0" smtClean="0">
              <a:solidFill>
                <a:srgbClr val="002060"/>
              </a:solidFill>
              <a:latin typeface="Calibri" pitchFamily="34" charset="0"/>
            </a:endParaRPr>
          </a:p>
          <a:p>
            <a:pPr algn="ctr"/>
            <a:endParaRPr lang="en-US"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( 8) </a:t>
            </a:r>
          </a:p>
        </p:txBody>
      </p:sp>
      <p:sp>
        <p:nvSpPr>
          <p:cNvPr id="4" name="Subtitle 3"/>
          <p:cNvSpPr>
            <a:spLocks noGrp="1"/>
          </p:cNvSpPr>
          <p:nvPr>
            <p:ph type="subTitle" idx="1"/>
          </p:nvPr>
        </p:nvSpPr>
        <p:spPr/>
        <p:txBody>
          <a:bodyPr/>
          <a:lstStyle/>
          <a:p>
            <a:r>
              <a:rPr lang="en-US" sz="4800" b="1" dirty="0" smtClean="0">
                <a:solidFill>
                  <a:schemeClr val="tx1"/>
                </a:solidFill>
              </a:rPr>
              <a:t>Revision </a:t>
            </a:r>
          </a:p>
          <a:p>
            <a:r>
              <a:rPr lang="en-US" sz="2400" b="1" dirty="0" smtClean="0">
                <a:solidFill>
                  <a:schemeClr val="tx1"/>
                </a:solidFill>
              </a:rPr>
              <a:t>(and answering your questions)</a:t>
            </a:r>
            <a:endParaRPr lang="ar-SA" sz="2400"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1"/>
            <a:ext cx="445477" cy="365125"/>
          </a:xfrm>
          <a:noFill/>
          <a:ln>
            <a:miter lim="800000"/>
            <a:headEnd/>
            <a:tailEnd/>
          </a:ln>
        </p:spPr>
        <p:txBody>
          <a:bodyPr/>
          <a:lstStyle/>
          <a:p>
            <a:r>
              <a:rPr lang="en-US" dirty="0" smtClean="0">
                <a:cs typeface="Arial" pitchFamily="34" charset="0"/>
              </a:rPr>
              <a:t>2</a:t>
            </a:r>
          </a:p>
        </p:txBody>
      </p:sp>
      <p:sp>
        <p:nvSpPr>
          <p:cNvPr id="6146" name="Title 4"/>
          <p:cNvSpPr>
            <a:spLocks noGrp="1"/>
          </p:cNvSpPr>
          <p:nvPr>
            <p:ph type="ctrTitle"/>
          </p:nvPr>
        </p:nvSpPr>
        <p:spPr>
          <a:xfrm>
            <a:off x="2391508" y="2133601"/>
            <a:ext cx="4149969" cy="1470025"/>
          </a:xfrm>
        </p:spPr>
        <p:txBody>
          <a:bodyPr/>
          <a:lstStyle/>
          <a:p>
            <a:pPr eaLnBrk="1" hangingPunct="1"/>
            <a:r>
              <a:rPr lang="en-US" sz="6000" spc="-150" dirty="0" smtClean="0">
                <a:solidFill>
                  <a:srgbClr val="376092"/>
                </a:solidFill>
                <a:latin typeface="ae_AlMateen" pitchFamily="2" charset="-78"/>
                <a:cs typeface="ae_AlMateen" pitchFamily="2" charset="-78"/>
              </a:rPr>
              <a:t>Introductory Lecture</a:t>
            </a:r>
            <a:br>
              <a:rPr lang="en-US" sz="6000" spc="-150" dirty="0" smtClean="0">
                <a:solidFill>
                  <a:srgbClr val="376092"/>
                </a:solidFill>
                <a:latin typeface="ae_AlMateen" pitchFamily="2" charset="-78"/>
                <a:cs typeface="ae_AlMateen" pitchFamily="2" charset="-78"/>
              </a:rPr>
            </a:br>
            <a:r>
              <a:rPr lang="en-US" sz="6000" spc="-150" dirty="0" smtClean="0">
                <a:solidFill>
                  <a:srgbClr val="376092"/>
                </a:solidFill>
                <a:latin typeface="ae_AlMateen" pitchFamily="2" charset="-78"/>
                <a:cs typeface="ae_AlMateen" pitchFamily="2" charset="-78"/>
              </a:rPr>
              <a:t>(1)</a:t>
            </a:r>
          </a:p>
        </p:txBody>
      </p:sp>
    </p:spTree>
  </p:cSld>
  <p:clrMapOvr>
    <a:masterClrMapping/>
  </p:clrMapOvr>
  <p:transition spd="med">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5720" y="1214422"/>
            <a:ext cx="8505488" cy="430055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4800" b="1" dirty="0" smtClean="0">
                <a:solidFill>
                  <a:schemeClr val="tx1"/>
                </a:solidFill>
                <a:latin typeface="Andalus" pitchFamily="18" charset="-78"/>
                <a:cs typeface="Andalus" pitchFamily="18" charset="-78"/>
              </a:rPr>
              <a:t>Translating Text Types</a:t>
            </a:r>
            <a:r>
              <a:rPr lang="en-US" b="1" dirty="0" smtClean="0">
                <a:solidFill>
                  <a:schemeClr val="tx1"/>
                </a:solidFill>
                <a:latin typeface="Andalus" pitchFamily="18" charset="-78"/>
                <a:cs typeface="Andalus" pitchFamily="18" charset="-78"/>
              </a:rPr>
              <a:t> </a:t>
            </a:r>
            <a:br>
              <a:rPr lang="en-US" b="1" dirty="0" smtClean="0">
                <a:solidFill>
                  <a:schemeClr val="tx1"/>
                </a:solidFill>
                <a:latin typeface="Andalus" pitchFamily="18" charset="-78"/>
                <a:cs typeface="Andalus" pitchFamily="18" charset="-78"/>
              </a:rPr>
            </a:br>
            <a:r>
              <a:rPr lang="en-US" sz="3200" b="1" dirty="0" smtClean="0">
                <a:solidFill>
                  <a:schemeClr val="tx1"/>
                </a:solidFill>
                <a:latin typeface="Andalus" pitchFamily="18" charset="-78"/>
                <a:cs typeface="Andalus" pitchFamily="18" charset="-78"/>
              </a:rPr>
              <a:t>(Arabic-English/ English-Arabic)</a:t>
            </a:r>
            <a:r>
              <a:rPr lang="en-US" sz="6000" b="1" dirty="0" smtClean="0">
                <a:solidFill>
                  <a:schemeClr val="tx1"/>
                </a:solidFill>
                <a:latin typeface="Andalus" pitchFamily="18" charset="-78"/>
                <a:cs typeface="Andalus" pitchFamily="18" charset="-78"/>
              </a:rPr>
              <a:t>:</a:t>
            </a:r>
            <a:r>
              <a:rPr lang="en-US" sz="1800" b="1" dirty="0" smtClean="0">
                <a:solidFill>
                  <a:schemeClr val="tx1"/>
                </a:solidFill>
                <a:latin typeface="Andalus" pitchFamily="18" charset="-78"/>
                <a:cs typeface="Andalus" pitchFamily="18" charset="-78"/>
              </a:rPr>
              <a:t/>
            </a:r>
            <a:br>
              <a:rPr lang="en-US" sz="1800" b="1" dirty="0" smtClean="0">
                <a:solidFill>
                  <a:schemeClr val="tx1"/>
                </a:solidFill>
                <a:latin typeface="Andalus" pitchFamily="18" charset="-78"/>
                <a:cs typeface="Andalus" pitchFamily="18" charset="-78"/>
              </a:rPr>
            </a:br>
            <a:r>
              <a:rPr lang="en-US" sz="3600" b="1" dirty="0" smtClean="0">
                <a:solidFill>
                  <a:schemeClr val="tx1"/>
                </a:solidFill>
                <a:latin typeface="Andalus" pitchFamily="18" charset="-78"/>
                <a:cs typeface="Andalus" pitchFamily="18" charset="-78"/>
              </a:rPr>
              <a:t>It</a:t>
            </a:r>
            <a:r>
              <a:rPr lang="en-US" sz="1800" b="1" dirty="0" smtClean="0">
                <a:solidFill>
                  <a:schemeClr val="tx1"/>
                </a:solidFill>
                <a:latin typeface="Andalus" pitchFamily="18" charset="-78"/>
                <a:cs typeface="Andalus" pitchFamily="18" charset="-78"/>
              </a:rPr>
              <a:t> </a:t>
            </a:r>
            <a:r>
              <a:rPr lang="en-US" sz="3600" dirty="0" smtClean="0">
                <a:solidFill>
                  <a:schemeClr val="tx1"/>
                </a:solidFill>
                <a:latin typeface="Andalus" pitchFamily="18" charset="-78"/>
                <a:cs typeface="Andalus" pitchFamily="18" charset="-78"/>
              </a:rPr>
              <a:t>Focuses on practice in translating a variety of texts related to culture </a:t>
            </a:r>
            <a:r>
              <a:rPr lang="en-US" sz="2400" dirty="0" smtClean="0">
                <a:solidFill>
                  <a:schemeClr val="tx1"/>
                </a:solidFill>
                <a:latin typeface="Andalus" pitchFamily="18" charset="-78"/>
                <a:cs typeface="Andalus" pitchFamily="18" charset="-78"/>
              </a:rPr>
              <a:t>(religious texts),</a:t>
            </a:r>
            <a:r>
              <a:rPr lang="en-US" sz="3600" dirty="0" smtClean="0">
                <a:solidFill>
                  <a:schemeClr val="tx1"/>
                </a:solidFill>
                <a:latin typeface="Andalus" pitchFamily="18" charset="-78"/>
                <a:cs typeface="Andalus" pitchFamily="18" charset="-78"/>
              </a:rPr>
              <a:t> media, business, </a:t>
            </a:r>
            <a:r>
              <a:rPr lang="en-US" sz="3600" dirty="0" smtClean="0">
                <a:solidFill>
                  <a:schemeClr val="tx1"/>
                </a:solidFill>
              </a:rPr>
              <a:t>linguistic &amp; academic materials</a:t>
            </a:r>
            <a:r>
              <a:rPr lang="en-US" sz="3600" dirty="0" smtClean="0">
                <a:solidFill>
                  <a:schemeClr val="tx1"/>
                </a:solidFill>
                <a:latin typeface="Andalus" pitchFamily="18" charset="-78"/>
                <a:cs typeface="Andalus" pitchFamily="18" charset="-78"/>
              </a:rPr>
              <a:t>.</a:t>
            </a:r>
            <a:r>
              <a:rPr lang="en-US" sz="2800" dirty="0" smtClean="0">
                <a:solidFill>
                  <a:schemeClr val="tx1"/>
                </a:solidFill>
                <a:latin typeface="Andalus" pitchFamily="18" charset="-78"/>
                <a:cs typeface="Andalus" pitchFamily="18" charset="-78"/>
              </a:rPr>
              <a:t/>
            </a:r>
            <a:br>
              <a:rPr lang="en-US" sz="2800" dirty="0" smtClean="0">
                <a:solidFill>
                  <a:schemeClr val="tx1"/>
                </a:solidFill>
                <a:latin typeface="Andalus" pitchFamily="18" charset="-78"/>
                <a:cs typeface="Andalus" pitchFamily="18" charset="-78"/>
              </a:rPr>
            </a:br>
            <a:endParaRPr lang="en-US" sz="2800" dirty="0">
              <a:solidFill>
                <a:schemeClr val="tx1"/>
              </a:solidFill>
              <a:latin typeface="Andalus" pitchFamily="18" charset="-78"/>
              <a:cs typeface="Andalus" pitchFamily="18" charset="-78"/>
            </a:endParaRPr>
          </a:p>
        </p:txBody>
      </p:sp>
      <p:sp>
        <p:nvSpPr>
          <p:cNvPr id="15366" name="Slide Number Placeholder 3"/>
          <p:cNvSpPr>
            <a:spLocks noGrp="1"/>
          </p:cNvSpPr>
          <p:nvPr>
            <p:ph type="sldNum" sz="quarter" idx="4294967295"/>
          </p:nvPr>
        </p:nvSpPr>
        <p:spPr bwMode="auto">
          <a:xfrm>
            <a:off x="4501662" y="6356351"/>
            <a:ext cx="445477" cy="365125"/>
          </a:xfrm>
          <a:noFill/>
          <a:ln>
            <a:miter lim="800000"/>
            <a:headEnd/>
            <a:tailEnd/>
          </a:ln>
        </p:spPr>
        <p:txBody>
          <a:bodyPr/>
          <a:lstStyle/>
          <a:p>
            <a:r>
              <a:rPr lang="en-US" dirty="0" smtClean="0">
                <a:cs typeface="Arial" pitchFamily="34" charset="0"/>
              </a:rPr>
              <a:t>3</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a:r>
              <a:rPr lang="en-US" b="1" dirty="0" smtClean="0">
                <a:solidFill>
                  <a:srgbClr val="009900"/>
                </a:solidFill>
              </a:rPr>
              <a:t>Secrets of success: </a:t>
            </a:r>
            <a:endParaRPr lang="en-US" b="1" dirty="0">
              <a:solidFill>
                <a:srgbClr val="009900"/>
              </a:solidFill>
            </a:endParaRPr>
          </a:p>
        </p:txBody>
      </p:sp>
      <p:sp>
        <p:nvSpPr>
          <p:cNvPr id="8" name="عنصر نائب للمحتوى 7"/>
          <p:cNvSpPr>
            <a:spLocks noGrp="1"/>
          </p:cNvSpPr>
          <p:nvPr>
            <p:ph idx="1"/>
          </p:nvPr>
        </p:nvSpPr>
        <p:spPr>
          <a:xfrm>
            <a:off x="351692" y="1371601"/>
            <a:ext cx="8510954" cy="4754563"/>
          </a:xfrm>
        </p:spPr>
        <p:txBody>
          <a:bodyPr/>
          <a:lstStyle/>
          <a:p>
            <a:pPr algn="just"/>
            <a:r>
              <a:rPr lang="en-GB" sz="2000" dirty="0" smtClean="0">
                <a:solidFill>
                  <a:schemeClr val="tx1">
                    <a:lumMod val="95000"/>
                    <a:lumOff val="5000"/>
                  </a:schemeClr>
                </a:solidFill>
              </a:rPr>
              <a:t>To become successful and competent in mastering English and translation,</a:t>
            </a:r>
          </a:p>
          <a:p>
            <a:pPr algn="just"/>
            <a:r>
              <a:rPr lang="en-GB" sz="2000" dirty="0" smtClean="0">
                <a:solidFill>
                  <a:schemeClr val="tx1">
                    <a:lumMod val="95000"/>
                    <a:lumOff val="5000"/>
                  </a:schemeClr>
                </a:solidFill>
              </a:rPr>
              <a:t>Remember these SECRETS:</a:t>
            </a:r>
          </a:p>
          <a:p>
            <a:pPr algn="just">
              <a:buFont typeface="Wingdings" pitchFamily="2" charset="2"/>
              <a:buChar char="Ø"/>
            </a:pPr>
            <a:r>
              <a:rPr lang="en-GB" sz="1800" b="1" dirty="0" smtClean="0">
                <a:solidFill>
                  <a:srgbClr val="003300"/>
                </a:solidFill>
              </a:rPr>
              <a:t>If you want to improve your reading, READ!</a:t>
            </a:r>
          </a:p>
          <a:p>
            <a:pPr algn="just">
              <a:buFont typeface="Wingdings" pitchFamily="2" charset="2"/>
              <a:buChar char="Ø"/>
            </a:pPr>
            <a:r>
              <a:rPr lang="en-GB" sz="1800" b="1" dirty="0" smtClean="0">
                <a:solidFill>
                  <a:srgbClr val="003300"/>
                </a:solidFill>
              </a:rPr>
              <a:t>If you want to improve your writing, WRITE!</a:t>
            </a:r>
          </a:p>
          <a:p>
            <a:pPr algn="l">
              <a:buFont typeface="Wingdings" pitchFamily="2" charset="2"/>
              <a:buChar char="Ø"/>
            </a:pPr>
            <a:r>
              <a:rPr lang="en-GB" sz="2000" b="1" dirty="0" smtClean="0">
                <a:solidFill>
                  <a:srgbClr val="003300"/>
                </a:solidFill>
              </a:rPr>
              <a:t>If you want to improve your listening, LISTEN!</a:t>
            </a:r>
          </a:p>
          <a:p>
            <a:pPr algn="l">
              <a:buFont typeface="Wingdings" pitchFamily="2" charset="2"/>
              <a:buChar char="Ø"/>
            </a:pPr>
            <a:r>
              <a:rPr lang="en-GB" sz="2000" b="1" dirty="0" smtClean="0">
                <a:solidFill>
                  <a:srgbClr val="003300"/>
                </a:solidFill>
              </a:rPr>
              <a:t>If you want to improve your speaking, SPEAK!</a:t>
            </a:r>
          </a:p>
          <a:p>
            <a:pPr algn="l">
              <a:buFont typeface="Wingdings" pitchFamily="2" charset="2"/>
              <a:buChar char="Ø"/>
            </a:pPr>
            <a:r>
              <a:rPr lang="en-GB" sz="2000" b="1" dirty="0" smtClean="0">
                <a:solidFill>
                  <a:srgbClr val="C00000"/>
                </a:solidFill>
              </a:rPr>
              <a:t>If you want to improve your translation, TRANSLATE!</a:t>
            </a:r>
          </a:p>
          <a:p>
            <a:pPr algn="l"/>
            <a:endParaRPr lang="en-GB" sz="1050" dirty="0" smtClean="0"/>
          </a:p>
          <a:p>
            <a:pPr algn="l"/>
            <a:r>
              <a:rPr lang="en-GB" sz="2400" b="1" dirty="0" smtClean="0">
                <a:solidFill>
                  <a:srgbClr val="009900"/>
                </a:solidFill>
                <a:latin typeface="+mj-lt"/>
                <a:ea typeface="+mj-ea"/>
              </a:rPr>
              <a:t>Main factors and principles in learning:</a:t>
            </a:r>
          </a:p>
          <a:p>
            <a:pPr algn="l">
              <a:buFont typeface="Wingdings" pitchFamily="2" charset="2"/>
              <a:buChar char="§"/>
            </a:pPr>
            <a:r>
              <a:rPr lang="en-GB" sz="2000" dirty="0" smtClean="0"/>
              <a:t>Input / Output.</a:t>
            </a:r>
          </a:p>
          <a:p>
            <a:pPr algn="l">
              <a:buFont typeface="Wingdings" pitchFamily="2" charset="2"/>
              <a:buChar char="§"/>
            </a:pPr>
            <a:r>
              <a:rPr lang="en-GB" sz="2000" dirty="0" smtClean="0"/>
              <a:t>Bank Account  Principle ( Deposit / Withdraw ) = Language Bank!</a:t>
            </a:r>
          </a:p>
          <a:p>
            <a:pPr algn="l">
              <a:buFont typeface="Wingdings" pitchFamily="2" charset="2"/>
              <a:buChar char="§"/>
            </a:pPr>
            <a:r>
              <a:rPr lang="en-GB" sz="2000" b="1" dirty="0" smtClean="0">
                <a:solidFill>
                  <a:srgbClr val="C00000"/>
                </a:solidFill>
              </a:rPr>
              <a:t>Practice!</a:t>
            </a:r>
            <a:r>
              <a:rPr lang="en-GB" sz="2000" b="1" dirty="0" smtClean="0"/>
              <a:t> </a:t>
            </a:r>
            <a:r>
              <a:rPr lang="en-GB" sz="2000" b="1" dirty="0" smtClean="0">
                <a:solidFill>
                  <a:srgbClr val="009900"/>
                </a:solidFill>
              </a:rPr>
              <a:t>Practice!</a:t>
            </a:r>
            <a:r>
              <a:rPr lang="en-GB" sz="2000" b="1" dirty="0" smtClean="0"/>
              <a:t> </a:t>
            </a:r>
            <a:r>
              <a:rPr lang="en-GB" sz="2000" b="1" dirty="0" smtClean="0">
                <a:solidFill>
                  <a:srgbClr val="0070C0"/>
                </a:solidFill>
              </a:rPr>
              <a:t>Practice!   </a:t>
            </a:r>
          </a:p>
          <a:p>
            <a:pPr algn="l"/>
            <a:r>
              <a:rPr lang="en-GB" sz="2000" dirty="0" smtClean="0"/>
              <a:t> </a:t>
            </a:r>
          </a:p>
          <a:p>
            <a:pPr algn="l">
              <a:buFont typeface="Wingdings" pitchFamily="2" charset="2"/>
              <a:buChar char="§"/>
            </a:pPr>
            <a:endParaRPr lang="en-GB" sz="2000" dirty="0" smtClean="0"/>
          </a:p>
          <a:p>
            <a:pPr algn="l"/>
            <a:r>
              <a:rPr lang="en-GB" sz="1200" dirty="0" smtClean="0">
                <a:solidFill>
                  <a:schemeClr val="bg1"/>
                </a:solidFill>
              </a:rPr>
              <a:t>                                                                                                                                     10</a:t>
            </a:r>
            <a:endParaRPr lang="ar-SA" sz="2000" dirty="0"/>
          </a:p>
        </p:txBody>
      </p:sp>
    </p:spTree>
  </p:cSld>
  <p:clrMapOvr>
    <a:masterClrMapping/>
  </p:clrMapOvr>
  <p:transition>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( 2) </a:t>
            </a:r>
          </a:p>
        </p:txBody>
      </p:sp>
      <p:sp>
        <p:nvSpPr>
          <p:cNvPr id="4" name="Subtitle 3"/>
          <p:cNvSpPr>
            <a:spLocks noGrp="1"/>
          </p:cNvSpPr>
          <p:nvPr>
            <p:ph type="subTitle" idx="1"/>
          </p:nvPr>
        </p:nvSpPr>
        <p:spPr/>
        <p:txBody>
          <a:bodyPr/>
          <a:lstStyle/>
          <a:p>
            <a:r>
              <a:rPr lang="en-US" b="1" dirty="0" smtClean="0">
                <a:solidFill>
                  <a:schemeClr val="tx1"/>
                </a:solidFill>
              </a:rPr>
              <a:t>What is translation?</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6</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cs typeface="Times New Roman" charset="0"/>
              </a:rPr>
              <a:t>Definitions:</a:t>
            </a:r>
          </a:p>
          <a:p>
            <a:pPr algn="l"/>
            <a:r>
              <a:rPr lang="en-US" dirty="0" smtClean="0">
                <a:cs typeface="Times New Roman" charset="0"/>
              </a:rPr>
              <a:t>1- Translation consists of transferring the meaning of the source language text into the receptor language text.</a:t>
            </a:r>
            <a:endParaRPr lang="ar-SA" b="1" dirty="0" smtClean="0"/>
          </a:p>
          <a:p>
            <a:pPr algn="l"/>
            <a:r>
              <a:rPr lang="en-US" dirty="0" smtClean="0"/>
              <a:t>2- Translation is the replacement of textual material in one language by equivalent textual material in another language. ( Catford, 1965)</a:t>
            </a:r>
            <a:endParaRPr lang="ar-SA" b="1" dirty="0" smtClean="0"/>
          </a:p>
          <a:p>
            <a:pPr algn="l"/>
            <a:endParaRPr lang="ar-SA"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cs typeface="Times New Roman" charset="0"/>
              </a:rPr>
              <a:t>Definitions:</a:t>
            </a:r>
          </a:p>
          <a:p>
            <a:pPr algn="l"/>
            <a:r>
              <a:rPr lang="en-US" dirty="0" smtClean="0"/>
              <a:t>3- Translating consists of reproducing in the receptor language the closest natural equivalent of the source language message, first in terms of meaning and secondly in terms of style (Nida and Taber, 1982) </a:t>
            </a:r>
            <a:r>
              <a:rPr lang="en-US" b="1" dirty="0" smtClean="0"/>
              <a:t> </a:t>
            </a:r>
            <a:endParaRPr lang="ar-SA"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fontScale="92500"/>
          </a:bodyPr>
          <a:lstStyle/>
          <a:p>
            <a:pPr algn="l"/>
            <a:r>
              <a:rPr lang="en-US" b="1" dirty="0" smtClean="0">
                <a:cs typeface="Times New Roman" charset="0"/>
              </a:rPr>
              <a:t>Definitions:</a:t>
            </a:r>
          </a:p>
          <a:p>
            <a:pPr algn="l"/>
            <a:r>
              <a:rPr lang="en-US" dirty="0" smtClean="0"/>
              <a:t>4- Translation is the general term referring to the transfer of thoughts and ideas from one language (source) to another (target), whether the languages are in written or oral form; whether the languages have established orthographies or do not have such standardization or whether one or both languages is based on signs, as with sign languages of the deaf (</a:t>
            </a:r>
            <a:r>
              <a:rPr lang="en-US" dirty="0" err="1" smtClean="0"/>
              <a:t>Brislin</a:t>
            </a:r>
            <a:r>
              <a:rPr lang="en-US" dirty="0" smtClean="0"/>
              <a:t>, 1976)</a:t>
            </a:r>
            <a:endParaRPr lang="ar-SA"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a:bodyPr>
          <a:lstStyle/>
          <a:p>
            <a:pPr algn="l"/>
            <a:r>
              <a:rPr lang="en-US" b="1" dirty="0" smtClean="0">
                <a:cs typeface="Times New Roman" charset="0"/>
              </a:rPr>
              <a:t>Definitions:</a:t>
            </a:r>
          </a:p>
          <a:p>
            <a:pPr algn="l"/>
            <a:r>
              <a:rPr lang="en-US" dirty="0" smtClean="0"/>
              <a:t>5- Translation is a process of finding a TL equivalent for an SL utterance. (</a:t>
            </a:r>
            <a:r>
              <a:rPr lang="en-US" dirty="0" err="1" smtClean="0"/>
              <a:t>Pinhuhuck</a:t>
            </a:r>
            <a:r>
              <a:rPr lang="en-US" dirty="0" smtClean="0"/>
              <a:t>, 1977:38)</a:t>
            </a:r>
          </a:p>
          <a:p>
            <a:pPr algn="l"/>
            <a:r>
              <a:rPr lang="en-US" dirty="0" smtClean="0"/>
              <a:t>6- Translation is a craft consisting in the attempt to replace a written message and/or statement in one language by the same message and/or statement in another language. (</a:t>
            </a:r>
            <a:r>
              <a:rPr lang="en-US" dirty="0" err="1" smtClean="0"/>
              <a:t>Newmark</a:t>
            </a:r>
            <a:r>
              <a:rPr lang="en-US" dirty="0" smtClean="0"/>
              <a:t>, 1981:7)</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dirty="0">
              <a:solidFill>
                <a:schemeClr val="tx1"/>
              </a:solidFill>
            </a:endParaRPr>
          </a:p>
        </p:txBody>
      </p:sp>
      <p:sp>
        <p:nvSpPr>
          <p:cNvPr id="4" name="Content Placeholder 3"/>
          <p:cNvSpPr>
            <a:spLocks noGrp="1"/>
          </p:cNvSpPr>
          <p:nvPr>
            <p:ph idx="1"/>
          </p:nvPr>
        </p:nvSpPr>
        <p:spPr>
          <a:xfrm>
            <a:off x="1259632" y="1494664"/>
            <a:ext cx="7098582" cy="4824535"/>
          </a:xfrm>
        </p:spPr>
        <p:txBody>
          <a:bodyPr numCol="1">
            <a:normAutofit fontScale="92500"/>
          </a:bodyPr>
          <a:lstStyle/>
          <a:p>
            <a:pPr algn="l"/>
            <a:r>
              <a:rPr lang="en-US" b="1" dirty="0" smtClean="0">
                <a:cs typeface="Times New Roman" charset="0"/>
              </a:rPr>
              <a:t>Definitions:</a:t>
            </a:r>
          </a:p>
          <a:p>
            <a:pPr algn="l"/>
            <a:r>
              <a:rPr lang="en-US" dirty="0" smtClean="0"/>
              <a:t>7- Translation involves the rendering of a source language (SL) text into the target language (TL) so as to ensure that (1) the surface meaning of the two will be approximately similar and (2) the structure of the SL will be preserved as closely as possible, but not so closely that the TL structure will be seriously distorted. (McGuire, 1980:2)</a:t>
            </a:r>
            <a:endParaRPr lang="ar-SA"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b="1" dirty="0" smtClean="0">
                <a:solidFill>
                  <a:schemeClr val="tx1"/>
                </a:solidFill>
              </a:rPr>
              <a:t>What is translation?</a:t>
            </a:r>
            <a:endParaRPr lang="ar-SA" b="1" dirty="0" smtClean="0">
              <a:solidFill>
                <a:schemeClr val="tx1"/>
              </a:solidFill>
            </a:endParaRPr>
          </a:p>
        </p:txBody>
      </p:sp>
      <p:sp>
        <p:nvSpPr>
          <p:cNvPr id="4" name="Content Placeholder 3"/>
          <p:cNvSpPr>
            <a:spLocks noGrp="1"/>
          </p:cNvSpPr>
          <p:nvPr>
            <p:ph idx="1"/>
          </p:nvPr>
        </p:nvSpPr>
        <p:spPr>
          <a:xfrm>
            <a:off x="1259632" y="1494664"/>
            <a:ext cx="7312896" cy="4824535"/>
          </a:xfrm>
        </p:spPr>
        <p:txBody>
          <a:bodyPr numCol="1">
            <a:normAutofit/>
          </a:bodyPr>
          <a:lstStyle/>
          <a:p>
            <a:pPr algn="l"/>
            <a:r>
              <a:rPr lang="en-US" b="1" dirty="0" smtClean="0">
                <a:cs typeface="Times New Roman" charset="0"/>
              </a:rPr>
              <a:t>Definitions:</a:t>
            </a:r>
          </a:p>
          <a:p>
            <a:pPr algn="l"/>
            <a:r>
              <a:rPr lang="en-US" dirty="0" smtClean="0"/>
              <a:t>8- Translation is a transfer process which aims at the transformation of a written SL text into an optimally equivalent TL text, and which requires the syntactic, the systematic and the pragmatic understanding and analytical processing of the SL (</a:t>
            </a:r>
            <a:r>
              <a:rPr lang="en-US" dirty="0" err="1" smtClean="0"/>
              <a:t>Wilss</a:t>
            </a:r>
            <a:r>
              <a:rPr lang="en-US" dirty="0" smtClean="0"/>
              <a:t> and </a:t>
            </a:r>
            <a:r>
              <a:rPr lang="en-US" dirty="0" err="1" smtClean="0"/>
              <a:t>Noss</a:t>
            </a:r>
            <a:r>
              <a:rPr lang="en-US" dirty="0" smtClean="0"/>
              <a:t>, 1982).  </a:t>
            </a:r>
            <a:endParaRPr lang="ar-SA"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b="1" dirty="0" smtClean="0">
                <a:solidFill>
                  <a:schemeClr val="tx1"/>
                </a:solidFill>
                <a:effectLst>
                  <a:outerShdw blurRad="38100" dist="38100" dir="2700000" algn="tl">
                    <a:srgbClr val="000000">
                      <a:alpha val="43137"/>
                    </a:srgbClr>
                  </a:outerShdw>
                </a:effectLst>
              </a:rPr>
              <a:t>What is translation?</a:t>
            </a:r>
            <a:endParaRPr lang="ar-SA" dirty="0" smtClean="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3900501"/>
          </a:xfrm>
        </p:spPr>
        <p:txBody>
          <a:bodyPr>
            <a:normAutofit/>
          </a:bodyPr>
          <a:lstStyle/>
          <a:p>
            <a:pPr algn="l">
              <a:lnSpc>
                <a:spcPct val="90000"/>
              </a:lnSpc>
            </a:pPr>
            <a:r>
              <a:rPr lang="en-US" b="1" dirty="0" smtClean="0"/>
              <a:t>9- </a:t>
            </a:r>
            <a:r>
              <a:rPr lang="en-US" dirty="0" smtClean="0"/>
              <a:t>Translation is ultimately a human activity which enables human beings to exchange ideas and thoughts regardless of the different tongues used.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b="1" dirty="0" smtClean="0">
                <a:solidFill>
                  <a:schemeClr val="tx1"/>
                </a:solidFill>
                <a:effectLst>
                  <a:outerShdw blurRad="38100" dist="38100" dir="2700000" algn="tl">
                    <a:srgbClr val="000000">
                      <a:alpha val="43137"/>
                    </a:srgbClr>
                  </a:outerShdw>
                </a:effectLst>
              </a:rPr>
              <a:t>What is translation?</a:t>
            </a:r>
            <a:endParaRPr lang="ar-SA" dirty="0" smtClean="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3900501"/>
          </a:xfrm>
        </p:spPr>
        <p:txBody>
          <a:bodyPr>
            <a:normAutofit/>
          </a:bodyPr>
          <a:lstStyle/>
          <a:p>
            <a:pPr algn="l">
              <a:defRPr/>
            </a:pPr>
            <a:r>
              <a:rPr lang="en-US" b="1" dirty="0" smtClean="0"/>
              <a:t>10- Translation</a:t>
            </a:r>
            <a:r>
              <a:rPr lang="en-US" dirty="0" smtClean="0"/>
              <a:t> </a:t>
            </a:r>
            <a:r>
              <a:rPr lang="en-US" b="1" dirty="0" smtClean="0"/>
              <a:t>is the communication of the </a:t>
            </a:r>
            <a:r>
              <a:rPr lang="en-US" b="1" dirty="0" smtClean="0">
                <a:hlinkClick r:id="rId2" tooltip="Meaning (linguistic)"/>
              </a:rPr>
              <a:t>meaning</a:t>
            </a:r>
            <a:r>
              <a:rPr lang="en-US" b="1" dirty="0" smtClean="0"/>
              <a:t> of a </a:t>
            </a:r>
            <a:r>
              <a:rPr lang="en-US" b="1" dirty="0" smtClean="0">
                <a:hlinkClick r:id="rId3" tooltip="Source language"/>
              </a:rPr>
              <a:t>source-language</a:t>
            </a:r>
            <a:r>
              <a:rPr lang="en-US" b="1" dirty="0" smtClean="0"/>
              <a:t> text by </a:t>
            </a:r>
          </a:p>
          <a:p>
            <a:pPr algn="l">
              <a:defRPr/>
            </a:pPr>
            <a:r>
              <a:rPr lang="en-US" b="1" dirty="0" smtClean="0"/>
              <a:t>means of an </a:t>
            </a:r>
            <a:r>
              <a:rPr lang="en-US" b="1" u="sng" dirty="0" smtClean="0">
                <a:hlinkClick r:id="rId4" tooltip="Dynamic and formal equivalence"/>
              </a:rPr>
              <a:t>equivalent</a:t>
            </a:r>
            <a:r>
              <a:rPr lang="en-US" b="1" dirty="0" smtClean="0"/>
              <a:t> </a:t>
            </a:r>
            <a:r>
              <a:rPr lang="en-US" b="1" dirty="0" smtClean="0">
                <a:hlinkClick r:id="rId5" tooltip="Target language"/>
              </a:rPr>
              <a:t>target-language</a:t>
            </a:r>
            <a:r>
              <a:rPr lang="en-US" b="1" dirty="0" smtClean="0"/>
              <a:t> text.</a:t>
            </a:r>
          </a:p>
          <a:p>
            <a:pPr algn="l">
              <a:defRPr/>
            </a:pPr>
            <a:endParaRPr lang="en-US" dirty="0" smtClean="0"/>
          </a:p>
          <a:p>
            <a:pPr algn="l">
              <a:defRPr/>
            </a:pPr>
            <a:r>
              <a:rPr lang="en-US" sz="2400" dirty="0" smtClean="0"/>
              <a:t>From Wikipedia, the free encyclopedia</a:t>
            </a:r>
            <a:endParaRPr lang="ar-SA" sz="24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71472" y="457184"/>
            <a:ext cx="7772400" cy="685800"/>
          </a:xfrm>
        </p:spPr>
        <p:txBody>
          <a:bodyPr/>
          <a:lstStyle/>
          <a:p>
            <a:pPr algn="l">
              <a:defRPr/>
            </a:pPr>
            <a:r>
              <a:rPr lang="en-US" dirty="0" smtClean="0">
                <a:solidFill>
                  <a:schemeClr val="tx1"/>
                </a:solidFill>
              </a:rPr>
              <a:t>Translation Process Map </a:t>
            </a:r>
          </a:p>
        </p:txBody>
      </p:sp>
      <p:graphicFrame>
        <p:nvGraphicFramePr>
          <p:cNvPr id="1026" name="Object 2"/>
          <p:cNvGraphicFramePr>
            <a:graphicFrameLocks noChangeAspect="1"/>
          </p:cNvGraphicFramePr>
          <p:nvPr>
            <p:ph idx="1"/>
          </p:nvPr>
        </p:nvGraphicFramePr>
        <p:xfrm>
          <a:off x="685800" y="2173705"/>
          <a:ext cx="7772400" cy="3272589"/>
        </p:xfrm>
        <a:graphic>
          <a:graphicData uri="http://schemas.openxmlformats.org/presentationml/2006/ole">
            <p:oleObj spid="_x0000_s1026" name="Bitmap" r:id="rId3" imgW="11761905" imgH="4952381" progId="PBrush">
              <p:embed/>
            </p:oleObj>
          </a:graphicData>
        </a:graphic>
      </p:graphicFrame>
      <p:sp>
        <p:nvSpPr>
          <p:cNvPr id="1027" name="Rectangle 3"/>
          <p:cNvSpPr>
            <a:spLocks noChangeArrowheads="1"/>
          </p:cNvSpPr>
          <p:nvPr/>
        </p:nvSpPr>
        <p:spPr bwMode="auto">
          <a:xfrm>
            <a:off x="6215074" y="5357826"/>
            <a:ext cx="1857324"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pt-PT" sz="11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From Nida &amp; Taber (1969:33)</a:t>
            </a: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a:t>
            </a:r>
            <a:r>
              <a:rPr lang="en-US" sz="6000" b="1" spc="-150" smtClean="0">
                <a:solidFill>
                  <a:schemeClr val="accent1"/>
                </a:solidFill>
                <a:latin typeface="ae_AlMateen" pitchFamily="2" charset="-78"/>
                <a:cs typeface="ae_AlMateen" pitchFamily="2" charset="-78"/>
              </a:rPr>
              <a:t>( 3) </a:t>
            </a:r>
            <a:endParaRPr lang="en-US" sz="6000" b="1" spc="-150" dirty="0" smtClean="0">
              <a:solidFill>
                <a:schemeClr val="accent1"/>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en-US" b="1" dirty="0" smtClean="0">
                <a:solidFill>
                  <a:schemeClr val="tx1"/>
                </a:solidFill>
              </a:rPr>
              <a:t>The Importance of Translation</a:t>
            </a:r>
          </a:p>
          <a:p>
            <a:r>
              <a:rPr lang="ar-SA" b="1" dirty="0" smtClean="0">
                <a:solidFill>
                  <a:schemeClr val="tx1"/>
                </a:solidFill>
              </a:rPr>
              <a:t>أهمية الترجمة </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16</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00034" y="3786190"/>
            <a:ext cx="8001056" cy="2533009"/>
          </a:xfrm>
        </p:spPr>
        <p:txBody>
          <a:bodyPr numCol="1">
            <a:normAutofit/>
          </a:bodyPr>
          <a:lstStyle/>
          <a:p>
            <a:pPr algn="ctr"/>
            <a:r>
              <a:rPr lang="ar-SA" sz="4000" b="1" dirty="0" smtClean="0">
                <a:solidFill>
                  <a:schemeClr val="accent1">
                    <a:lumMod val="75000"/>
                  </a:schemeClr>
                </a:solidFill>
              </a:rPr>
              <a:t>" يا أيها الناس إنا خلقناكم من ذكر وأنثى </a:t>
            </a:r>
          </a:p>
          <a:p>
            <a:pPr algn="ctr"/>
            <a:r>
              <a:rPr lang="ar-SA" sz="4000" b="1" dirty="0" smtClean="0">
                <a:solidFill>
                  <a:schemeClr val="accent1">
                    <a:lumMod val="75000"/>
                  </a:schemeClr>
                </a:solidFill>
              </a:rPr>
              <a:t>وجعلناكم شعوبا وقبائل لتعارفوا ”</a:t>
            </a:r>
          </a:p>
          <a:p>
            <a:pPr algn="ctr"/>
            <a:r>
              <a:rPr lang="ar-SA" sz="2400" b="1" dirty="0" smtClean="0"/>
              <a:t>هذه دعوة للإنسان بأن يتعارف ويتواصل ، </a:t>
            </a:r>
          </a:p>
          <a:p>
            <a:pPr algn="ctr"/>
            <a:r>
              <a:rPr lang="ar-SA" sz="2400" b="1" dirty="0" smtClean="0"/>
              <a:t>والتعارف والتواصل بين الأمم والشعوب لا يتم إلا باللغات والترجمة</a:t>
            </a:r>
            <a:endParaRPr lang="ar-SA" sz="2400" b="1" dirty="0"/>
          </a:p>
        </p:txBody>
      </p:sp>
      <p:sp>
        <p:nvSpPr>
          <p:cNvPr id="5" name="Subtitle 3"/>
          <p:cNvSpPr txBox="1">
            <a:spLocks/>
          </p:cNvSpPr>
          <p:nvPr/>
        </p:nvSpPr>
        <p:spPr bwMode="auto">
          <a:xfrm>
            <a:off x="1100158" y="214290"/>
            <a:ext cx="64008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Arial" charset="0"/>
              </a:rPr>
              <a:t>The Importance of Translation from </a:t>
            </a:r>
          </a:p>
          <a:p>
            <a:pPr marL="342900" marR="0" lvl="0" indent="-342900" algn="ctr"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Arial" charset="0"/>
              </a:rPr>
              <a:t>An Arabic &amp; Islamic Perspective </a:t>
            </a:r>
          </a:p>
          <a:p>
            <a:pPr marL="342900" marR="0" lvl="0" indent="-342900" algn="ct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3200" b="1" i="0" u="none" strike="noStrike" kern="1200" cap="none" spc="0" normalizeH="0" baseline="0" noProof="0" dirty="0" smtClean="0">
                <a:ln>
                  <a:noFill/>
                </a:ln>
                <a:solidFill>
                  <a:schemeClr val="tx1"/>
                </a:solidFill>
                <a:effectLst/>
                <a:uLnTx/>
                <a:uFillTx/>
                <a:latin typeface="+mn-lt"/>
                <a:ea typeface="+mn-ea"/>
                <a:cs typeface="Arial" charset="0"/>
              </a:rPr>
              <a:t>أهمية الترجمة من منظور عربي وإسلامي</a:t>
            </a: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pic>
        <p:nvPicPr>
          <p:cNvPr id="8" name="Picture 5" descr="?attid=0"/>
          <p:cNvPicPr>
            <a:picLocks noChangeAspect="1" noChangeArrowheads="1"/>
          </p:cNvPicPr>
          <p:nvPr/>
        </p:nvPicPr>
        <p:blipFill>
          <a:blip r:embed="rId2"/>
          <a:srcRect/>
          <a:stretch>
            <a:fillRect/>
          </a:stretch>
        </p:blipFill>
        <p:spPr bwMode="auto">
          <a:xfrm>
            <a:off x="1864128" y="2071678"/>
            <a:ext cx="5179594" cy="150019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0  L 0 0.33302  E" pathEditMode="relative" ptsTypes="">
                                      <p:cBhvr>
                                        <p:cTn id="6" dur="30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428860" y="274638"/>
            <a:ext cx="625794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ar-SA" b="1" dirty="0" smtClean="0">
                <a:solidFill>
                  <a:schemeClr val="tx1"/>
                </a:solidFill>
              </a:rPr>
              <a:t>ماهية الترجمة</a:t>
            </a:r>
            <a:endParaRPr lang="ar-SA" dirty="0">
              <a:solidFill>
                <a:schemeClr val="tx1"/>
              </a:solidFill>
            </a:endParaRPr>
          </a:p>
        </p:txBody>
      </p:sp>
      <p:sp>
        <p:nvSpPr>
          <p:cNvPr id="4" name="Content Placeholder 3"/>
          <p:cNvSpPr>
            <a:spLocks noGrp="1"/>
          </p:cNvSpPr>
          <p:nvPr>
            <p:ph idx="1"/>
          </p:nvPr>
        </p:nvSpPr>
        <p:spPr>
          <a:xfrm>
            <a:off x="1259632" y="1494664"/>
            <a:ext cx="6741392" cy="4824535"/>
          </a:xfrm>
        </p:spPr>
        <p:txBody>
          <a:bodyPr numCol="1">
            <a:normAutofit/>
          </a:bodyPr>
          <a:lstStyle/>
          <a:p>
            <a:pPr algn="l"/>
            <a:r>
              <a:rPr lang="en-US" b="1" dirty="0" smtClean="0"/>
              <a:t> </a:t>
            </a:r>
            <a:endParaRPr lang="ar-SA" b="1" dirty="0"/>
          </a:p>
        </p:txBody>
      </p:sp>
      <p:pic>
        <p:nvPicPr>
          <p:cNvPr id="5" name="Picture 3" descr="?attid=0"/>
          <p:cNvPicPr>
            <a:picLocks noChangeAspect="1" noChangeArrowheads="1"/>
          </p:cNvPicPr>
          <p:nvPr/>
        </p:nvPicPr>
        <p:blipFill>
          <a:blip r:embed="rId2"/>
          <a:srcRect/>
          <a:stretch>
            <a:fillRect/>
          </a:stretch>
        </p:blipFill>
        <p:spPr bwMode="auto">
          <a:xfrm>
            <a:off x="6215074" y="1428737"/>
            <a:ext cx="2928926" cy="3027716"/>
          </a:xfrm>
          <a:prstGeom prst="rect">
            <a:avLst/>
          </a:prstGeom>
          <a:noFill/>
          <a:ln w="9525">
            <a:noFill/>
            <a:miter lim="800000"/>
            <a:headEnd/>
            <a:tailEnd/>
          </a:ln>
        </p:spPr>
      </p:pic>
      <p:sp>
        <p:nvSpPr>
          <p:cNvPr id="6" name="Rectangle 11"/>
          <p:cNvSpPr>
            <a:spLocks noChangeArrowheads="1"/>
          </p:cNvSpPr>
          <p:nvPr/>
        </p:nvSpPr>
        <p:spPr bwMode="auto">
          <a:xfrm>
            <a:off x="214282" y="1428736"/>
            <a:ext cx="5929354" cy="4339650"/>
          </a:xfrm>
          <a:prstGeom prst="rect">
            <a:avLst/>
          </a:prstGeom>
          <a:noFill/>
          <a:ln w="9525">
            <a:noFill/>
            <a:miter lim="800000"/>
            <a:headEnd/>
            <a:tailEnd/>
          </a:ln>
          <a:effectLst/>
        </p:spPr>
        <p:txBody>
          <a:bodyPr wrap="square" anchor="ctr">
            <a:spAutoFit/>
          </a:bodyPr>
          <a:lstStyle/>
          <a:p>
            <a:pPr algn="r"/>
            <a:r>
              <a:rPr lang="ar-SA" sz="3200" b="1" dirty="0"/>
              <a:t>اﻟترجمة</a:t>
            </a:r>
            <a:r>
              <a:rPr lang="ar-SA" sz="3200" dirty="0"/>
              <a:t> هي عملية تفسير معاني نص </a:t>
            </a:r>
            <a:r>
              <a:rPr lang="ar-SA" sz="3200" dirty="0" smtClean="0"/>
              <a:t>من (اللغة </a:t>
            </a:r>
            <a:r>
              <a:rPr lang="ar-SA" sz="3200" dirty="0"/>
              <a:t>المصدر) بما </a:t>
            </a:r>
            <a:r>
              <a:rPr lang="ar-KW" sz="3200" dirty="0" smtClean="0"/>
              <a:t>يعادله </a:t>
            </a:r>
            <a:r>
              <a:rPr lang="ar-SA" sz="3200" dirty="0"/>
              <a:t>من اللغة المترجم إليها (اللغة الهدف). </a:t>
            </a:r>
            <a:r>
              <a:rPr lang="ar-SA" sz="3200" dirty="0" smtClean="0"/>
              <a:t>وهي </a:t>
            </a:r>
            <a:r>
              <a:rPr lang="ar-SA" sz="3200" dirty="0"/>
              <a:t>نقل لحضارة وثقافة وعلم وفكر وأسلوب ولغة.</a:t>
            </a:r>
            <a:endParaRPr lang="ar-KW" sz="3200" dirty="0"/>
          </a:p>
          <a:p>
            <a:pPr algn="r"/>
            <a:r>
              <a:rPr lang="ar-SA" sz="3200" dirty="0"/>
              <a:t> </a:t>
            </a:r>
            <a:r>
              <a:rPr lang="ar-SA" sz="3200" dirty="0" smtClean="0"/>
              <a:t>وكلمة الترجمة بشكل عام تستخدم للإشارة إلى جميع العمليات والأساليب المستخدمة   لنقل المعنى من اللغة المصدر</a:t>
            </a:r>
          </a:p>
          <a:p>
            <a:pPr algn="ctr">
              <a:buFont typeface="Wingdings" pitchFamily="2" charset="2"/>
              <a:buNone/>
            </a:pPr>
            <a:r>
              <a:rPr lang="ar-SA" sz="2000" dirty="0" smtClean="0"/>
              <a:t> </a:t>
            </a:r>
            <a:r>
              <a:rPr lang="ar-SA" dirty="0" smtClean="0"/>
              <a:t> </a:t>
            </a:r>
            <a:r>
              <a:rPr lang="en-GB" dirty="0" smtClean="0"/>
              <a:t>(Source Language)                              </a:t>
            </a:r>
            <a:r>
              <a:rPr lang="ar-SA" dirty="0" smtClean="0"/>
              <a:t> </a:t>
            </a:r>
            <a:endParaRPr lang="ar-SA" sz="2000" dirty="0" smtClean="0"/>
          </a:p>
          <a:p>
            <a:pPr algn="r">
              <a:buFont typeface="Wingdings" pitchFamily="2" charset="2"/>
              <a:buNone/>
            </a:pPr>
            <a:r>
              <a:rPr lang="en-GB" dirty="0" smtClean="0"/>
              <a:t>(Target Language )</a:t>
            </a:r>
            <a:r>
              <a:rPr lang="ar-SA" dirty="0" smtClean="0"/>
              <a:t>    </a:t>
            </a:r>
            <a:r>
              <a:rPr lang="en-US" dirty="0" smtClean="0"/>
              <a:t>      </a:t>
            </a:r>
            <a:r>
              <a:rPr lang="ar-SA" dirty="0" smtClean="0"/>
              <a:t> </a:t>
            </a:r>
            <a:r>
              <a:rPr lang="en-GB" dirty="0" smtClean="0"/>
              <a:t>  </a:t>
            </a:r>
            <a:r>
              <a:rPr lang="ar-SA" sz="3200" dirty="0" smtClean="0"/>
              <a:t>إلى اللغة الهدف</a:t>
            </a:r>
            <a:endParaRPr lang="ar-KW"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6"/>
          <p:cNvSpPr>
            <a:spLocks noGrp="1" noChangeArrowheads="1"/>
          </p:cNvSpPr>
          <p:nvPr>
            <p:ph type="body" idx="1"/>
          </p:nvPr>
        </p:nvSpPr>
        <p:spPr>
          <a:xfrm>
            <a:off x="457200" y="304800"/>
            <a:ext cx="8229600" cy="6172200"/>
          </a:xfrm>
        </p:spPr>
        <p:txBody>
          <a:bodyPr/>
          <a:lstStyle/>
          <a:p>
            <a:pPr>
              <a:buClr>
                <a:schemeClr val="folHlink"/>
              </a:buClr>
              <a:buFont typeface="Wingdings" pitchFamily="2" charset="2"/>
              <a:buNone/>
            </a:pPr>
            <a:r>
              <a:rPr lang="ar-SA" sz="4400" b="1" dirty="0">
                <a:cs typeface="Arial" charset="0"/>
              </a:rPr>
              <a:t>أهمية الترجمة</a:t>
            </a:r>
          </a:p>
          <a:p>
            <a:pPr algn="ctr">
              <a:buClr>
                <a:schemeClr val="folHlink"/>
              </a:buClr>
              <a:buFont typeface="Wingdings" pitchFamily="2" charset="2"/>
              <a:buNone/>
            </a:pPr>
            <a:endParaRPr lang="en-US" sz="2800" b="1" dirty="0">
              <a:solidFill>
                <a:srgbClr val="FFFF00"/>
              </a:solidFill>
              <a:cs typeface="Arial" charset="0"/>
            </a:endParaRPr>
          </a:p>
          <a:p>
            <a:pPr>
              <a:buClr>
                <a:schemeClr val="folHlink"/>
              </a:buClr>
            </a:pPr>
            <a:r>
              <a:rPr lang="ar-SA" sz="2400" b="1" dirty="0" smtClean="0">
                <a:cs typeface="Arial" charset="0"/>
              </a:rPr>
              <a:t>- لعبت </a:t>
            </a:r>
            <a:r>
              <a:rPr lang="ar-SA" sz="2400" b="1" dirty="0">
                <a:cs typeface="Arial" charset="0"/>
              </a:rPr>
              <a:t>الترجمة دورا كبيرا وفاعلا في نقل علوم ومعارف </a:t>
            </a:r>
            <a:r>
              <a:rPr lang="ar-SA" sz="2400" b="1" dirty="0" smtClean="0">
                <a:cs typeface="Arial" charset="0"/>
              </a:rPr>
              <a:t>وموروثات </a:t>
            </a:r>
          </a:p>
          <a:p>
            <a:pPr>
              <a:buClr>
                <a:schemeClr val="folHlink"/>
              </a:buClr>
            </a:pPr>
            <a:r>
              <a:rPr lang="ar-SA" sz="2400" b="1" dirty="0" smtClean="0">
                <a:cs typeface="Arial" charset="0"/>
              </a:rPr>
              <a:t>الثقافات </a:t>
            </a:r>
            <a:r>
              <a:rPr lang="ar-SA" sz="2400" b="1" dirty="0">
                <a:cs typeface="Arial" charset="0"/>
              </a:rPr>
              <a:t>والحضارات المختلفة عبر التاريخ. كما أسهمت الترجمة في </a:t>
            </a:r>
            <a:endParaRPr lang="ar-SA" sz="2400" b="1" dirty="0" smtClean="0">
              <a:cs typeface="Arial" charset="0"/>
            </a:endParaRPr>
          </a:p>
          <a:p>
            <a:pPr>
              <a:buClr>
                <a:schemeClr val="folHlink"/>
              </a:buClr>
            </a:pPr>
            <a:r>
              <a:rPr lang="ar-SA" sz="2400" b="1" dirty="0" smtClean="0">
                <a:cs typeface="Arial" charset="0"/>
              </a:rPr>
              <a:t>تبادل </a:t>
            </a:r>
            <a:r>
              <a:rPr lang="ar-SA" sz="2400" b="1" dirty="0">
                <a:cs typeface="Arial" charset="0"/>
              </a:rPr>
              <a:t>الأفكار والمصالح المشتركة بين الأمم والشعوب.</a:t>
            </a:r>
            <a:endParaRPr lang="en-US" b="1" dirty="0"/>
          </a:p>
          <a:p>
            <a:pPr>
              <a:buClr>
                <a:schemeClr val="folHlink"/>
              </a:buClr>
            </a:pPr>
            <a:r>
              <a:rPr lang="ar-SA" sz="2400" b="1" dirty="0" smtClean="0">
                <a:cs typeface="Arial" charset="0"/>
              </a:rPr>
              <a:t>- للترجمة </a:t>
            </a:r>
            <a:r>
              <a:rPr lang="ar-SA" sz="2400" b="1" dirty="0">
                <a:cs typeface="Arial" charset="0"/>
              </a:rPr>
              <a:t>أهمية قصوى عبر العصور بشكل عام، وفي هذا العصر </a:t>
            </a:r>
            <a:r>
              <a:rPr lang="ar-SA" sz="2400" b="1" dirty="0" smtClean="0">
                <a:cs typeface="Arial" charset="0"/>
              </a:rPr>
              <a:t>بشكل</a:t>
            </a:r>
          </a:p>
          <a:p>
            <a:pPr>
              <a:buClr>
                <a:schemeClr val="folHlink"/>
              </a:buClr>
            </a:pPr>
            <a:r>
              <a:rPr lang="ar-SA" sz="2400" b="1" dirty="0" smtClean="0">
                <a:cs typeface="Arial" charset="0"/>
              </a:rPr>
              <a:t> </a:t>
            </a:r>
            <a:r>
              <a:rPr lang="ar-SA" sz="2400" b="1" dirty="0">
                <a:cs typeface="Arial" charset="0"/>
              </a:rPr>
              <a:t>خاص. خاصة في ظل التطورات السياسية والعسكرية والاقتصادية </a:t>
            </a:r>
            <a:endParaRPr lang="ar-SA" sz="2400" b="1" dirty="0" smtClean="0">
              <a:cs typeface="Arial" charset="0"/>
            </a:endParaRPr>
          </a:p>
          <a:p>
            <a:pPr>
              <a:buClr>
                <a:schemeClr val="folHlink"/>
              </a:buClr>
            </a:pPr>
            <a:r>
              <a:rPr lang="ar-SA" sz="2400" b="1" dirty="0" smtClean="0">
                <a:cs typeface="Arial" charset="0"/>
              </a:rPr>
              <a:t>والتقنية </a:t>
            </a:r>
            <a:r>
              <a:rPr lang="ar-SA" sz="2400" b="1" dirty="0">
                <a:cs typeface="Arial" charset="0"/>
              </a:rPr>
              <a:t>والمعلوماتية والإعلامية وغيرها التي يشهدها عالمنا اليوم. </a:t>
            </a:r>
            <a:endParaRPr lang="ar-SA" sz="2400" b="1" dirty="0" smtClean="0">
              <a:cs typeface="Arial" charset="0"/>
            </a:endParaRPr>
          </a:p>
          <a:p>
            <a:pPr>
              <a:buClr>
                <a:schemeClr val="folHlink"/>
              </a:buClr>
            </a:pPr>
            <a:r>
              <a:rPr lang="ar-SA" sz="2400" b="1" dirty="0" smtClean="0">
                <a:cs typeface="Arial" charset="0"/>
              </a:rPr>
              <a:t>ولقد </a:t>
            </a:r>
            <a:r>
              <a:rPr lang="ar-SA" sz="2400" b="1" dirty="0">
                <a:cs typeface="Arial" charset="0"/>
              </a:rPr>
              <a:t>احتلت اللغة العربية والترجمة منها وإليها مركز الصدارة  في </a:t>
            </a:r>
            <a:endParaRPr lang="ar-SA" sz="2400" b="1" dirty="0" smtClean="0">
              <a:cs typeface="Arial" charset="0"/>
            </a:endParaRPr>
          </a:p>
          <a:p>
            <a:pPr>
              <a:buClr>
                <a:schemeClr val="folHlink"/>
              </a:buClr>
            </a:pPr>
            <a:r>
              <a:rPr lang="ar-SA" sz="2400" b="1" dirty="0" smtClean="0">
                <a:cs typeface="Arial" charset="0"/>
              </a:rPr>
              <a:t>الغرب </a:t>
            </a:r>
            <a:r>
              <a:rPr lang="ar-SA" sz="2400" b="1" dirty="0">
                <a:cs typeface="Arial" charset="0"/>
              </a:rPr>
              <a:t>بشكل عام وأمريكا بشكل خاص في أعقاب أحداث الحادي عشر </a:t>
            </a:r>
            <a:endParaRPr lang="ar-SA" sz="2400" b="1" dirty="0" smtClean="0">
              <a:cs typeface="Arial" charset="0"/>
            </a:endParaRPr>
          </a:p>
          <a:p>
            <a:pPr>
              <a:buClr>
                <a:schemeClr val="folHlink"/>
              </a:buClr>
            </a:pPr>
            <a:r>
              <a:rPr lang="ar-SA" sz="2400" b="1" dirty="0" smtClean="0">
                <a:cs typeface="Arial" charset="0"/>
              </a:rPr>
              <a:t>من </a:t>
            </a:r>
            <a:r>
              <a:rPr lang="ar-SA" sz="2400" b="1" dirty="0">
                <a:cs typeface="Arial" charset="0"/>
              </a:rPr>
              <a:t>سبتمبر 2001م.</a:t>
            </a:r>
            <a:r>
              <a:rPr lang="ar-SA" sz="2400" b="1" dirty="0"/>
              <a:t> </a:t>
            </a:r>
            <a:endParaRPr lang="en-US" sz="2400" b="1"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214282" y="457200"/>
            <a:ext cx="8624918" cy="6019800"/>
          </a:xfrm>
        </p:spPr>
        <p:txBody>
          <a:bodyPr/>
          <a:lstStyle/>
          <a:p>
            <a:pPr marL="609600" indent="-609600"/>
            <a:endParaRPr lang="ar-SA" b="1" dirty="0" smtClean="0">
              <a:cs typeface="Arial" charset="0"/>
            </a:endParaRPr>
          </a:p>
          <a:p>
            <a:pPr marL="609600" indent="-609600"/>
            <a:endParaRPr lang="ar-SA" b="1" dirty="0" smtClean="0"/>
          </a:p>
          <a:p>
            <a:pPr marL="609600" indent="-609600"/>
            <a:r>
              <a:rPr lang="ar-SA" sz="2800" b="1" dirty="0" smtClean="0">
                <a:cs typeface="Arial" charset="0"/>
              </a:rPr>
              <a:t>فعلى </a:t>
            </a:r>
            <a:r>
              <a:rPr lang="ar-SA" sz="2800" b="1" dirty="0">
                <a:cs typeface="Arial" charset="0"/>
              </a:rPr>
              <a:t>سبيل المثال، عقدت في الولايات المتحدة الأمريكية </a:t>
            </a:r>
            <a:r>
              <a:rPr lang="ar-SA" sz="2800" b="1" dirty="0" smtClean="0">
                <a:cs typeface="Arial" charset="0"/>
              </a:rPr>
              <a:t>في</a:t>
            </a:r>
          </a:p>
          <a:p>
            <a:pPr marL="609600" indent="-609600"/>
            <a:r>
              <a:rPr lang="ar-SA" sz="2800" b="1" dirty="0" smtClean="0">
                <a:cs typeface="Arial" charset="0"/>
              </a:rPr>
              <a:t> </a:t>
            </a:r>
            <a:r>
              <a:rPr lang="ar-SA" sz="2800" b="1" dirty="0">
                <a:cs typeface="Arial" charset="0"/>
              </a:rPr>
              <a:t>عام </a:t>
            </a:r>
            <a:r>
              <a:rPr lang="en-GB" sz="2800" b="1" dirty="0">
                <a:cs typeface="Arial" charset="0"/>
              </a:rPr>
              <a:t>2006)</a:t>
            </a:r>
            <a:r>
              <a:rPr lang="ar-SA" sz="2800" b="1" dirty="0">
                <a:cs typeface="Arial" charset="0"/>
              </a:rPr>
              <a:t>م) أول قمة قومية حول الترجمة. </a:t>
            </a:r>
          </a:p>
          <a:p>
            <a:pPr marL="609600" indent="-609600">
              <a:buFont typeface="Wingdings" pitchFamily="2" charset="2"/>
              <a:buNone/>
            </a:pPr>
            <a:r>
              <a:rPr lang="en-US" sz="2800" b="1" dirty="0">
                <a:solidFill>
                  <a:srgbClr val="FFFF00"/>
                </a:solidFill>
              </a:rPr>
              <a:t> </a:t>
            </a:r>
            <a:r>
              <a:rPr lang="en-US" sz="2800" b="1" dirty="0"/>
              <a:t>The First National Translation Summit    </a:t>
            </a:r>
            <a:endParaRPr lang="en-US" sz="3600" b="1" dirty="0"/>
          </a:p>
          <a:p>
            <a:pPr marL="609600" indent="-609600"/>
            <a:r>
              <a:rPr lang="ar-SA" sz="2800" b="1" dirty="0">
                <a:cs typeface="Arial" charset="0"/>
              </a:rPr>
              <a:t>في هذه القمة التي جمعت نخبة من السياسيين </a:t>
            </a:r>
            <a:r>
              <a:rPr lang="ar-SA" sz="2800" b="1" dirty="0" smtClean="0">
                <a:cs typeface="Arial" charset="0"/>
              </a:rPr>
              <a:t>والعسكريين </a:t>
            </a:r>
          </a:p>
          <a:p>
            <a:pPr marL="609600" indent="-609600"/>
            <a:r>
              <a:rPr lang="ar-SA" sz="2800" b="1" dirty="0" smtClean="0">
                <a:cs typeface="Arial" charset="0"/>
              </a:rPr>
              <a:t>والمتخصصين </a:t>
            </a:r>
            <a:r>
              <a:rPr lang="ar-SA" sz="2800" b="1" dirty="0">
                <a:cs typeface="Arial" charset="0"/>
              </a:rPr>
              <a:t>في اللغة والترجمة وغيرهم تحدثت </a:t>
            </a:r>
            <a:r>
              <a:rPr lang="ar-SA" sz="2800" b="1" dirty="0" smtClean="0">
                <a:cs typeface="Arial" charset="0"/>
              </a:rPr>
              <a:t>رئيسة</a:t>
            </a:r>
          </a:p>
          <a:p>
            <a:pPr marL="609600" indent="-609600"/>
            <a:r>
              <a:rPr lang="ar-SA" sz="2800" b="1" dirty="0" smtClean="0">
                <a:cs typeface="Arial" charset="0"/>
              </a:rPr>
              <a:t>جمعية </a:t>
            </a:r>
            <a:r>
              <a:rPr lang="ar-SA" sz="2800" b="1" dirty="0">
                <a:cs typeface="Arial" charset="0"/>
              </a:rPr>
              <a:t>المترجمين الأمريكية ، </a:t>
            </a:r>
            <a:r>
              <a:rPr lang="ar-SA" sz="2800" b="1" dirty="0" err="1">
                <a:cs typeface="Arial" charset="0"/>
              </a:rPr>
              <a:t>ميريان</a:t>
            </a:r>
            <a:r>
              <a:rPr lang="ar-SA" sz="2800" b="1" dirty="0">
                <a:cs typeface="Arial" charset="0"/>
              </a:rPr>
              <a:t> </a:t>
            </a:r>
            <a:r>
              <a:rPr lang="ar-SA" sz="2800" b="1" dirty="0" err="1">
                <a:cs typeface="Arial" charset="0"/>
              </a:rPr>
              <a:t>غرينفييلد</a:t>
            </a:r>
            <a:r>
              <a:rPr lang="ar-SA" sz="2800" b="1" dirty="0">
                <a:cs typeface="Arial" charset="0"/>
              </a:rPr>
              <a:t> ، وأخبرت </a:t>
            </a:r>
            <a:r>
              <a:rPr lang="ar-SA" sz="2800" b="1" dirty="0" smtClean="0">
                <a:cs typeface="Arial" charset="0"/>
              </a:rPr>
              <a:t>المشاركين </a:t>
            </a:r>
          </a:p>
          <a:p>
            <a:pPr marL="609600" indent="-609600"/>
            <a:r>
              <a:rPr lang="ar-SA" sz="2800" b="1" dirty="0" smtClean="0">
                <a:cs typeface="Arial" charset="0"/>
              </a:rPr>
              <a:t>والحاضرين </a:t>
            </a:r>
            <a:r>
              <a:rPr lang="ar-SA" sz="2800" b="1" dirty="0">
                <a:cs typeface="Arial" charset="0"/>
              </a:rPr>
              <a:t>في هذه القمة </a:t>
            </a:r>
            <a:r>
              <a:rPr lang="ar-SA" sz="2000" b="1" dirty="0">
                <a:cs typeface="Arial" charset="0"/>
              </a:rPr>
              <a:t>( الخاصة بالترجمة) </a:t>
            </a:r>
            <a:r>
              <a:rPr lang="ar-SA" sz="2800" b="1" dirty="0">
                <a:cs typeface="Arial" charset="0"/>
              </a:rPr>
              <a:t>ما ينقله هذا الخبر :</a:t>
            </a:r>
            <a:endParaRPr lang="en-US" b="1" dirty="0"/>
          </a:p>
          <a:p>
            <a:pPr marL="609600" indent="-609600" algn="ct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00201"/>
            <a:ext cx="8401080" cy="4525963"/>
          </a:xfrm>
        </p:spPr>
        <p:txBody>
          <a:bodyPr/>
          <a:lstStyle/>
          <a:p>
            <a:pPr algn="l"/>
            <a:r>
              <a:rPr lang="en-US" b="1" dirty="0" smtClean="0"/>
              <a:t>The American Translators Association (ATA) President Marian S. Greenfield told attendees of the Translation Summit:</a:t>
            </a:r>
          </a:p>
          <a:p>
            <a:pPr algn="l"/>
            <a:r>
              <a:rPr lang="en-US" b="1" dirty="0" smtClean="0"/>
              <a:t> </a:t>
            </a:r>
            <a:r>
              <a:rPr lang="en-US" b="1" dirty="0" smtClean="0">
                <a:solidFill>
                  <a:srgbClr val="C00000"/>
                </a:solidFill>
              </a:rPr>
              <a:t>"It takes less time to train an airman to become a fighter pilot than it takes to train an Arabic translator, but the accuracy of the latter may be more important to national security. You can't risk getting the translation wrong." </a:t>
            </a:r>
            <a:r>
              <a:rPr lang="en-US" sz="2000" b="1" dirty="0" smtClean="0">
                <a:solidFill>
                  <a:srgbClr val="C00000"/>
                </a:solidFill>
              </a:rPr>
              <a:t>{1}</a:t>
            </a:r>
            <a:r>
              <a:rPr lang="en-US" b="1" dirty="0" smtClean="0">
                <a:solidFill>
                  <a:srgbClr val="C00000"/>
                </a:solidFill>
              </a:rPr>
              <a:t>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0" y="642918"/>
            <a:ext cx="8610600" cy="5572125"/>
          </a:xfrm>
        </p:spPr>
        <p:txBody>
          <a:bodyPr/>
          <a:lstStyle/>
          <a:p>
            <a:pPr>
              <a:buFont typeface="Wingdings" pitchFamily="2" charset="2"/>
              <a:buNone/>
            </a:pPr>
            <a:r>
              <a:rPr lang="ar-SA" dirty="0"/>
              <a:t> </a:t>
            </a:r>
            <a:r>
              <a:rPr lang="ar-SA" sz="3600" b="1" dirty="0">
                <a:cs typeface="Arial" charset="0"/>
              </a:rPr>
              <a:t>عوامل مؤثرة في قراءة النص وترجمته</a:t>
            </a:r>
            <a:r>
              <a:rPr lang="ar-SA" b="1" dirty="0">
                <a:cs typeface="Arial" charset="0"/>
              </a:rPr>
              <a:t> </a:t>
            </a:r>
          </a:p>
          <a:p>
            <a:pPr>
              <a:buFont typeface="Wingdings" pitchFamily="2" charset="2"/>
              <a:buNone/>
            </a:pPr>
            <a:endParaRPr lang="ar-SA" sz="1800" b="1" dirty="0">
              <a:cs typeface="Arial" charset="0"/>
            </a:endParaRPr>
          </a:p>
          <a:p>
            <a:pPr>
              <a:buFont typeface="Wingdings" pitchFamily="2" charset="2"/>
              <a:buNone/>
            </a:pPr>
            <a:r>
              <a:rPr lang="ar-SA" sz="2800" b="1" dirty="0">
                <a:cs typeface="Arial" charset="0"/>
              </a:rPr>
              <a:t>أولا: العوامل الشخصية :</a:t>
            </a:r>
          </a:p>
          <a:p>
            <a:r>
              <a:rPr lang="ar-SA" sz="2800" b="1" dirty="0">
                <a:cs typeface="Arial" charset="0"/>
              </a:rPr>
              <a:t> تشير إلى الجوانب الخاصة بالمترجم أو المتلقي للترجمة </a:t>
            </a:r>
            <a:r>
              <a:rPr lang="ar-SA" sz="2800" b="1" dirty="0" smtClean="0">
                <a:cs typeface="Arial" charset="0"/>
              </a:rPr>
              <a:t>وتشمل</a:t>
            </a:r>
          </a:p>
          <a:p>
            <a:r>
              <a:rPr lang="ar-SA" sz="2800" b="1" dirty="0" smtClean="0">
                <a:cs typeface="Arial" charset="0"/>
              </a:rPr>
              <a:t> </a:t>
            </a:r>
            <a:r>
              <a:rPr lang="ar-SA" sz="2800" b="1" dirty="0">
                <a:cs typeface="Arial" charset="0"/>
              </a:rPr>
              <a:t>طبيعته ومنهجه واتجاهاته وقناعاته واعتقاداته وأمانته </a:t>
            </a:r>
            <a:r>
              <a:rPr lang="ar-SA" sz="2800" b="1" dirty="0" smtClean="0">
                <a:cs typeface="Arial" charset="0"/>
              </a:rPr>
              <a:t>وعمره</a:t>
            </a:r>
          </a:p>
          <a:p>
            <a:r>
              <a:rPr lang="ar-SA" sz="2800" b="1" dirty="0" smtClean="0">
                <a:cs typeface="Arial" charset="0"/>
              </a:rPr>
              <a:t> </a:t>
            </a:r>
            <a:r>
              <a:rPr lang="ar-SA" sz="2800" b="1" dirty="0">
                <a:cs typeface="Arial" charset="0"/>
              </a:rPr>
              <a:t>ومستوى علمه وذكائه وحكمته </a:t>
            </a:r>
            <a:r>
              <a:rPr lang="ar-SA" sz="2800" b="1" dirty="0" smtClean="0">
                <a:cs typeface="Arial" charset="0"/>
              </a:rPr>
              <a:t>وثقافته </a:t>
            </a:r>
            <a:r>
              <a:rPr lang="ar-SA" sz="2800" b="1" dirty="0">
                <a:cs typeface="Arial" charset="0"/>
              </a:rPr>
              <a:t>وخبرته </a:t>
            </a:r>
            <a:r>
              <a:rPr lang="ar-SA" sz="2800" b="1" dirty="0" smtClean="0">
                <a:cs typeface="Arial" charset="0"/>
              </a:rPr>
              <a:t>وتجربته </a:t>
            </a:r>
            <a:r>
              <a:rPr lang="ar-SA" sz="2800" b="1" dirty="0">
                <a:cs typeface="Arial" charset="0"/>
              </a:rPr>
              <a:t>وميوله </a:t>
            </a:r>
            <a:endParaRPr lang="ar-SA" sz="2800" b="1" dirty="0" smtClean="0">
              <a:cs typeface="Arial" charset="0"/>
            </a:endParaRPr>
          </a:p>
          <a:p>
            <a:r>
              <a:rPr lang="ar-SA" sz="2800" b="1" dirty="0" smtClean="0">
                <a:cs typeface="Arial" charset="0"/>
              </a:rPr>
              <a:t>ومهاراته </a:t>
            </a:r>
            <a:r>
              <a:rPr lang="ar-SA" sz="2800" b="1" dirty="0">
                <a:cs typeface="Arial" charset="0"/>
              </a:rPr>
              <a:t>وخلفيته الدينية والثقافية وغيرها من </a:t>
            </a:r>
            <a:r>
              <a:rPr lang="ar-SA" sz="2800" b="1" dirty="0" smtClean="0">
                <a:cs typeface="Arial" charset="0"/>
              </a:rPr>
              <a:t>أمور</a:t>
            </a:r>
            <a:r>
              <a:rPr lang="en-US" sz="2800" b="1" dirty="0" smtClean="0">
                <a:cs typeface="Arial" charset="0"/>
              </a:rPr>
              <a:t> </a:t>
            </a:r>
            <a:r>
              <a:rPr lang="ar-SA" sz="2800" b="1" dirty="0" smtClean="0">
                <a:cs typeface="Arial" charset="0"/>
              </a:rPr>
              <a:t>نفسية </a:t>
            </a:r>
            <a:r>
              <a:rPr lang="ar-SA" sz="2800" b="1" dirty="0">
                <a:cs typeface="Arial" charset="0"/>
              </a:rPr>
              <a:t>مؤثرة. </a:t>
            </a:r>
            <a:endParaRPr lang="ar-SA" sz="2800" b="1" dirty="0" smtClean="0">
              <a:cs typeface="Arial" charset="0"/>
            </a:endParaRPr>
          </a:p>
          <a:p>
            <a:endParaRPr lang="ar-SA" sz="1200" b="1" dirty="0">
              <a:cs typeface="Arial" charset="0"/>
            </a:endParaRPr>
          </a:p>
          <a:p>
            <a:r>
              <a:rPr lang="ar-SA" sz="2000" dirty="0" smtClean="0">
                <a:cs typeface="Arial" charset="0"/>
              </a:rPr>
              <a:t>مثال على تأثير </a:t>
            </a:r>
            <a:r>
              <a:rPr lang="ar-SA" sz="2000" dirty="0">
                <a:cs typeface="Arial" charset="0"/>
              </a:rPr>
              <a:t>الخلفيات الدينية والثقافية على قراءة النص وترجمة </a:t>
            </a:r>
            <a:r>
              <a:rPr lang="ar-SA" sz="2000" dirty="0" smtClean="0">
                <a:cs typeface="Arial" charset="0"/>
              </a:rPr>
              <a:t>معناه،</a:t>
            </a:r>
            <a:r>
              <a:rPr lang="ar-SA" sz="2000" dirty="0" smtClean="0"/>
              <a:t> دراسة ميدانية قمت </a:t>
            </a:r>
            <a:r>
              <a:rPr lang="ar-SA" sz="2000" dirty="0" err="1" smtClean="0"/>
              <a:t>بها</a:t>
            </a:r>
            <a:r>
              <a:rPr lang="ar-SA" sz="2000" dirty="0" smtClean="0"/>
              <a:t> </a:t>
            </a:r>
          </a:p>
          <a:p>
            <a:r>
              <a:rPr lang="ar-SA" sz="2000" dirty="0" smtClean="0"/>
              <a:t>خلال دراستي لمرحلة الدكتوراه . حيث وزعت استبانه على عينة عشوائية من طلاب وطالبات جامعة</a:t>
            </a:r>
          </a:p>
          <a:p>
            <a:r>
              <a:rPr lang="ar-SA" sz="2000" dirty="0" smtClean="0"/>
              <a:t>ولاية </a:t>
            </a:r>
            <a:r>
              <a:rPr lang="ar-SA" sz="2000" dirty="0" err="1" smtClean="0"/>
              <a:t>ميشغن</a:t>
            </a:r>
            <a:r>
              <a:rPr lang="ar-SA" sz="2000" dirty="0" smtClean="0"/>
              <a:t> الأمريكية . </a:t>
            </a:r>
            <a:r>
              <a:rPr lang="ar-SA" sz="2000" dirty="0" smtClean="0">
                <a:cs typeface="Arial" charset="0"/>
              </a:rPr>
              <a:t>وكان السؤال الموجه للمشاركين في الدراسة وإجاباتهم كما يلي : </a:t>
            </a:r>
          </a:p>
          <a:p>
            <a:r>
              <a:rPr lang="ar-SA" sz="2000" b="1" dirty="0" smtClean="0">
                <a:solidFill>
                  <a:srgbClr val="C00000"/>
                </a:solidFill>
              </a:rPr>
              <a:t>                                   فضلا انظر إلى الشريحة التالية</a:t>
            </a:r>
            <a:endParaRPr lang="en-US" sz="2000" b="1" dirty="0">
              <a:solidFill>
                <a:srgbClr val="C00000"/>
              </a:solidFill>
              <a:cs typeface="Arial" charset="0"/>
            </a:endParaRPr>
          </a:p>
          <a:p>
            <a:endParaRPr lang="en-US" sz="2800" dirty="0">
              <a:cs typeface="Arial"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1285852" y="457200"/>
            <a:ext cx="7553348" cy="6096000"/>
          </a:xfrm>
        </p:spPr>
        <p:txBody>
          <a:bodyPr/>
          <a:lstStyle/>
          <a:p>
            <a:pPr marL="609600" indent="-609600" algn="l">
              <a:lnSpc>
                <a:spcPct val="90000"/>
              </a:lnSpc>
              <a:buFont typeface="Wingdings" pitchFamily="2" charset="2"/>
              <a:buNone/>
            </a:pPr>
            <a:r>
              <a:rPr lang="en-US" sz="2800" b="1" i="1" dirty="0" smtClean="0">
                <a:solidFill>
                  <a:srgbClr val="993300"/>
                </a:solidFill>
              </a:rPr>
              <a:t>Question:</a:t>
            </a:r>
            <a:r>
              <a:rPr lang="en-US" sz="2800" b="1" i="1" dirty="0" smtClean="0"/>
              <a:t> According </a:t>
            </a:r>
            <a:r>
              <a:rPr lang="en-US" sz="2800" b="1" i="1" dirty="0"/>
              <a:t>to you</a:t>
            </a:r>
            <a:r>
              <a:rPr lang="en-US" sz="2800" b="1" i="1" dirty="0" smtClean="0"/>
              <a:t>, what does the text</a:t>
            </a:r>
          </a:p>
          <a:p>
            <a:pPr marL="609600" indent="-609600" algn="l">
              <a:lnSpc>
                <a:spcPct val="90000"/>
              </a:lnSpc>
              <a:buFont typeface="Wingdings" pitchFamily="2" charset="2"/>
              <a:buNone/>
            </a:pPr>
            <a:r>
              <a:rPr lang="en-US" sz="2800" b="1" i="1" dirty="0" smtClean="0"/>
              <a:t>                  " GOD" refer to?</a:t>
            </a:r>
          </a:p>
          <a:p>
            <a:pPr marL="609600" indent="-609600" algn="l">
              <a:lnSpc>
                <a:spcPct val="90000"/>
              </a:lnSpc>
              <a:buFont typeface="Wingdings" pitchFamily="2" charset="2"/>
              <a:buNone/>
            </a:pPr>
            <a:r>
              <a:rPr lang="en-US" sz="2500" b="1" i="1" dirty="0" smtClean="0">
                <a:solidFill>
                  <a:srgbClr val="993300"/>
                </a:solidFill>
              </a:rPr>
              <a:t>Participants’ responses:</a:t>
            </a:r>
          </a:p>
          <a:p>
            <a:pPr marL="609600" indent="-609600" algn="l">
              <a:lnSpc>
                <a:spcPct val="90000"/>
              </a:lnSpc>
              <a:buFont typeface="Wingdings" pitchFamily="2" charset="2"/>
              <a:buNone/>
            </a:pPr>
            <a:r>
              <a:rPr lang="en-US" sz="2500" b="1" i="1" dirty="0" smtClean="0"/>
              <a:t>- God </a:t>
            </a:r>
            <a:r>
              <a:rPr lang="en-US" sz="2500" b="1" i="1" dirty="0"/>
              <a:t>refers to </a:t>
            </a:r>
            <a:r>
              <a:rPr lang="en-US" sz="2500" b="1" i="1" dirty="0" smtClean="0"/>
              <a:t>Allah</a:t>
            </a:r>
          </a:p>
          <a:p>
            <a:pPr marL="609600" indent="-609600" algn="l">
              <a:lnSpc>
                <a:spcPct val="90000"/>
              </a:lnSpc>
              <a:buFont typeface="Wingdings" pitchFamily="2" charset="2"/>
              <a:buNone/>
            </a:pPr>
            <a:r>
              <a:rPr lang="en-US" sz="2500" b="1" i="1" dirty="0" smtClean="0"/>
              <a:t>- </a:t>
            </a:r>
            <a:r>
              <a:rPr lang="en-US" sz="2500" b="1" i="1" dirty="0"/>
              <a:t>God refers to Buddha</a:t>
            </a:r>
          </a:p>
          <a:p>
            <a:pPr marL="609600" indent="-609600" algn="l">
              <a:lnSpc>
                <a:spcPct val="90000"/>
              </a:lnSpc>
              <a:buFont typeface="Wingdings" pitchFamily="2" charset="2"/>
              <a:buNone/>
            </a:pPr>
            <a:r>
              <a:rPr lang="en-US" sz="2500" b="1" i="1" dirty="0"/>
              <a:t>- God refers to Jesus</a:t>
            </a:r>
          </a:p>
          <a:p>
            <a:pPr marL="609600" indent="-609600" algn="l">
              <a:lnSpc>
                <a:spcPct val="90000"/>
              </a:lnSpc>
              <a:buFont typeface="Wingdings" pitchFamily="2" charset="2"/>
              <a:buNone/>
            </a:pPr>
            <a:r>
              <a:rPr lang="en-US" sz="2500" b="1" i="1" dirty="0"/>
              <a:t>- God refers to </a:t>
            </a:r>
            <a:r>
              <a:rPr lang="en-US" sz="2500" b="1" i="1" dirty="0" err="1"/>
              <a:t>Kami</a:t>
            </a:r>
            <a:endParaRPr lang="en-US" sz="2500" b="1" i="1" dirty="0"/>
          </a:p>
          <a:p>
            <a:pPr marL="609600" indent="-609600" algn="l">
              <a:lnSpc>
                <a:spcPct val="90000"/>
              </a:lnSpc>
              <a:buFont typeface="Wingdings" pitchFamily="2" charset="2"/>
              <a:buNone/>
            </a:pPr>
            <a:r>
              <a:rPr lang="en-US" sz="2500" b="1" i="1" dirty="0"/>
              <a:t>- God refers to Rama</a:t>
            </a:r>
          </a:p>
          <a:p>
            <a:pPr marL="609600" indent="-609600" algn="l">
              <a:lnSpc>
                <a:spcPct val="90000"/>
              </a:lnSpc>
              <a:buFont typeface="Wingdings" pitchFamily="2" charset="2"/>
              <a:buNone/>
            </a:pPr>
            <a:r>
              <a:rPr lang="en-US" sz="2500" b="1" i="1" dirty="0"/>
              <a:t>- God refers to Brahma</a:t>
            </a:r>
          </a:p>
          <a:p>
            <a:pPr marL="609600" indent="-609600" algn="l">
              <a:lnSpc>
                <a:spcPct val="90000"/>
              </a:lnSpc>
              <a:buFont typeface="Wingdings" pitchFamily="2" charset="2"/>
              <a:buNone/>
            </a:pPr>
            <a:r>
              <a:rPr lang="en-US" sz="2500" b="1" i="1" dirty="0"/>
              <a:t>- God refers to The Creator alone</a:t>
            </a:r>
          </a:p>
          <a:p>
            <a:pPr marL="609600" indent="-609600" algn="l">
              <a:lnSpc>
                <a:spcPct val="90000"/>
              </a:lnSpc>
              <a:buFont typeface="Wingdings" pitchFamily="2" charset="2"/>
              <a:buNone/>
            </a:pPr>
            <a:r>
              <a:rPr lang="en-US" sz="2500" b="1" i="1" dirty="0"/>
              <a:t>- God refers to nothing. There is no god</a:t>
            </a:r>
          </a:p>
          <a:p>
            <a:pPr marL="609600" indent="-609600" algn="l">
              <a:lnSpc>
                <a:spcPct val="90000"/>
              </a:lnSpc>
              <a:buFont typeface="Wingdings" pitchFamily="2" charset="2"/>
              <a:buNone/>
            </a:pPr>
            <a:r>
              <a:rPr lang="en-US" sz="2500" b="1" i="1" dirty="0"/>
              <a:t>- God refers to the Father, the Son, and the Holy Spirit</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type="body" idx="1"/>
          </p:nvPr>
        </p:nvSpPr>
        <p:spPr>
          <a:xfrm>
            <a:off x="357158" y="642918"/>
            <a:ext cx="8229600" cy="5294313"/>
          </a:xfrm>
        </p:spPr>
        <p:txBody>
          <a:bodyPr/>
          <a:lstStyle/>
          <a:p>
            <a:pPr algn="ctr">
              <a:lnSpc>
                <a:spcPct val="90000"/>
              </a:lnSpc>
              <a:buFont typeface="Wingdings" pitchFamily="2" charset="2"/>
              <a:buNone/>
            </a:pPr>
            <a:r>
              <a:rPr lang="ar-SA" sz="4400" b="1" dirty="0" smtClean="0">
                <a:cs typeface="Arial" charset="0"/>
              </a:rPr>
              <a:t>تمرين</a:t>
            </a:r>
          </a:p>
          <a:p>
            <a:pPr algn="ctr">
              <a:lnSpc>
                <a:spcPct val="90000"/>
              </a:lnSpc>
              <a:buFont typeface="Wingdings" pitchFamily="2" charset="2"/>
              <a:buNone/>
            </a:pPr>
            <a:endParaRPr lang="ar-SA" sz="2400" b="1" dirty="0">
              <a:cs typeface="Arial" charset="0"/>
            </a:endParaRPr>
          </a:p>
          <a:p>
            <a:pPr>
              <a:lnSpc>
                <a:spcPct val="90000"/>
              </a:lnSpc>
            </a:pPr>
            <a:r>
              <a:rPr lang="ar-SA" b="1" dirty="0">
                <a:cs typeface="Arial" charset="0"/>
              </a:rPr>
              <a:t>فضلا قم بترجمة الجملة التالية إلى اللغة الإنجليزية :</a:t>
            </a:r>
          </a:p>
          <a:p>
            <a:pPr lvl="1">
              <a:lnSpc>
                <a:spcPct val="90000"/>
              </a:lnSpc>
              <a:buFont typeface="Wingdings" pitchFamily="2" charset="2"/>
              <a:buNone/>
            </a:pPr>
            <a:r>
              <a:rPr lang="ar-SA" sz="3200" b="1" dirty="0">
                <a:cs typeface="Arial" charset="0"/>
              </a:rPr>
              <a:t>- يؤمن المسلمون بالله.</a:t>
            </a:r>
          </a:p>
          <a:p>
            <a:pPr lvl="1" algn="ctr">
              <a:lnSpc>
                <a:spcPct val="90000"/>
              </a:lnSpc>
              <a:buFont typeface="Wingdings" pitchFamily="2" charset="2"/>
              <a:buNone/>
            </a:pPr>
            <a:r>
              <a:rPr lang="ar-SA" b="1" dirty="0">
                <a:cs typeface="Arial" charset="0"/>
              </a:rPr>
              <a:t>___________________________________</a:t>
            </a:r>
            <a:endParaRPr lang="en-GB" b="1" dirty="0">
              <a:cs typeface="Arial" charset="0"/>
            </a:endParaRPr>
          </a:p>
          <a:p>
            <a:pPr algn="l">
              <a:lnSpc>
                <a:spcPct val="90000"/>
              </a:lnSpc>
              <a:buFont typeface="Wingdings" pitchFamily="2" charset="2"/>
              <a:buNone/>
            </a:pPr>
            <a:r>
              <a:rPr lang="en-GB" b="1" dirty="0"/>
              <a:t>- Muslims believe in Allah.  </a:t>
            </a:r>
          </a:p>
          <a:p>
            <a:pPr algn="l">
              <a:lnSpc>
                <a:spcPct val="90000"/>
              </a:lnSpc>
              <a:buFont typeface="Wingdings" pitchFamily="2" charset="2"/>
              <a:buNone/>
            </a:pPr>
            <a:r>
              <a:rPr lang="en-GB" b="1" dirty="0" smtClean="0"/>
              <a:t>- Muslims </a:t>
            </a:r>
            <a:r>
              <a:rPr lang="en-GB" b="1" dirty="0"/>
              <a:t>believe in God.</a:t>
            </a:r>
            <a:endParaRPr lang="ar-SA" b="1" dirty="0"/>
          </a:p>
          <a:p>
            <a:pPr>
              <a:lnSpc>
                <a:spcPct val="90000"/>
              </a:lnSpc>
              <a:buFont typeface="Wingdings" pitchFamily="2" charset="2"/>
              <a:buNone/>
            </a:pPr>
            <a:r>
              <a:rPr lang="ar-SA" dirty="0" smtClean="0">
                <a:cs typeface="Arial" charset="0"/>
              </a:rPr>
              <a:t>هل </a:t>
            </a:r>
            <a:r>
              <a:rPr lang="ar-SA" dirty="0">
                <a:cs typeface="Arial" charset="0"/>
              </a:rPr>
              <a:t>الترجمة تكفي لنقل المعنى المراد بشكل كامل ؟</a:t>
            </a:r>
          </a:p>
          <a:p>
            <a:pPr>
              <a:lnSpc>
                <a:spcPct val="90000"/>
              </a:lnSpc>
              <a:buFont typeface="Wingdings" pitchFamily="2" charset="2"/>
              <a:buNone/>
            </a:pPr>
            <a:r>
              <a:rPr lang="ar-SA" dirty="0">
                <a:cs typeface="Arial" charset="0"/>
              </a:rPr>
              <a:t>تذكر الإجابات السابقة للمشاركين في </a:t>
            </a:r>
            <a:r>
              <a:rPr lang="ar-SA" dirty="0" smtClean="0">
                <a:cs typeface="Arial" charset="0"/>
              </a:rPr>
              <a:t>الدراسة.</a:t>
            </a:r>
            <a:endParaRPr lang="en-US" dirty="0">
              <a:cs typeface="Arial"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xfrm>
            <a:off x="285720" y="571480"/>
            <a:ext cx="8150255" cy="5222875"/>
          </a:xfrm>
        </p:spPr>
        <p:txBody>
          <a:bodyPr/>
          <a:lstStyle/>
          <a:p>
            <a:pPr>
              <a:buFont typeface="Wingdings" pitchFamily="2" charset="2"/>
              <a:buNone/>
            </a:pPr>
            <a:r>
              <a:rPr lang="ar-SA" sz="4400" b="1" dirty="0">
                <a:cs typeface="Arial" charset="0"/>
              </a:rPr>
              <a:t>ثانيا: العوامل </a:t>
            </a:r>
            <a:r>
              <a:rPr lang="ar-SA" sz="4400" b="1" dirty="0" smtClean="0">
                <a:cs typeface="Arial" charset="0"/>
              </a:rPr>
              <a:t>اللغوية</a:t>
            </a:r>
          </a:p>
          <a:p>
            <a:pPr>
              <a:buFont typeface="Wingdings" pitchFamily="2" charset="2"/>
              <a:buNone/>
            </a:pPr>
            <a:endParaRPr lang="ar-SA" sz="4400" b="1" dirty="0">
              <a:cs typeface="Arial" charset="0"/>
            </a:endParaRPr>
          </a:p>
          <a:p>
            <a:r>
              <a:rPr lang="ar-SA" b="1" dirty="0">
                <a:cs typeface="Arial" charset="0"/>
              </a:rPr>
              <a:t>ومنها ما يتعلق بالنحو وقواعد اللغة والمفردات </a:t>
            </a:r>
            <a:r>
              <a:rPr lang="ar-SA" b="1" dirty="0" smtClean="0">
                <a:cs typeface="Arial" charset="0"/>
              </a:rPr>
              <a:t>والأساليب</a:t>
            </a:r>
          </a:p>
          <a:p>
            <a:r>
              <a:rPr lang="ar-SA" b="1" dirty="0" smtClean="0">
                <a:cs typeface="Arial" charset="0"/>
              </a:rPr>
              <a:t>والمعاني </a:t>
            </a:r>
            <a:r>
              <a:rPr lang="ar-SA" b="1" dirty="0">
                <a:cs typeface="Arial" charset="0"/>
              </a:rPr>
              <a:t>والدلالات والنظام الصوتي ومدى التشابه أو </a:t>
            </a:r>
            <a:endParaRPr lang="ar-SA" b="1" dirty="0" smtClean="0">
              <a:cs typeface="Arial" charset="0"/>
            </a:endParaRPr>
          </a:p>
          <a:p>
            <a:r>
              <a:rPr lang="ar-SA" b="1" dirty="0" smtClean="0">
                <a:cs typeface="Arial" charset="0"/>
              </a:rPr>
              <a:t>الاختلاف </a:t>
            </a:r>
            <a:r>
              <a:rPr lang="ar-SA" b="1" dirty="0">
                <a:cs typeface="Arial" charset="0"/>
              </a:rPr>
              <a:t>بين اللغة المصدر </a:t>
            </a:r>
            <a:r>
              <a:rPr lang="en-GB" b="1" dirty="0">
                <a:cs typeface="Arial" charset="0"/>
              </a:rPr>
              <a:t> (SL)</a:t>
            </a:r>
            <a:r>
              <a:rPr lang="ar-SA" b="1" dirty="0">
                <a:cs typeface="Arial" charset="0"/>
              </a:rPr>
              <a:t>واللغة الهدف </a:t>
            </a:r>
            <a:r>
              <a:rPr lang="en-GB" b="1" dirty="0">
                <a:cs typeface="Arial" charset="0"/>
              </a:rPr>
              <a:t>(TL)</a:t>
            </a:r>
            <a:r>
              <a:rPr lang="ar-SA" b="1" dirty="0">
                <a:cs typeface="Arial" charset="0"/>
              </a:rPr>
              <a:t>.</a:t>
            </a:r>
          </a:p>
          <a:p>
            <a:pPr>
              <a:buFont typeface="Wingdings" pitchFamily="2" charset="2"/>
              <a:buNone/>
            </a:pPr>
            <a:endParaRPr lang="en-US" b="1" dirty="0">
              <a:cs typeface="Arial"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xfrm>
            <a:off x="250825" y="642918"/>
            <a:ext cx="8435975" cy="5488007"/>
          </a:xfrm>
        </p:spPr>
        <p:txBody>
          <a:bodyPr/>
          <a:lstStyle/>
          <a:p>
            <a:pPr algn="ctr">
              <a:buFont typeface="Wingdings" pitchFamily="2" charset="2"/>
              <a:buNone/>
            </a:pPr>
            <a:r>
              <a:rPr lang="ar-SA" sz="4800" b="1" dirty="0" smtClean="0">
                <a:cs typeface="Arial" charset="0"/>
              </a:rPr>
              <a:t>تمرين</a:t>
            </a:r>
          </a:p>
          <a:p>
            <a:pPr algn="ctr">
              <a:buFont typeface="Wingdings" pitchFamily="2" charset="2"/>
              <a:buNone/>
            </a:pPr>
            <a:endParaRPr lang="ar-SA" sz="2000" b="1" dirty="0">
              <a:cs typeface="Arial" charset="0"/>
            </a:endParaRPr>
          </a:p>
          <a:p>
            <a:r>
              <a:rPr lang="ar-SA" b="1" dirty="0">
                <a:cs typeface="Arial" charset="0"/>
              </a:rPr>
              <a:t>فضلا ترجم العبارات التالية من الإنجليزية إلى العربية :</a:t>
            </a:r>
          </a:p>
          <a:p>
            <a:pPr algn="l">
              <a:buFont typeface="Wingdings" pitchFamily="2" charset="2"/>
              <a:buNone/>
            </a:pPr>
            <a:r>
              <a:rPr lang="en-GB" b="1" dirty="0" smtClean="0">
                <a:cs typeface="Arial" charset="0"/>
              </a:rPr>
              <a:t>1- </a:t>
            </a:r>
            <a:r>
              <a:rPr lang="en-GB" b="1" dirty="0">
                <a:cs typeface="Arial" charset="0"/>
              </a:rPr>
              <a:t>Put yourself in their shoes.</a:t>
            </a:r>
            <a:endParaRPr lang="ar-SA" b="1" dirty="0">
              <a:cs typeface="Arial" charset="0"/>
            </a:endParaRPr>
          </a:p>
          <a:p>
            <a:pPr algn="l">
              <a:buFont typeface="Wingdings" pitchFamily="2" charset="2"/>
              <a:buNone/>
            </a:pPr>
            <a:r>
              <a:rPr lang="en-GB" b="1" dirty="0" smtClean="0">
                <a:cs typeface="Arial" charset="0"/>
              </a:rPr>
              <a:t>2- </a:t>
            </a:r>
            <a:r>
              <a:rPr lang="en-GB" b="1" dirty="0">
                <a:cs typeface="Arial" charset="0"/>
              </a:rPr>
              <a:t>To run through.         To run a company.</a:t>
            </a:r>
            <a:endParaRPr lang="ar-SA" b="1" dirty="0">
              <a:cs typeface="Arial" charset="0"/>
            </a:endParaRPr>
          </a:p>
          <a:p>
            <a:pPr algn="l">
              <a:buFont typeface="Wingdings" pitchFamily="2" charset="2"/>
              <a:buNone/>
            </a:pPr>
            <a:r>
              <a:rPr lang="en-GB" b="1" dirty="0" smtClean="0">
                <a:cs typeface="Arial" charset="0"/>
              </a:rPr>
              <a:t>3- I want to pray.</a:t>
            </a:r>
            <a:endParaRPr lang="en-US" b="1" dirty="0" smtClean="0">
              <a:cs typeface="Arial" charset="0"/>
            </a:endParaRPr>
          </a:p>
          <a:p>
            <a:pPr algn="l">
              <a:buFont typeface="Wingdings" pitchFamily="2" charset="2"/>
              <a:buNone/>
            </a:pPr>
            <a:r>
              <a:rPr lang="en-US" b="1" dirty="0" smtClean="0"/>
              <a:t>    ( some Arabic speakers of English might pronounce “pray” as follows: “bray”. </a:t>
            </a:r>
            <a:endParaRPr lang="ar-SA" b="1" dirty="0">
              <a:cs typeface="Arial" charset="0"/>
            </a:endParaRPr>
          </a:p>
          <a:p>
            <a:pPr algn="ctr">
              <a:buFont typeface="Wingdings" pitchFamily="2" charset="2"/>
              <a:buNone/>
            </a:pPr>
            <a:r>
              <a:rPr lang="en-US" b="1" dirty="0" smtClean="0">
                <a:cs typeface="Arial" charset="0"/>
              </a:rPr>
              <a:t>    </a:t>
            </a:r>
            <a:r>
              <a:rPr lang="ar-SA" b="1" dirty="0" smtClean="0">
                <a:cs typeface="Arial" charset="0"/>
              </a:rPr>
              <a:t>كيف تترجمها ؟</a:t>
            </a:r>
            <a:endParaRPr lang="en-US" b="1" dirty="0">
              <a:cs typeface="Arial"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0" y="1752600"/>
            <a:ext cx="9144000" cy="3560975"/>
          </a:xfrm>
          <a:prstGeom prst="rect">
            <a:avLst/>
          </a:prstGeom>
          <a:noFill/>
          <a:ln w="9525">
            <a:noFill/>
            <a:miter lim="800000"/>
            <a:headEnd/>
            <a:tailEnd/>
          </a:ln>
          <a:effectLst/>
        </p:spPr>
        <p:txBody>
          <a:bodyPr>
            <a:spAutoFit/>
          </a:bodyPr>
          <a:lstStyle/>
          <a:p>
            <a:pPr lvl="1">
              <a:spcBef>
                <a:spcPts val="600"/>
              </a:spcBef>
              <a:buClrTx/>
            </a:pPr>
            <a:r>
              <a:rPr lang="en-US" altLang="ar-SA" sz="4000" b="1" dirty="0" smtClean="0">
                <a:solidFill>
                  <a:schemeClr val="accent6">
                    <a:lumMod val="50000"/>
                  </a:schemeClr>
                </a:solidFill>
              </a:rPr>
              <a:t>Assignment:</a:t>
            </a:r>
          </a:p>
          <a:p>
            <a:pPr lvl="1">
              <a:spcBef>
                <a:spcPts val="600"/>
              </a:spcBef>
              <a:buClrTx/>
            </a:pPr>
            <a:r>
              <a:rPr lang="en-US" altLang="ar-SA" sz="4000" b="1" dirty="0" smtClean="0">
                <a:solidFill>
                  <a:srgbClr val="002060"/>
                </a:solidFill>
              </a:rPr>
              <a:t>-Translate the previous Arabic texts into English.</a:t>
            </a:r>
          </a:p>
          <a:p>
            <a:pPr lvl="1">
              <a:spcBef>
                <a:spcPts val="600"/>
              </a:spcBef>
              <a:buClrTx/>
            </a:pPr>
            <a:r>
              <a:rPr lang="en-US" altLang="ar-SA" sz="2400" b="1" dirty="0" smtClean="0">
                <a:solidFill>
                  <a:srgbClr val="002060"/>
                </a:solidFill>
              </a:rPr>
              <a:t>Thanks!</a:t>
            </a:r>
            <a:r>
              <a:rPr lang="en-US" altLang="ar-SA" sz="4000" b="1" dirty="0" smtClean="0">
                <a:solidFill>
                  <a:schemeClr val="accent6">
                    <a:lumMod val="50000"/>
                  </a:schemeClr>
                </a:solidFill>
              </a:rPr>
              <a:t> </a:t>
            </a:r>
          </a:p>
          <a:p>
            <a:pPr lvl="1">
              <a:spcBef>
                <a:spcPts val="600"/>
              </a:spcBef>
              <a:buClrTx/>
            </a:pPr>
            <a:endParaRPr lang="en-US" altLang="ar-SA" sz="2400" b="1" dirty="0">
              <a:solidFill>
                <a:schemeClr val="folHlink"/>
              </a:solidFill>
            </a:endParaRPr>
          </a:p>
          <a:p>
            <a:pPr>
              <a:lnSpc>
                <a:spcPct val="90000"/>
              </a:lnSpc>
              <a:spcBef>
                <a:spcPct val="20000"/>
              </a:spcBef>
              <a:buClrTx/>
            </a:pPr>
            <a:endParaRPr lang="en-US" sz="2400" b="1" dirty="0"/>
          </a:p>
        </p:txBody>
      </p:sp>
      <p:sp>
        <p:nvSpPr>
          <p:cNvPr id="37891" name="Text Box 3"/>
          <p:cNvSpPr txBox="1">
            <a:spLocks noChangeArrowheads="1"/>
          </p:cNvSpPr>
          <p:nvPr/>
        </p:nvSpPr>
        <p:spPr bwMode="auto">
          <a:xfrm>
            <a:off x="441325" y="122238"/>
            <a:ext cx="184150" cy="641350"/>
          </a:xfrm>
          <a:prstGeom prst="rect">
            <a:avLst/>
          </a:prstGeom>
          <a:noFill/>
          <a:ln w="9525">
            <a:noFill/>
            <a:miter lim="800000"/>
            <a:headEnd/>
            <a:tailEnd/>
          </a:ln>
          <a:effectLst/>
        </p:spPr>
        <p:txBody>
          <a:bodyPr wrap="none">
            <a:spAutoFit/>
          </a:bodyPr>
          <a:lstStyle/>
          <a:p>
            <a:pPr>
              <a:lnSpc>
                <a:spcPct val="90000"/>
              </a:lnSpc>
              <a:spcBef>
                <a:spcPct val="20000"/>
              </a:spcBef>
              <a:buClrTx/>
            </a:pPr>
            <a:endParaRPr 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85800" y="2130425"/>
            <a:ext cx="7772400" cy="1470025"/>
          </a:xfrm>
        </p:spPr>
        <p:txBody>
          <a:bodyPr/>
          <a:lstStyle/>
          <a:p>
            <a:pPr eaLnBrk="1" hangingPunct="1">
              <a:defRPr/>
            </a:pPr>
            <a:r>
              <a:rPr lang="en-US" sz="3600" b="1" spc="-150" smtClean="0">
                <a:solidFill>
                  <a:schemeClr val="accent1"/>
                </a:solidFill>
                <a:latin typeface="ae_AlMateen" pitchFamily="2" charset="-78"/>
                <a:cs typeface="ae_AlMateen" pitchFamily="2" charset="-78"/>
              </a:rPr>
              <a:t>Lecture (5)</a:t>
            </a:r>
            <a:r>
              <a:rPr lang="en-US" sz="6000" b="1" spc="-150" smtClean="0">
                <a:solidFill>
                  <a:schemeClr val="accent1"/>
                </a:solidFill>
                <a:latin typeface="ae_AlMateen" pitchFamily="2" charset="-78"/>
                <a:cs typeface="ae_AlMateen" pitchFamily="2" charset="-78"/>
              </a:rPr>
              <a:t> </a:t>
            </a:r>
            <a:endParaRPr lang="en-US" sz="6000" b="1" spc="-150" dirty="0" smtClean="0">
              <a:solidFill>
                <a:schemeClr val="accent1"/>
              </a:solidFill>
              <a:latin typeface="ae_AlMateen" pitchFamily="2" charset="-78"/>
              <a:cs typeface="ae_AlMateen" pitchFamily="2" charset="-78"/>
            </a:endParaRPr>
          </a:p>
        </p:txBody>
      </p:sp>
      <p:sp>
        <p:nvSpPr>
          <p:cNvPr id="15363" name="Subtitle 3"/>
          <p:cNvSpPr>
            <a:spLocks noGrp="1"/>
          </p:cNvSpPr>
          <p:nvPr>
            <p:ph type="subTitle" idx="1"/>
          </p:nvPr>
        </p:nvSpPr>
        <p:spPr/>
        <p:txBody>
          <a:bodyPr/>
          <a:lstStyle/>
          <a:p>
            <a:pPr eaLnBrk="1" hangingPunct="1"/>
            <a:r>
              <a:rPr lang="en-US" b="1" smtClean="0">
                <a:solidFill>
                  <a:schemeClr val="tx1"/>
                </a:solidFill>
              </a:rPr>
              <a:t>Translation: Types of Texts</a:t>
            </a:r>
            <a:endParaRPr lang="ar-SA" smtClean="0">
              <a:solidFill>
                <a:schemeClr val="tx1"/>
              </a:solidFill>
            </a:endParaRPr>
          </a:p>
        </p:txBody>
      </p:sp>
      <p:sp>
        <p:nvSpPr>
          <p:cNvPr id="15364" name="Slide Number Placeholder 3"/>
          <p:cNvSpPr>
            <a:spLocks noGrp="1"/>
          </p:cNvSpPr>
          <p:nvPr>
            <p:ph type="sldNum" sz="quarter" idx="10"/>
          </p:nvPr>
        </p:nvSpPr>
        <p:spPr bwMode="auto">
          <a:xfrm>
            <a:off x="4699000" y="6356350"/>
            <a:ext cx="444500" cy="365125"/>
          </a:xfrm>
          <a:noFill/>
          <a:ln>
            <a:miter lim="800000"/>
            <a:headEnd/>
            <a:tailEnd/>
          </a:ln>
        </p:spPr>
        <p:txBody>
          <a:bodyPr/>
          <a:lstStyle/>
          <a:p>
            <a:fld id="{F07A99A7-A332-4B8D-AED6-93DBF058B768}" type="slidenum">
              <a:rPr lang="en-US" sz="1600" smtClean="0"/>
              <a:pPr/>
              <a:t>28</a:t>
            </a:fld>
            <a:endParaRPr lang="en-US" sz="16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4"/>
          <p:cNvSpPr>
            <a:spLocks noGrp="1"/>
          </p:cNvSpPr>
          <p:nvPr>
            <p:ph idx="1"/>
          </p:nvPr>
        </p:nvSpPr>
        <p:spPr/>
        <p:txBody>
          <a:bodyPr/>
          <a:lstStyle/>
          <a:p>
            <a:pPr algn="ctr" eaLnBrk="1" hangingPunct="1">
              <a:buFont typeface="Arial" charset="0"/>
              <a:buNone/>
            </a:pPr>
            <a:r>
              <a:rPr lang="en-US" sz="9600" b="1" smtClean="0">
                <a:solidFill>
                  <a:srgbClr val="993300"/>
                </a:solidFill>
              </a:rPr>
              <a:t>Types of Texts</a:t>
            </a:r>
            <a:endParaRPr lang="ar-SA" sz="9600" smtClean="0">
              <a:solidFill>
                <a:srgbClr val="993300"/>
              </a:solidFill>
            </a:endParaRPr>
          </a:p>
          <a:p>
            <a:pPr algn="ctr" eaLnBrk="1" hangingPunct="1">
              <a:buFont typeface="Arial" charset="0"/>
              <a:buNone/>
            </a:pPr>
            <a:endParaRPr lang="ar-SA" sz="96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19075" y="227013"/>
            <a:ext cx="7477125" cy="969962"/>
          </a:xfrm>
        </p:spPr>
        <p:txBody>
          <a:bodyPr/>
          <a:lstStyle/>
          <a:p>
            <a:pPr algn="l" eaLnBrk="1" hangingPunct="1">
              <a:defRPr/>
            </a:pPr>
            <a:r>
              <a:rPr lang="en-US" sz="3600" b="1" dirty="0" smtClean="0"/>
              <a:t>The text type-typology approach</a:t>
            </a:r>
            <a:endParaRPr lang="en-GB" sz="3600" b="1" dirty="0" smtClean="0"/>
          </a:p>
        </p:txBody>
      </p:sp>
      <p:sp>
        <p:nvSpPr>
          <p:cNvPr id="18435" name="Rectangle 3"/>
          <p:cNvSpPr>
            <a:spLocks noGrp="1" noChangeArrowheads="1"/>
          </p:cNvSpPr>
          <p:nvPr>
            <p:ph type="body" idx="1"/>
          </p:nvPr>
        </p:nvSpPr>
        <p:spPr>
          <a:xfrm>
            <a:off x="549275" y="1555750"/>
            <a:ext cx="8023225" cy="5516563"/>
          </a:xfrm>
        </p:spPr>
        <p:txBody>
          <a:bodyPr/>
          <a:lstStyle/>
          <a:p>
            <a:pPr algn="l" eaLnBrk="1" hangingPunct="1">
              <a:lnSpc>
                <a:spcPct val="90000"/>
              </a:lnSpc>
              <a:buFontTx/>
              <a:buNone/>
            </a:pPr>
            <a:r>
              <a:rPr lang="hu-HU" sz="2800" smtClean="0"/>
              <a:t>G</a:t>
            </a:r>
            <a:r>
              <a:rPr lang="en-US" sz="2800" smtClean="0"/>
              <a:t>enre-based classification of texts to be translated</a:t>
            </a:r>
            <a:r>
              <a:rPr lang="hu-HU" sz="2800" smtClean="0"/>
              <a:t>:</a:t>
            </a:r>
          </a:p>
          <a:p>
            <a:pPr algn="l" eaLnBrk="1" hangingPunct="1">
              <a:lnSpc>
                <a:spcPct val="90000"/>
              </a:lnSpc>
              <a:buFont typeface="Arial" charset="0"/>
              <a:buNone/>
            </a:pPr>
            <a:r>
              <a:rPr lang="en-US" sz="2800" smtClean="0"/>
              <a:t>Fedorov </a:t>
            </a:r>
            <a:r>
              <a:rPr lang="hu-HU" sz="2800" smtClean="0"/>
              <a:t>(</a:t>
            </a:r>
            <a:r>
              <a:rPr lang="en-US" sz="2800" smtClean="0"/>
              <a:t>1953</a:t>
            </a:r>
            <a:r>
              <a:rPr lang="hu-HU" sz="2800" smtClean="0"/>
              <a:t>) </a:t>
            </a:r>
            <a:r>
              <a:rPr lang="en-US" sz="2800" smtClean="0">
                <a:sym typeface="Symbol" pitchFamily="18" charset="2"/>
              </a:rPr>
              <a:t>- </a:t>
            </a:r>
            <a:r>
              <a:rPr lang="hu-HU" sz="2400" smtClean="0"/>
              <a:t>3</a:t>
            </a:r>
            <a:r>
              <a:rPr lang="en-US" sz="2400" smtClean="0"/>
              <a:t> groups of texts:</a:t>
            </a:r>
          </a:p>
          <a:p>
            <a:pPr lvl="1" algn="l" eaLnBrk="1" hangingPunct="1">
              <a:lnSpc>
                <a:spcPct val="90000"/>
              </a:lnSpc>
              <a:buFontTx/>
              <a:buNone/>
            </a:pPr>
            <a:r>
              <a:rPr lang="en-US" sz="2400" smtClean="0"/>
              <a:t>(1) news and reviews, official and technical documents, and scientific texts,</a:t>
            </a:r>
          </a:p>
          <a:p>
            <a:pPr lvl="1" algn="l" eaLnBrk="1" hangingPunct="1">
              <a:lnSpc>
                <a:spcPct val="90000"/>
              </a:lnSpc>
              <a:buFontTx/>
              <a:buNone/>
            </a:pPr>
            <a:r>
              <a:rPr lang="en-US" sz="2400" smtClean="0"/>
              <a:t>(2) political texts, newspaper editorials, and speeches,</a:t>
            </a:r>
          </a:p>
          <a:p>
            <a:pPr lvl="1" algn="l" eaLnBrk="1" hangingPunct="1">
              <a:lnSpc>
                <a:spcPct val="90000"/>
              </a:lnSpc>
              <a:buFontTx/>
              <a:buNone/>
            </a:pPr>
            <a:r>
              <a:rPr lang="en-US" sz="2400" smtClean="0"/>
              <a:t>(3) literary texts.</a:t>
            </a:r>
          </a:p>
          <a:p>
            <a:pPr algn="l" eaLnBrk="1" hangingPunct="1">
              <a:lnSpc>
                <a:spcPct val="90000"/>
              </a:lnSpc>
              <a:buFont typeface="Arial" charset="0"/>
              <a:buNone/>
            </a:pPr>
            <a:r>
              <a:rPr lang="en-US" sz="2800" smtClean="0"/>
              <a:t>Mounin (1967) </a:t>
            </a:r>
            <a:r>
              <a:rPr lang="en-US" sz="2800" smtClean="0">
                <a:sym typeface="Symbol" pitchFamily="18" charset="2"/>
              </a:rPr>
              <a:t>- </a:t>
            </a:r>
            <a:r>
              <a:rPr lang="hu-HU" sz="2800" smtClean="0">
                <a:sym typeface="Symbol" pitchFamily="18" charset="2"/>
              </a:rPr>
              <a:t> </a:t>
            </a:r>
            <a:r>
              <a:rPr lang="hu-HU" sz="2400" smtClean="0"/>
              <a:t>7</a:t>
            </a:r>
            <a:r>
              <a:rPr lang="en-US" sz="2400" smtClean="0"/>
              <a:t> groups:</a:t>
            </a:r>
            <a:endParaRPr lang="hu-HU" sz="2400" smtClean="0"/>
          </a:p>
          <a:p>
            <a:pPr lvl="1" algn="l" eaLnBrk="1" hangingPunct="1">
              <a:lnSpc>
                <a:spcPct val="90000"/>
              </a:lnSpc>
              <a:buFontTx/>
              <a:buNone/>
            </a:pPr>
            <a:r>
              <a:rPr lang="en-US" sz="2400" smtClean="0"/>
              <a:t>religious texts, literary texts, poetry, children’s literature, stage texts, movie texts, and technical texts.</a:t>
            </a:r>
            <a:endParaRPr lang="en-GB" sz="24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9075" y="227013"/>
            <a:ext cx="7477125" cy="754062"/>
          </a:xfrm>
        </p:spPr>
        <p:txBody>
          <a:bodyPr/>
          <a:lstStyle/>
          <a:p>
            <a:pPr algn="l" eaLnBrk="1" hangingPunct="1">
              <a:defRPr/>
            </a:pPr>
            <a:r>
              <a:rPr lang="hu-HU" sz="2800" dirty="0" smtClean="0"/>
              <a:t>Text-type typology approach</a:t>
            </a:r>
            <a:endParaRPr lang="en-GB" sz="2800" dirty="0" smtClean="0"/>
          </a:p>
        </p:txBody>
      </p:sp>
      <p:sp>
        <p:nvSpPr>
          <p:cNvPr id="19459" name="Rectangle 3"/>
          <p:cNvSpPr>
            <a:spLocks noGrp="1" noChangeArrowheads="1"/>
          </p:cNvSpPr>
          <p:nvPr>
            <p:ph type="body" idx="1"/>
          </p:nvPr>
        </p:nvSpPr>
        <p:spPr>
          <a:xfrm>
            <a:off x="263525" y="1000125"/>
            <a:ext cx="7386638" cy="5597525"/>
          </a:xfrm>
        </p:spPr>
        <p:txBody>
          <a:bodyPr/>
          <a:lstStyle/>
          <a:p>
            <a:pPr algn="l" eaLnBrk="1" hangingPunct="1">
              <a:lnSpc>
                <a:spcPct val="90000"/>
              </a:lnSpc>
              <a:buFontTx/>
              <a:buNone/>
            </a:pPr>
            <a:r>
              <a:rPr lang="en-US" sz="2800" u="sng" smtClean="0"/>
              <a:t>translation-focused text typology</a:t>
            </a:r>
          </a:p>
          <a:p>
            <a:pPr algn="l" eaLnBrk="1" hangingPunct="1">
              <a:lnSpc>
                <a:spcPct val="90000"/>
              </a:lnSpc>
              <a:buFontTx/>
              <a:buNone/>
            </a:pPr>
            <a:endParaRPr lang="en-US" sz="2800" smtClean="0"/>
          </a:p>
          <a:p>
            <a:pPr algn="l" eaLnBrk="1" hangingPunct="1">
              <a:lnSpc>
                <a:spcPct val="90000"/>
              </a:lnSpc>
              <a:buFontTx/>
              <a:buNone/>
            </a:pPr>
            <a:r>
              <a:rPr lang="en-US" sz="2800" smtClean="0"/>
              <a:t>(1) </a:t>
            </a:r>
            <a:r>
              <a:rPr lang="en-US" sz="2800" b="1" smtClean="0"/>
              <a:t>content-focused</a:t>
            </a:r>
            <a:r>
              <a:rPr lang="en-US" sz="2800" smtClean="0"/>
              <a:t> texts: (descriptive function)</a:t>
            </a:r>
          </a:p>
          <a:p>
            <a:pPr algn="l" eaLnBrk="1" hangingPunct="1">
              <a:lnSpc>
                <a:spcPct val="90000"/>
              </a:lnSpc>
              <a:buFontTx/>
              <a:buNone/>
            </a:pPr>
            <a:endParaRPr lang="en-US" sz="2800" smtClean="0"/>
          </a:p>
          <a:p>
            <a:pPr algn="l" eaLnBrk="1" hangingPunct="1">
              <a:lnSpc>
                <a:spcPct val="90000"/>
              </a:lnSpc>
              <a:buFontTx/>
              <a:buNone/>
            </a:pPr>
            <a:r>
              <a:rPr lang="en-US" sz="2800" smtClean="0"/>
              <a:t>(2) </a:t>
            </a:r>
            <a:r>
              <a:rPr lang="en-US" sz="2800" b="1" smtClean="0"/>
              <a:t>form-focused</a:t>
            </a:r>
            <a:r>
              <a:rPr lang="en-US" sz="2800" smtClean="0"/>
              <a:t> texts: (expressive function)</a:t>
            </a:r>
          </a:p>
          <a:p>
            <a:pPr algn="l" eaLnBrk="1" hangingPunct="1">
              <a:lnSpc>
                <a:spcPct val="90000"/>
              </a:lnSpc>
              <a:buFontTx/>
              <a:buNone/>
            </a:pPr>
            <a:endParaRPr lang="en-US" sz="2800" smtClean="0"/>
          </a:p>
          <a:p>
            <a:pPr algn="l" eaLnBrk="1" hangingPunct="1">
              <a:lnSpc>
                <a:spcPct val="90000"/>
              </a:lnSpc>
              <a:buFontTx/>
              <a:buNone/>
            </a:pPr>
            <a:r>
              <a:rPr lang="en-US" sz="2800" smtClean="0"/>
              <a:t>(3) </a:t>
            </a:r>
            <a:r>
              <a:rPr lang="en-US" sz="2800" b="1" smtClean="0"/>
              <a:t>appeal-focused</a:t>
            </a:r>
            <a:r>
              <a:rPr lang="en-US" sz="2800" smtClean="0"/>
              <a:t> texts: the (appeal function)</a:t>
            </a:r>
          </a:p>
          <a:p>
            <a:pPr algn="l" eaLnBrk="1" hangingPunct="1">
              <a:lnSpc>
                <a:spcPct val="90000"/>
              </a:lnSpc>
              <a:buFontTx/>
              <a:buNone/>
            </a:pPr>
            <a:endParaRPr lang="en-US" sz="2800" smtClean="0"/>
          </a:p>
          <a:p>
            <a:pPr algn="l" eaLnBrk="1" hangingPunct="1">
              <a:lnSpc>
                <a:spcPct val="90000"/>
              </a:lnSpc>
              <a:buFontTx/>
              <a:buNone/>
            </a:pPr>
            <a:r>
              <a:rPr lang="en-US" sz="2800" smtClean="0"/>
              <a:t>(4) </a:t>
            </a:r>
            <a:r>
              <a:rPr lang="en-US" sz="2800" b="1" smtClean="0"/>
              <a:t>audio-medial </a:t>
            </a:r>
            <a:r>
              <a:rPr lang="en-US" sz="2800" smtClean="0"/>
              <a:t>text type: (reaches the receptor </a:t>
            </a:r>
            <a:r>
              <a:rPr lang="en-US" sz="2800" i="1" smtClean="0"/>
              <a:t>not</a:t>
            </a:r>
            <a:r>
              <a:rPr lang="en-US" sz="2800" smtClean="0"/>
              <a:t> via printed media)</a:t>
            </a:r>
            <a:endParaRPr lang="en-GB" sz="280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l" eaLnBrk="1" hangingPunct="1">
              <a:defRPr/>
            </a:pPr>
            <a:r>
              <a:rPr lang="en-US" sz="3200" b="1" dirty="0" smtClean="0"/>
              <a:t>(1) The translation of content-focused texts</a:t>
            </a:r>
            <a:endParaRPr lang="en-GB" sz="3200" b="1" dirty="0" smtClean="0"/>
          </a:p>
        </p:txBody>
      </p:sp>
      <p:sp>
        <p:nvSpPr>
          <p:cNvPr id="20483" name="Rectangle 3"/>
          <p:cNvSpPr>
            <a:spLocks noGrp="1" noChangeArrowheads="1"/>
          </p:cNvSpPr>
          <p:nvPr>
            <p:ph type="body" idx="1"/>
          </p:nvPr>
        </p:nvSpPr>
        <p:spPr/>
        <p:txBody>
          <a:bodyPr/>
          <a:lstStyle/>
          <a:p>
            <a:pPr algn="l" eaLnBrk="1" hangingPunct="1">
              <a:buFont typeface="Arial" charset="0"/>
              <a:buNone/>
            </a:pPr>
            <a:r>
              <a:rPr lang="en-US" smtClean="0"/>
              <a:t>For example: </a:t>
            </a:r>
          </a:p>
          <a:p>
            <a:pPr algn="l" eaLnBrk="1" hangingPunct="1">
              <a:buFont typeface="Arial" charset="0"/>
              <a:buNone/>
            </a:pPr>
            <a:r>
              <a:rPr lang="en-US" smtClean="0"/>
              <a:t>press releases, commentaries, news reports, users’ manuals, copyright specifications, official documents, non-fiction, specialized books, essays, reports.</a:t>
            </a:r>
          </a:p>
          <a:p>
            <a:pPr algn="l" eaLnBrk="1" hangingPunct="1">
              <a:buFont typeface="Arial" charset="0"/>
              <a:buNone/>
            </a:pPr>
            <a:r>
              <a:rPr lang="en-US" smtClean="0"/>
              <a:t>They are focused on conveying information.</a:t>
            </a:r>
          </a:p>
          <a:p>
            <a:pPr algn="l" eaLnBrk="1" hangingPunct="1">
              <a:buFont typeface="Arial" charset="0"/>
              <a:buNone/>
            </a:pPr>
            <a:r>
              <a:rPr lang="en-US" smtClean="0"/>
              <a:t>The translator’s task is to transmit the SL content in full.</a:t>
            </a:r>
            <a:endParaRPr lang="en-GB"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19075" y="227013"/>
            <a:ext cx="7477125" cy="609600"/>
          </a:xfrm>
        </p:spPr>
        <p:txBody>
          <a:bodyPr/>
          <a:lstStyle/>
          <a:p>
            <a:pPr algn="l" eaLnBrk="1" hangingPunct="1">
              <a:defRPr/>
            </a:pPr>
            <a:r>
              <a:rPr lang="en-US" sz="3200" b="1" smtClean="0"/>
              <a:t>(2) Translation of form-focused texts</a:t>
            </a:r>
            <a:endParaRPr lang="en-GB" sz="3200" b="1" smtClean="0"/>
          </a:p>
        </p:txBody>
      </p:sp>
      <p:sp>
        <p:nvSpPr>
          <p:cNvPr id="21507" name="Rectangle 3"/>
          <p:cNvSpPr>
            <a:spLocks noGrp="1" noChangeArrowheads="1"/>
          </p:cNvSpPr>
          <p:nvPr>
            <p:ph type="body" idx="1"/>
          </p:nvPr>
        </p:nvSpPr>
        <p:spPr>
          <a:xfrm>
            <a:off x="263525" y="981075"/>
            <a:ext cx="7386638" cy="5876925"/>
          </a:xfrm>
        </p:spPr>
        <p:txBody>
          <a:bodyPr/>
          <a:lstStyle/>
          <a:p>
            <a:pPr algn="l" eaLnBrk="1" hangingPunct="1">
              <a:lnSpc>
                <a:spcPct val="80000"/>
              </a:lnSpc>
              <a:buFont typeface="Arial" charset="0"/>
              <a:buNone/>
            </a:pPr>
            <a:endParaRPr lang="en-US" sz="2600" smtClean="0"/>
          </a:p>
          <a:p>
            <a:pPr algn="l" eaLnBrk="1" hangingPunct="1">
              <a:lnSpc>
                <a:spcPct val="80000"/>
              </a:lnSpc>
              <a:buFont typeface="Arial" charset="0"/>
              <a:buNone/>
            </a:pPr>
            <a:endParaRPr lang="en-US" sz="2600" smtClean="0"/>
          </a:p>
          <a:p>
            <a:pPr algn="l" eaLnBrk="1" hangingPunct="1">
              <a:lnSpc>
                <a:spcPct val="80000"/>
              </a:lnSpc>
              <a:buFont typeface="Arial" charset="0"/>
              <a:buNone/>
            </a:pPr>
            <a:r>
              <a:rPr lang="en-US" sz="2800" smtClean="0"/>
              <a:t>For example: </a:t>
            </a:r>
          </a:p>
          <a:p>
            <a:pPr algn="l" eaLnBrk="1" hangingPunct="1">
              <a:lnSpc>
                <a:spcPct val="80000"/>
              </a:lnSpc>
              <a:buFont typeface="Arial" charset="0"/>
              <a:buNone/>
            </a:pPr>
            <a:r>
              <a:rPr lang="en-US" sz="2600" smtClean="0"/>
              <a:t>literary prose (essays, biographies), </a:t>
            </a:r>
          </a:p>
          <a:p>
            <a:pPr algn="l" eaLnBrk="1" hangingPunct="1">
              <a:lnSpc>
                <a:spcPct val="80000"/>
              </a:lnSpc>
              <a:buFont typeface="Arial" charset="0"/>
              <a:buNone/>
            </a:pPr>
            <a:r>
              <a:rPr lang="en-US" sz="2600" smtClean="0"/>
              <a:t>imaginative prose (anecdotes, short stories), poetry.</a:t>
            </a:r>
          </a:p>
          <a:p>
            <a:pPr algn="l" eaLnBrk="1" hangingPunct="1">
              <a:lnSpc>
                <a:spcPct val="80000"/>
              </a:lnSpc>
              <a:buFont typeface="Arial" charset="0"/>
              <a:buNone/>
            </a:pPr>
            <a:endParaRPr lang="en-GB" sz="2600" b="1" u="sng"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19075" y="227013"/>
            <a:ext cx="7477125" cy="754062"/>
          </a:xfrm>
        </p:spPr>
        <p:txBody>
          <a:bodyPr/>
          <a:lstStyle/>
          <a:p>
            <a:pPr algn="l" eaLnBrk="1" hangingPunct="1">
              <a:defRPr/>
            </a:pPr>
            <a:r>
              <a:rPr lang="en-US" sz="3100" b="1" dirty="0" smtClean="0"/>
              <a:t>(3) Translation of appeal-focused texts</a:t>
            </a:r>
            <a:endParaRPr lang="en-GB" sz="3100" b="1" dirty="0" smtClean="0"/>
          </a:p>
        </p:txBody>
      </p:sp>
      <p:sp>
        <p:nvSpPr>
          <p:cNvPr id="22531" name="Rectangle 3"/>
          <p:cNvSpPr>
            <a:spLocks noGrp="1" noChangeArrowheads="1"/>
          </p:cNvSpPr>
          <p:nvPr>
            <p:ph type="body" idx="1"/>
          </p:nvPr>
        </p:nvSpPr>
        <p:spPr>
          <a:xfrm>
            <a:off x="263525" y="1625600"/>
            <a:ext cx="7386638" cy="5661025"/>
          </a:xfrm>
        </p:spPr>
        <p:txBody>
          <a:bodyPr/>
          <a:lstStyle/>
          <a:p>
            <a:pPr algn="l" eaLnBrk="1" hangingPunct="1">
              <a:lnSpc>
                <a:spcPct val="90000"/>
              </a:lnSpc>
              <a:buFont typeface="Arial" charset="0"/>
              <a:buNone/>
            </a:pPr>
            <a:r>
              <a:rPr lang="en-US" sz="2800" smtClean="0"/>
              <a:t>For example: </a:t>
            </a:r>
          </a:p>
          <a:p>
            <a:pPr algn="l" eaLnBrk="1" hangingPunct="1">
              <a:lnSpc>
                <a:spcPct val="90000"/>
              </a:lnSpc>
              <a:buFont typeface="Arial" charset="0"/>
              <a:buNone/>
            </a:pPr>
            <a:r>
              <a:rPr lang="en-US" sz="2600" smtClean="0"/>
              <a:t>commercials, ads, texts related to missionary work, propaganda materials.</a:t>
            </a:r>
          </a:p>
          <a:p>
            <a:pPr algn="l" eaLnBrk="1" hangingPunct="1">
              <a:lnSpc>
                <a:spcPct val="90000"/>
              </a:lnSpc>
              <a:buFont typeface="Arial" charset="0"/>
              <a:buNone/>
            </a:pPr>
            <a:r>
              <a:rPr lang="en-US" sz="2600" smtClean="0"/>
              <a:t>both the content and the form are intended to provoke a particular reaction in the listener or reader (appeals for likes and dislikes, or for specific actions -- e.g., shopping -- or the ceasing of specific actions: e.g., smoking).</a:t>
            </a:r>
          </a:p>
          <a:p>
            <a:pPr algn="l" eaLnBrk="1" hangingPunct="1">
              <a:lnSpc>
                <a:spcPct val="90000"/>
              </a:lnSpc>
              <a:buFont typeface="Arial" charset="0"/>
              <a:buNone/>
            </a:pPr>
            <a:r>
              <a:rPr lang="en-US" sz="2600" smtClean="0"/>
              <a:t>The aim of the translator is not to reflect the content or the form of the SL text, but  to appeal.</a:t>
            </a:r>
            <a:endParaRPr lang="en-US" sz="2600" u="sng"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19075" y="227013"/>
            <a:ext cx="7477125" cy="609600"/>
          </a:xfrm>
        </p:spPr>
        <p:txBody>
          <a:bodyPr/>
          <a:lstStyle/>
          <a:p>
            <a:pPr algn="l" eaLnBrk="1" hangingPunct="1">
              <a:defRPr/>
            </a:pPr>
            <a:r>
              <a:rPr lang="en-US" sz="3200" b="1" dirty="0" smtClean="0"/>
              <a:t>(4) Translation of audio-medial texts</a:t>
            </a:r>
            <a:endParaRPr lang="en-GB" sz="3200" b="1" dirty="0" smtClean="0"/>
          </a:p>
        </p:txBody>
      </p:sp>
      <p:sp>
        <p:nvSpPr>
          <p:cNvPr id="23555" name="Rectangle 3"/>
          <p:cNvSpPr>
            <a:spLocks noGrp="1" noChangeArrowheads="1"/>
          </p:cNvSpPr>
          <p:nvPr>
            <p:ph type="body" idx="1"/>
          </p:nvPr>
        </p:nvSpPr>
        <p:spPr>
          <a:xfrm>
            <a:off x="263525" y="1052513"/>
            <a:ext cx="7386638" cy="5805487"/>
          </a:xfrm>
        </p:spPr>
        <p:txBody>
          <a:bodyPr/>
          <a:lstStyle/>
          <a:p>
            <a:pPr algn="l" eaLnBrk="1" hangingPunct="1">
              <a:lnSpc>
                <a:spcPct val="90000"/>
              </a:lnSpc>
              <a:buFontTx/>
              <a:buNone/>
            </a:pPr>
            <a:endParaRPr lang="en-US" sz="2600" smtClean="0"/>
          </a:p>
          <a:p>
            <a:pPr algn="l" eaLnBrk="1" hangingPunct="1">
              <a:buFont typeface="Arial" charset="0"/>
              <a:buNone/>
            </a:pPr>
            <a:r>
              <a:rPr lang="en-US" sz="2800" smtClean="0"/>
              <a:t>For example: </a:t>
            </a:r>
          </a:p>
          <a:p>
            <a:pPr algn="l" eaLnBrk="1" hangingPunct="1">
              <a:lnSpc>
                <a:spcPct val="90000"/>
              </a:lnSpc>
              <a:buFontTx/>
              <a:buNone/>
            </a:pPr>
            <a:r>
              <a:rPr lang="en-US" sz="2600" smtClean="0"/>
              <a:t>radio and television materials and theatre plays</a:t>
            </a:r>
          </a:p>
          <a:p>
            <a:pPr algn="l" eaLnBrk="1" hangingPunct="1">
              <a:lnSpc>
                <a:spcPct val="90000"/>
              </a:lnSpc>
              <a:buFont typeface="Arial" charset="0"/>
              <a:buNone/>
            </a:pPr>
            <a:r>
              <a:rPr lang="en-US" sz="2600" smtClean="0"/>
              <a:t>the message reaches the receiver (audience, listener) via a channel</a:t>
            </a:r>
            <a:r>
              <a:rPr lang="en-US" sz="2600" b="1" smtClean="0"/>
              <a:t>.</a:t>
            </a:r>
          </a:p>
          <a:p>
            <a:pPr algn="l" eaLnBrk="1" hangingPunct="1">
              <a:lnSpc>
                <a:spcPct val="90000"/>
              </a:lnSpc>
              <a:buFont typeface="Arial" charset="0"/>
              <a:buNone/>
            </a:pPr>
            <a:endParaRPr lang="en-US" sz="2600" b="1" smtClean="0"/>
          </a:p>
          <a:p>
            <a:pPr algn="l" eaLnBrk="1" hangingPunct="1">
              <a:lnSpc>
                <a:spcPct val="90000"/>
              </a:lnSpc>
              <a:buFont typeface="Arial" charset="0"/>
              <a:buNone/>
            </a:pPr>
            <a:r>
              <a:rPr lang="en-US" sz="2600" smtClean="0"/>
              <a:t> </a:t>
            </a:r>
            <a:endParaRPr lang="en-GB" sz="260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l" eaLnBrk="1" hangingPunct="1">
              <a:defRPr/>
            </a:pPr>
            <a:r>
              <a:rPr lang="en-US" sz="3600" b="1" dirty="0" smtClean="0"/>
              <a:t>The typology of specialized texts</a:t>
            </a:r>
            <a:endParaRPr lang="en-GB" sz="3600" b="1" dirty="0" smtClean="0"/>
          </a:p>
        </p:txBody>
      </p:sp>
      <p:sp>
        <p:nvSpPr>
          <p:cNvPr id="24579" name="Rectangle 3"/>
          <p:cNvSpPr>
            <a:spLocks noGrp="1" noChangeArrowheads="1"/>
          </p:cNvSpPr>
          <p:nvPr>
            <p:ph type="body" idx="1"/>
          </p:nvPr>
        </p:nvSpPr>
        <p:spPr>
          <a:xfrm>
            <a:off x="263525" y="2060575"/>
            <a:ext cx="8380413" cy="4035425"/>
          </a:xfrm>
        </p:spPr>
        <p:txBody>
          <a:bodyPr/>
          <a:lstStyle/>
          <a:p>
            <a:pPr algn="l" eaLnBrk="1" hangingPunct="1">
              <a:buFontTx/>
              <a:buNone/>
            </a:pPr>
            <a:r>
              <a:rPr lang="en-US" smtClean="0"/>
              <a:t>Vannikov’s (1987) study: </a:t>
            </a:r>
          </a:p>
          <a:p>
            <a:pPr algn="l" eaLnBrk="1" hangingPunct="1">
              <a:buFontTx/>
              <a:buNone/>
            </a:pPr>
            <a:r>
              <a:rPr lang="en-US" smtClean="0"/>
              <a:t>a detailed and multidimensional typology of specialized texts.</a:t>
            </a:r>
          </a:p>
          <a:p>
            <a:pPr algn="l" eaLnBrk="1" hangingPunct="1">
              <a:buFontTx/>
              <a:buNone/>
            </a:pPr>
            <a:endParaRPr lang="en-US" smtClean="0"/>
          </a:p>
          <a:p>
            <a:pPr algn="l" eaLnBrk="1" hangingPunct="1">
              <a:buFontTx/>
              <a:buNone/>
            </a:pPr>
            <a:r>
              <a:rPr lang="en-US" smtClean="0"/>
              <a:t> </a:t>
            </a:r>
            <a:r>
              <a:rPr lang="hu-HU" smtClean="0"/>
              <a:t>1</a:t>
            </a:r>
            <a:r>
              <a:rPr lang="en-US" smtClean="0"/>
              <a:t>1 features on the basis of which scientific and technical texts have to be characterized to provide sufficient guidance for translators:</a:t>
            </a:r>
            <a:endParaRPr lang="en-GB"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l" eaLnBrk="1" hangingPunct="1">
              <a:defRPr/>
            </a:pPr>
            <a:r>
              <a:rPr lang="en-US" sz="3600" b="1" dirty="0" smtClean="0"/>
              <a:t>	1- </a:t>
            </a:r>
            <a:r>
              <a:rPr lang="hu-HU" sz="3600" dirty="0" smtClean="0"/>
              <a:t>Characterization</a:t>
            </a:r>
            <a:r>
              <a:rPr lang="hu-HU" sz="3600" b="1" dirty="0" smtClean="0"/>
              <a:t> </a:t>
            </a:r>
            <a:r>
              <a:rPr lang="en-US" sz="3600" b="1" dirty="0" smtClean="0"/>
              <a:t>of text </a:t>
            </a:r>
            <a:br>
              <a:rPr lang="en-US" sz="3600" b="1" dirty="0" smtClean="0"/>
            </a:br>
            <a:r>
              <a:rPr lang="hu-HU" sz="3600" b="1" dirty="0" smtClean="0"/>
              <a:t>o</a:t>
            </a:r>
            <a:r>
              <a:rPr lang="en-US" sz="3600" dirty="0" smtClean="0"/>
              <a:t>n the basis of </a:t>
            </a:r>
            <a:r>
              <a:rPr lang="en-US" sz="3600" b="1" dirty="0" smtClean="0"/>
              <a:t>linguistic organization</a:t>
            </a:r>
            <a:endParaRPr lang="en-GB" sz="3600" b="1" dirty="0" smtClean="0"/>
          </a:p>
        </p:txBody>
      </p:sp>
      <p:sp>
        <p:nvSpPr>
          <p:cNvPr id="25603" name="Rectangle 3"/>
          <p:cNvSpPr>
            <a:spLocks noGrp="1" noChangeArrowheads="1"/>
          </p:cNvSpPr>
          <p:nvPr>
            <p:ph type="body" idx="1"/>
          </p:nvPr>
        </p:nvSpPr>
        <p:spPr>
          <a:xfrm>
            <a:off x="263525" y="1916113"/>
            <a:ext cx="7386638" cy="4179887"/>
          </a:xfrm>
        </p:spPr>
        <p:txBody>
          <a:bodyPr/>
          <a:lstStyle/>
          <a:p>
            <a:pPr algn="l" eaLnBrk="1" hangingPunct="1">
              <a:buFontTx/>
              <a:buNone/>
            </a:pPr>
            <a:r>
              <a:rPr lang="en-US" smtClean="0"/>
              <a:t>1.1 Texts with a </a:t>
            </a:r>
            <a:r>
              <a:rPr lang="en-US" u="sng" smtClean="0"/>
              <a:t>rigorous structure</a:t>
            </a:r>
            <a:r>
              <a:rPr lang="en-US" smtClean="0"/>
              <a:t> and with strict linguistic formulation, </a:t>
            </a:r>
            <a:endParaRPr lang="hu-HU" smtClean="0"/>
          </a:p>
          <a:p>
            <a:pPr algn="l" eaLnBrk="1" hangingPunct="1">
              <a:buFontTx/>
              <a:buNone/>
            </a:pPr>
            <a:endParaRPr lang="en-US" smtClean="0"/>
          </a:p>
          <a:p>
            <a:pPr algn="l" eaLnBrk="1" hangingPunct="1">
              <a:buFontTx/>
              <a:buNone/>
            </a:pPr>
            <a:r>
              <a:rPr lang="en-US" smtClean="0"/>
              <a:t>1.2 Texts with a </a:t>
            </a:r>
            <a:r>
              <a:rPr lang="en-US" u="sng" smtClean="0"/>
              <a:t>soft structure</a:t>
            </a:r>
            <a:r>
              <a:rPr lang="en-US" smtClean="0"/>
              <a:t>, allowing the translator greater variety regarding linguistic formulation;</a:t>
            </a:r>
            <a:endParaRPr lang="en-GB"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l" eaLnBrk="1" hangingPunct="1">
              <a:defRPr/>
            </a:pPr>
            <a:r>
              <a:rPr lang="en-US" sz="3600" dirty="0" smtClean="0"/>
              <a:t>	2- </a:t>
            </a:r>
            <a:r>
              <a:rPr lang="hu-HU" sz="3600" dirty="0" smtClean="0"/>
              <a:t>Characterization o</a:t>
            </a:r>
            <a:r>
              <a:rPr lang="en-US" sz="3600" dirty="0" smtClean="0"/>
              <a:t>n the basis of </a:t>
            </a:r>
            <a:br>
              <a:rPr lang="en-US" sz="3600" dirty="0" smtClean="0"/>
            </a:br>
            <a:r>
              <a:rPr lang="en-US" sz="3600" b="1" dirty="0" smtClean="0"/>
              <a:t>the functional style</a:t>
            </a:r>
            <a:endParaRPr lang="en-GB" sz="3600" b="1" dirty="0" smtClean="0"/>
          </a:p>
        </p:txBody>
      </p:sp>
      <p:sp>
        <p:nvSpPr>
          <p:cNvPr id="26627" name="Rectangle 3"/>
          <p:cNvSpPr>
            <a:spLocks noGrp="1" noChangeArrowheads="1"/>
          </p:cNvSpPr>
          <p:nvPr>
            <p:ph type="body" idx="1"/>
          </p:nvPr>
        </p:nvSpPr>
        <p:spPr>
          <a:xfrm>
            <a:off x="263525" y="1989138"/>
            <a:ext cx="7386638" cy="4106862"/>
          </a:xfrm>
        </p:spPr>
        <p:txBody>
          <a:bodyPr/>
          <a:lstStyle/>
          <a:p>
            <a:pPr algn="l" eaLnBrk="1" hangingPunct="1">
              <a:buFontTx/>
              <a:buNone/>
            </a:pPr>
            <a:r>
              <a:rPr lang="en-US" sz="3600" smtClean="0"/>
              <a:t>2.1 Scientific texts</a:t>
            </a:r>
          </a:p>
          <a:p>
            <a:pPr algn="l" eaLnBrk="1" hangingPunct="1">
              <a:buFontTx/>
              <a:buNone/>
            </a:pPr>
            <a:r>
              <a:rPr lang="en-US" sz="3600" smtClean="0"/>
              <a:t>2.2 Technical texts</a:t>
            </a:r>
          </a:p>
          <a:p>
            <a:pPr algn="l" eaLnBrk="1" hangingPunct="1">
              <a:buFontTx/>
              <a:buNone/>
            </a:pPr>
            <a:r>
              <a:rPr lang="en-US" sz="3600" smtClean="0"/>
              <a:t>2.3 Official texts</a:t>
            </a:r>
          </a:p>
          <a:p>
            <a:pPr algn="l" eaLnBrk="1" hangingPunct="1">
              <a:buFontTx/>
              <a:buNone/>
            </a:pPr>
            <a:r>
              <a:rPr lang="en-US" sz="3600" smtClean="0"/>
              <a:t>2.4 Legal texts</a:t>
            </a:r>
          </a:p>
          <a:p>
            <a:pPr algn="l" eaLnBrk="1" hangingPunct="1">
              <a:buFontTx/>
              <a:buNone/>
            </a:pPr>
            <a:r>
              <a:rPr lang="en-US" sz="3600" smtClean="0"/>
              <a:t>2.5 Journalistic texts</a:t>
            </a:r>
            <a:endParaRPr lang="en-GB" sz="360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19075" y="227013"/>
            <a:ext cx="7477125" cy="825500"/>
          </a:xfrm>
        </p:spPr>
        <p:txBody>
          <a:bodyPr/>
          <a:lstStyle/>
          <a:p>
            <a:pPr algn="l" eaLnBrk="1" hangingPunct="1">
              <a:defRPr/>
            </a:pPr>
            <a:r>
              <a:rPr lang="en-US" sz="3000" dirty="0" smtClean="0"/>
              <a:t>	3- </a:t>
            </a:r>
            <a:r>
              <a:rPr lang="hu-HU" sz="3000" dirty="0" smtClean="0"/>
              <a:t>Characterization o</a:t>
            </a:r>
            <a:r>
              <a:rPr lang="en-US" sz="3000" dirty="0" smtClean="0"/>
              <a:t>n the basis of </a:t>
            </a:r>
            <a:r>
              <a:rPr lang="en-US" sz="3000" b="1" dirty="0" smtClean="0"/>
              <a:t>functional register</a:t>
            </a:r>
            <a:endParaRPr lang="en-GB" sz="3000" b="1" dirty="0" smtClean="0"/>
          </a:p>
        </p:txBody>
      </p:sp>
      <p:sp>
        <p:nvSpPr>
          <p:cNvPr id="27651" name="Rectangle 3"/>
          <p:cNvSpPr>
            <a:spLocks noGrp="1" noChangeArrowheads="1"/>
          </p:cNvSpPr>
          <p:nvPr>
            <p:ph type="body" idx="1"/>
          </p:nvPr>
        </p:nvSpPr>
        <p:spPr>
          <a:xfrm>
            <a:off x="263525" y="1268413"/>
            <a:ext cx="7386638" cy="5589587"/>
          </a:xfrm>
        </p:spPr>
        <p:txBody>
          <a:bodyPr/>
          <a:lstStyle/>
          <a:p>
            <a:pPr algn="l" eaLnBrk="1" hangingPunct="1">
              <a:lnSpc>
                <a:spcPct val="90000"/>
              </a:lnSpc>
              <a:buFontTx/>
              <a:buNone/>
            </a:pPr>
            <a:r>
              <a:rPr lang="en-US" sz="2600" smtClean="0"/>
              <a:t>3.1 </a:t>
            </a:r>
            <a:r>
              <a:rPr lang="en-US" sz="2600" b="1" smtClean="0"/>
              <a:t>Scientific </a:t>
            </a:r>
            <a:r>
              <a:rPr lang="en-US" sz="2600" smtClean="0"/>
              <a:t>texts </a:t>
            </a:r>
            <a:r>
              <a:rPr lang="en-US" sz="2600" smtClean="0">
                <a:sym typeface="Symbol" pitchFamily="18" charset="2"/>
              </a:rPr>
              <a:t></a:t>
            </a:r>
            <a:r>
              <a:rPr lang="hu-HU" sz="2600" smtClean="0">
                <a:sym typeface="Symbol" pitchFamily="18" charset="2"/>
              </a:rPr>
              <a:t> </a:t>
            </a:r>
            <a:r>
              <a:rPr lang="en-US" sz="2600" smtClean="0"/>
              <a:t>3.1.1 Academic texts, 3.1.2 Texts with an educational purpose, 3.1.3 Encyclopaedic texts);</a:t>
            </a:r>
            <a:endParaRPr lang="fr-FR" sz="2600" smtClean="0"/>
          </a:p>
          <a:p>
            <a:pPr algn="l" eaLnBrk="1" hangingPunct="1">
              <a:lnSpc>
                <a:spcPct val="90000"/>
              </a:lnSpc>
              <a:buFontTx/>
              <a:buNone/>
            </a:pPr>
            <a:r>
              <a:rPr lang="fr-FR" sz="2600" smtClean="0"/>
              <a:t>3.2 </a:t>
            </a:r>
            <a:r>
              <a:rPr lang="fr-FR" sz="2600" b="1" smtClean="0"/>
              <a:t>Technical</a:t>
            </a:r>
            <a:r>
              <a:rPr lang="fr-FR" sz="2600" smtClean="0"/>
              <a:t> texts </a:t>
            </a:r>
            <a:r>
              <a:rPr lang="en-US" sz="2600" smtClean="0">
                <a:sym typeface="Symbol" pitchFamily="18" charset="2"/>
              </a:rPr>
              <a:t></a:t>
            </a:r>
            <a:r>
              <a:rPr lang="fr-FR" sz="2600" smtClean="0"/>
              <a:t> 3.2.1 Technical descriptions, 3.2.2 Instructions, 3.2.3 Technical information);</a:t>
            </a:r>
          </a:p>
          <a:p>
            <a:pPr algn="l" eaLnBrk="1" hangingPunct="1">
              <a:lnSpc>
                <a:spcPct val="90000"/>
              </a:lnSpc>
              <a:buFontTx/>
              <a:buNone/>
            </a:pPr>
            <a:r>
              <a:rPr lang="fr-FR" sz="2600" smtClean="0"/>
              <a:t>3.3 </a:t>
            </a:r>
            <a:r>
              <a:rPr lang="fr-FR" sz="2600" b="1" smtClean="0"/>
              <a:t>Official</a:t>
            </a:r>
            <a:r>
              <a:rPr lang="fr-FR" sz="2600" smtClean="0"/>
              <a:t> texts </a:t>
            </a:r>
            <a:r>
              <a:rPr lang="en-US" sz="2600" smtClean="0">
                <a:sym typeface="Symbol" pitchFamily="18" charset="2"/>
              </a:rPr>
              <a:t></a:t>
            </a:r>
            <a:r>
              <a:rPr lang="fr-FR" sz="2600" smtClean="0"/>
              <a:t> 3.3.1 Official directions, 3.3.2 Management texts, 3.3.3 Official correspondance);</a:t>
            </a:r>
          </a:p>
          <a:p>
            <a:pPr algn="l" eaLnBrk="1" hangingPunct="1">
              <a:lnSpc>
                <a:spcPct val="90000"/>
              </a:lnSpc>
              <a:buFontTx/>
              <a:buNone/>
            </a:pPr>
            <a:r>
              <a:rPr lang="fr-FR" sz="2600" smtClean="0"/>
              <a:t>3.4 </a:t>
            </a:r>
            <a:r>
              <a:rPr lang="fr-FR" sz="2600" b="1" smtClean="0"/>
              <a:t>Legal</a:t>
            </a:r>
            <a:r>
              <a:rPr lang="fr-FR" sz="2600" smtClean="0"/>
              <a:t> texts </a:t>
            </a:r>
            <a:r>
              <a:rPr lang="en-US" sz="2600" smtClean="0">
                <a:sym typeface="Symbol" pitchFamily="18" charset="2"/>
              </a:rPr>
              <a:t></a:t>
            </a:r>
            <a:r>
              <a:rPr lang="fr-FR" sz="2600" smtClean="0"/>
              <a:t> 3.4.1 Technical documentation, 3.4.2 Descriptions of inventions, 3.4.3 Patent management texts);</a:t>
            </a:r>
          </a:p>
          <a:p>
            <a:pPr algn="l" eaLnBrk="1" hangingPunct="1">
              <a:lnSpc>
                <a:spcPct val="90000"/>
              </a:lnSpc>
              <a:buFontTx/>
              <a:buNone/>
            </a:pPr>
            <a:r>
              <a:rPr lang="fr-FR" sz="2600" smtClean="0"/>
              <a:t>3.5 </a:t>
            </a:r>
            <a:r>
              <a:rPr lang="fr-FR" sz="2600" b="1" smtClean="0"/>
              <a:t>Journalistic</a:t>
            </a:r>
            <a:r>
              <a:rPr lang="fr-FR" sz="2600" smtClean="0"/>
              <a:t> texts </a:t>
            </a:r>
            <a:r>
              <a:rPr lang="en-US" sz="2600" smtClean="0">
                <a:sym typeface="Symbol" pitchFamily="18" charset="2"/>
              </a:rPr>
              <a:t></a:t>
            </a:r>
            <a:r>
              <a:rPr lang="fr-FR" sz="2600" smtClean="0"/>
              <a:t> 3.5.1 Scientific journalistic texts  3.5.2 Popular science texts</a:t>
            </a:r>
            <a:r>
              <a:rPr lang="fr-FR" sz="2400" smtClean="0"/>
              <a:t> </a:t>
            </a:r>
            <a:endParaRPr lang="en-GB" sz="24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19075" y="227013"/>
            <a:ext cx="7477125" cy="1114425"/>
          </a:xfrm>
        </p:spPr>
        <p:txBody>
          <a:bodyPr/>
          <a:lstStyle/>
          <a:p>
            <a:pPr algn="l" eaLnBrk="1" hangingPunct="1">
              <a:defRPr/>
            </a:pPr>
            <a:r>
              <a:rPr lang="en-US" sz="3600" dirty="0" smtClean="0"/>
              <a:t>	4- </a:t>
            </a:r>
            <a:r>
              <a:rPr lang="hu-HU" sz="3600" dirty="0" smtClean="0"/>
              <a:t>Characterization o</a:t>
            </a:r>
            <a:r>
              <a:rPr lang="en-US" sz="3600" dirty="0" smtClean="0"/>
              <a:t>n the basis of </a:t>
            </a:r>
            <a:r>
              <a:rPr lang="en-US" sz="3600" b="1" dirty="0" smtClean="0"/>
              <a:t>manner of expression</a:t>
            </a:r>
            <a:endParaRPr lang="en-GB" sz="3600" b="1" dirty="0" smtClean="0"/>
          </a:p>
        </p:txBody>
      </p:sp>
      <p:sp>
        <p:nvSpPr>
          <p:cNvPr id="28675" name="Rectangle 3"/>
          <p:cNvSpPr>
            <a:spLocks noGrp="1" noChangeArrowheads="1"/>
          </p:cNvSpPr>
          <p:nvPr>
            <p:ph type="body" idx="1"/>
          </p:nvPr>
        </p:nvSpPr>
        <p:spPr>
          <a:xfrm>
            <a:off x="263525" y="2205038"/>
            <a:ext cx="7386638" cy="3890962"/>
          </a:xfrm>
        </p:spPr>
        <p:txBody>
          <a:bodyPr/>
          <a:lstStyle/>
          <a:p>
            <a:pPr algn="l" eaLnBrk="1" hangingPunct="1">
              <a:buFontTx/>
              <a:buNone/>
            </a:pPr>
            <a:r>
              <a:rPr lang="en-US" smtClean="0"/>
              <a:t>4.1 Narrative texts,</a:t>
            </a:r>
            <a:endParaRPr lang="hu-HU" smtClean="0"/>
          </a:p>
          <a:p>
            <a:pPr algn="l" eaLnBrk="1" hangingPunct="1">
              <a:buFontTx/>
              <a:buNone/>
            </a:pPr>
            <a:r>
              <a:rPr lang="en-US" smtClean="0"/>
              <a:t>4.2 Descriptive texts,</a:t>
            </a:r>
            <a:endParaRPr lang="hu-HU" smtClean="0"/>
          </a:p>
          <a:p>
            <a:pPr algn="l" eaLnBrk="1" hangingPunct="1">
              <a:buFontTx/>
              <a:buNone/>
            </a:pPr>
            <a:r>
              <a:rPr lang="en-US" smtClean="0"/>
              <a:t>4.3 Explanatory texts,</a:t>
            </a:r>
            <a:endParaRPr lang="hu-HU" smtClean="0"/>
          </a:p>
          <a:p>
            <a:pPr algn="l" eaLnBrk="1" hangingPunct="1">
              <a:buFontTx/>
              <a:buNone/>
            </a:pPr>
            <a:r>
              <a:rPr lang="en-US" smtClean="0"/>
              <a:t>4.4 Argumentative texts</a:t>
            </a:r>
            <a:endParaRPr lang="en-GB"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l" eaLnBrk="1" hangingPunct="1">
              <a:defRPr/>
            </a:pPr>
            <a:r>
              <a:rPr lang="en-US" sz="3600" dirty="0" smtClean="0"/>
              <a:t>	5- </a:t>
            </a:r>
            <a:r>
              <a:rPr lang="hu-HU" sz="3600" dirty="0" smtClean="0"/>
              <a:t>Characterization o</a:t>
            </a:r>
            <a:r>
              <a:rPr lang="en-US" sz="3600" dirty="0" smtClean="0"/>
              <a:t>n the basis of </a:t>
            </a:r>
            <a:r>
              <a:rPr lang="en-US" sz="3600" b="1" dirty="0" smtClean="0"/>
              <a:t>logical content</a:t>
            </a:r>
            <a:r>
              <a:rPr lang="en-US" sz="3600" dirty="0" smtClean="0"/>
              <a:t> </a:t>
            </a:r>
            <a:endParaRPr lang="en-GB" sz="3600" dirty="0" smtClean="0"/>
          </a:p>
        </p:txBody>
      </p:sp>
      <p:sp>
        <p:nvSpPr>
          <p:cNvPr id="29699" name="Rectangle 3"/>
          <p:cNvSpPr>
            <a:spLocks noGrp="1" noChangeArrowheads="1"/>
          </p:cNvSpPr>
          <p:nvPr>
            <p:ph type="body" idx="1"/>
          </p:nvPr>
        </p:nvSpPr>
        <p:spPr>
          <a:xfrm>
            <a:off x="263525" y="2276475"/>
            <a:ext cx="7386638" cy="3819525"/>
          </a:xfrm>
        </p:spPr>
        <p:txBody>
          <a:bodyPr/>
          <a:lstStyle/>
          <a:p>
            <a:pPr algn="l" eaLnBrk="1" hangingPunct="1">
              <a:buFontTx/>
              <a:buNone/>
            </a:pPr>
            <a:r>
              <a:rPr lang="fr-FR" smtClean="0"/>
              <a:t>5.1 Exposition/Discussion,</a:t>
            </a:r>
            <a:endParaRPr lang="hu-HU" smtClean="0"/>
          </a:p>
          <a:p>
            <a:pPr algn="l" eaLnBrk="1" hangingPunct="1">
              <a:buFontTx/>
              <a:buNone/>
            </a:pPr>
            <a:r>
              <a:rPr lang="fr-FR" smtClean="0"/>
              <a:t>5.2 Justification,</a:t>
            </a:r>
            <a:endParaRPr lang="hu-HU" smtClean="0"/>
          </a:p>
          <a:p>
            <a:pPr algn="l" eaLnBrk="1" hangingPunct="1">
              <a:buFontTx/>
              <a:buNone/>
            </a:pPr>
            <a:r>
              <a:rPr lang="fr-FR" smtClean="0"/>
              <a:t>5.3 Conclusion,</a:t>
            </a:r>
            <a:endParaRPr lang="hu-HU" smtClean="0"/>
          </a:p>
          <a:p>
            <a:pPr algn="l" eaLnBrk="1" hangingPunct="1">
              <a:buFontTx/>
              <a:buNone/>
            </a:pPr>
            <a:r>
              <a:rPr lang="fr-FR" smtClean="0"/>
              <a:t>5.4 Definition</a:t>
            </a:r>
            <a:r>
              <a:rPr lang="en-US" smtClean="0"/>
              <a:t>.</a:t>
            </a:r>
            <a:endParaRPr lang="en-GB"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l" eaLnBrk="1" hangingPunct="1">
              <a:defRPr/>
            </a:pPr>
            <a:r>
              <a:rPr lang="en-US" sz="3600" dirty="0" smtClean="0"/>
              <a:t>	6- On the basis of </a:t>
            </a:r>
            <a:r>
              <a:rPr lang="en-US" sz="3600" b="1" dirty="0" smtClean="0"/>
              <a:t>subject-related contents</a:t>
            </a:r>
            <a:r>
              <a:rPr lang="en-US" sz="3600" dirty="0" smtClean="0"/>
              <a:t> </a:t>
            </a:r>
            <a:endParaRPr lang="en-GB" sz="3600" dirty="0" smtClean="0"/>
          </a:p>
        </p:txBody>
      </p:sp>
      <p:sp>
        <p:nvSpPr>
          <p:cNvPr id="30723" name="Rectangle 3"/>
          <p:cNvSpPr>
            <a:spLocks noGrp="1" noChangeArrowheads="1"/>
          </p:cNvSpPr>
          <p:nvPr>
            <p:ph type="body" idx="1"/>
          </p:nvPr>
        </p:nvSpPr>
        <p:spPr>
          <a:xfrm>
            <a:off x="263525" y="2565400"/>
            <a:ext cx="7386638" cy="3530600"/>
          </a:xfrm>
        </p:spPr>
        <p:txBody>
          <a:bodyPr/>
          <a:lstStyle/>
          <a:p>
            <a:pPr algn="l" eaLnBrk="1" hangingPunct="1">
              <a:buFontTx/>
              <a:buNone/>
            </a:pPr>
            <a:r>
              <a:rPr lang="en-US" smtClean="0"/>
              <a:t>6.1 Texts in exact sciences,</a:t>
            </a:r>
            <a:endParaRPr lang="hu-HU" smtClean="0"/>
          </a:p>
          <a:p>
            <a:pPr algn="l" eaLnBrk="1" hangingPunct="1">
              <a:buFontTx/>
              <a:buNone/>
            </a:pPr>
            <a:r>
              <a:rPr lang="en-US" smtClean="0"/>
              <a:t>6.2 Texts in natural sciences,</a:t>
            </a:r>
            <a:endParaRPr lang="hu-HU" smtClean="0"/>
          </a:p>
          <a:p>
            <a:pPr algn="l" eaLnBrk="1" hangingPunct="1">
              <a:buFontTx/>
              <a:buNone/>
            </a:pPr>
            <a:r>
              <a:rPr lang="en-US" smtClean="0"/>
              <a:t>6.3 Texts in social sciences;</a:t>
            </a:r>
            <a:endParaRPr lang="en-GB"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l" eaLnBrk="1" hangingPunct="1">
              <a:defRPr/>
            </a:pPr>
            <a:r>
              <a:rPr lang="en-US" sz="3600" dirty="0" smtClean="0"/>
              <a:t>	7- On the basis of </a:t>
            </a:r>
            <a:br>
              <a:rPr lang="en-US" sz="3600" dirty="0" smtClean="0"/>
            </a:br>
            <a:r>
              <a:rPr lang="en-US" sz="3600" b="1" dirty="0" smtClean="0"/>
              <a:t>manner of communication</a:t>
            </a:r>
            <a:r>
              <a:rPr lang="en-US" sz="3600" dirty="0" smtClean="0"/>
              <a:t> </a:t>
            </a:r>
            <a:endParaRPr lang="en-GB" sz="3600" dirty="0" smtClean="0"/>
          </a:p>
        </p:txBody>
      </p:sp>
      <p:sp>
        <p:nvSpPr>
          <p:cNvPr id="31747" name="Rectangle 3"/>
          <p:cNvSpPr>
            <a:spLocks noGrp="1" noChangeArrowheads="1"/>
          </p:cNvSpPr>
          <p:nvPr>
            <p:ph type="body" idx="1"/>
          </p:nvPr>
        </p:nvSpPr>
        <p:spPr>
          <a:xfrm>
            <a:off x="263525" y="2492375"/>
            <a:ext cx="7386638" cy="3603625"/>
          </a:xfrm>
        </p:spPr>
        <p:txBody>
          <a:bodyPr/>
          <a:lstStyle/>
          <a:p>
            <a:pPr algn="l" eaLnBrk="1" hangingPunct="1">
              <a:buFontTx/>
              <a:buNone/>
            </a:pPr>
            <a:r>
              <a:rPr lang="en-US" smtClean="0"/>
              <a:t>7.1 Texts for oral communication</a:t>
            </a:r>
            <a:endParaRPr lang="hu-HU" smtClean="0"/>
          </a:p>
          <a:p>
            <a:pPr algn="l" eaLnBrk="1" hangingPunct="1">
              <a:buFontTx/>
              <a:buNone/>
            </a:pPr>
            <a:r>
              <a:rPr lang="en-US" smtClean="0"/>
              <a:t>7.2 Texts for written communication</a:t>
            </a:r>
            <a:endParaRPr lang="en-GB"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l" eaLnBrk="1" hangingPunct="1">
              <a:defRPr/>
            </a:pPr>
            <a:r>
              <a:rPr lang="en-US" sz="3600" dirty="0" smtClean="0"/>
              <a:t>	8- On the basis of </a:t>
            </a:r>
            <a:r>
              <a:rPr lang="en-US" sz="3600" b="1" dirty="0" smtClean="0"/>
              <a:t>genre</a:t>
            </a:r>
            <a:endParaRPr lang="en-GB" sz="3600" dirty="0" smtClean="0"/>
          </a:p>
        </p:txBody>
      </p:sp>
      <p:sp>
        <p:nvSpPr>
          <p:cNvPr id="32771" name="Rectangle 3"/>
          <p:cNvSpPr>
            <a:spLocks noGrp="1" noChangeArrowheads="1"/>
          </p:cNvSpPr>
          <p:nvPr>
            <p:ph type="body" idx="1"/>
          </p:nvPr>
        </p:nvSpPr>
        <p:spPr>
          <a:xfrm>
            <a:off x="1257300" y="1428750"/>
            <a:ext cx="7386638" cy="4752975"/>
          </a:xfrm>
        </p:spPr>
        <p:txBody>
          <a:bodyPr/>
          <a:lstStyle/>
          <a:p>
            <a:pPr algn="l" eaLnBrk="1" hangingPunct="1">
              <a:buFontTx/>
              <a:buNone/>
            </a:pPr>
            <a:r>
              <a:rPr lang="en-US" smtClean="0"/>
              <a:t>8.1 Book</a:t>
            </a:r>
            <a:endParaRPr lang="hu-HU" smtClean="0"/>
          </a:p>
          <a:p>
            <a:pPr algn="l" eaLnBrk="1" hangingPunct="1">
              <a:buFontTx/>
              <a:buNone/>
            </a:pPr>
            <a:r>
              <a:rPr lang="en-US" smtClean="0"/>
              <a:t>8.2 Monograph</a:t>
            </a:r>
            <a:endParaRPr lang="hu-HU" smtClean="0"/>
          </a:p>
          <a:p>
            <a:pPr algn="l" eaLnBrk="1" hangingPunct="1">
              <a:buFontTx/>
              <a:buNone/>
            </a:pPr>
            <a:r>
              <a:rPr lang="en-US" smtClean="0"/>
              <a:t>8.3 Article/Paper</a:t>
            </a:r>
            <a:endParaRPr lang="hu-HU" smtClean="0"/>
          </a:p>
          <a:p>
            <a:pPr algn="l" eaLnBrk="1" hangingPunct="1">
              <a:buFontTx/>
              <a:buNone/>
            </a:pPr>
            <a:r>
              <a:rPr lang="en-US" smtClean="0"/>
              <a:t>8.4 Dissertation</a:t>
            </a:r>
            <a:endParaRPr lang="hu-HU" smtClean="0"/>
          </a:p>
          <a:p>
            <a:pPr algn="l" eaLnBrk="1" hangingPunct="1">
              <a:buFontTx/>
              <a:buNone/>
            </a:pPr>
            <a:r>
              <a:rPr lang="en-US" smtClean="0"/>
              <a:t>8.5 Presentation/Lecture</a:t>
            </a:r>
            <a:endParaRPr lang="hu-HU" smtClean="0"/>
          </a:p>
          <a:p>
            <a:pPr algn="l" eaLnBrk="1" hangingPunct="1">
              <a:buFontTx/>
              <a:buNone/>
            </a:pPr>
            <a:r>
              <a:rPr lang="en-US" smtClean="0"/>
              <a:t>8.6 letter</a:t>
            </a:r>
            <a:endParaRPr lang="hu-HU" smtClean="0"/>
          </a:p>
          <a:p>
            <a:pPr algn="l" eaLnBrk="1" hangingPunct="1">
              <a:buFontTx/>
              <a:buNone/>
            </a:pPr>
            <a:r>
              <a:rPr lang="en-US" smtClean="0"/>
              <a:t>8.7 Report</a:t>
            </a:r>
            <a:endParaRPr lang="hu-HU" smtClean="0"/>
          </a:p>
          <a:p>
            <a:pPr algn="l" eaLnBrk="1" hangingPunct="1">
              <a:buFontTx/>
              <a:buNone/>
            </a:pPr>
            <a:r>
              <a:rPr lang="en-US" smtClean="0"/>
              <a:t>8.8 Comments</a:t>
            </a:r>
            <a:endParaRPr lang="en-GB"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19075" y="227013"/>
            <a:ext cx="7477125" cy="1330325"/>
          </a:xfrm>
        </p:spPr>
        <p:txBody>
          <a:bodyPr/>
          <a:lstStyle/>
          <a:p>
            <a:pPr algn="l" eaLnBrk="1" hangingPunct="1">
              <a:defRPr/>
            </a:pPr>
            <a:r>
              <a:rPr lang="en-US" sz="3200" dirty="0" smtClean="0"/>
              <a:t>	9- On the basis of the </a:t>
            </a:r>
            <a:r>
              <a:rPr lang="en-US" sz="3200" b="1" dirty="0" smtClean="0"/>
              <a:t>primary or secondary nature of the information</a:t>
            </a:r>
            <a:endParaRPr lang="en-GB" sz="3200" b="1" dirty="0" smtClean="0"/>
          </a:p>
        </p:txBody>
      </p:sp>
      <p:sp>
        <p:nvSpPr>
          <p:cNvPr id="33795" name="Rectangle 3"/>
          <p:cNvSpPr>
            <a:spLocks noGrp="1" noChangeArrowheads="1"/>
          </p:cNvSpPr>
          <p:nvPr>
            <p:ph type="body" idx="1"/>
          </p:nvPr>
        </p:nvSpPr>
        <p:spPr>
          <a:xfrm>
            <a:off x="263525" y="1989138"/>
            <a:ext cx="7386638" cy="4106862"/>
          </a:xfrm>
        </p:spPr>
        <p:txBody>
          <a:bodyPr/>
          <a:lstStyle/>
          <a:p>
            <a:pPr algn="l" eaLnBrk="1" hangingPunct="1">
              <a:buFontTx/>
              <a:buNone/>
            </a:pPr>
            <a:r>
              <a:rPr lang="en-US" smtClean="0"/>
              <a:t>9.1 Primary information,</a:t>
            </a:r>
            <a:endParaRPr lang="hu-HU" smtClean="0"/>
          </a:p>
          <a:p>
            <a:pPr algn="l" eaLnBrk="1" hangingPunct="1">
              <a:buFontTx/>
              <a:buNone/>
            </a:pPr>
            <a:r>
              <a:rPr lang="en-US" smtClean="0"/>
              <a:t>9.2 Secondary information</a:t>
            </a:r>
            <a:endParaRPr lang="hu-HU" smtClean="0"/>
          </a:p>
          <a:p>
            <a:pPr lvl="1" algn="l" eaLnBrk="1" hangingPunct="1">
              <a:buFontTx/>
              <a:buNone/>
            </a:pPr>
            <a:r>
              <a:rPr lang="en-US" smtClean="0"/>
              <a:t>9.2.1 Report,</a:t>
            </a:r>
            <a:endParaRPr lang="hu-HU" smtClean="0"/>
          </a:p>
          <a:p>
            <a:pPr lvl="1" algn="l" eaLnBrk="1" hangingPunct="1">
              <a:buFontTx/>
              <a:buNone/>
            </a:pPr>
            <a:r>
              <a:rPr lang="en-US" smtClean="0"/>
              <a:t>9.2.2 Annotation,</a:t>
            </a:r>
            <a:endParaRPr lang="hu-HU" smtClean="0"/>
          </a:p>
          <a:p>
            <a:pPr lvl="1" algn="l" eaLnBrk="1" hangingPunct="1">
              <a:buFontTx/>
              <a:buNone/>
            </a:pPr>
            <a:r>
              <a:rPr lang="en-US" smtClean="0"/>
              <a:t>9.2.3 Review,</a:t>
            </a:r>
            <a:endParaRPr lang="hu-HU" smtClean="0"/>
          </a:p>
          <a:p>
            <a:pPr lvl="1" algn="l" eaLnBrk="1" hangingPunct="1">
              <a:buFontTx/>
              <a:buNone/>
            </a:pPr>
            <a:r>
              <a:rPr lang="en-US" smtClean="0"/>
              <a:t>9.2.4 Bibliographical description,</a:t>
            </a:r>
            <a:endParaRPr lang="hu-HU" smtClean="0"/>
          </a:p>
          <a:p>
            <a:pPr lvl="1" algn="l" eaLnBrk="1" hangingPunct="1">
              <a:buFontTx/>
              <a:buNone/>
            </a:pPr>
            <a:r>
              <a:rPr lang="en-US" smtClean="0"/>
              <a:t>9.2.5 Bibliography</a:t>
            </a:r>
            <a:endParaRPr lang="en-GB"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l" eaLnBrk="1" hangingPunct="1">
              <a:defRPr/>
            </a:pPr>
            <a:r>
              <a:rPr lang="en-US" sz="3600" dirty="0" smtClean="0"/>
              <a:t>	10- On the basis of</a:t>
            </a:r>
            <a:br>
              <a:rPr lang="en-US" sz="3600" dirty="0" smtClean="0"/>
            </a:br>
            <a:r>
              <a:rPr lang="en-US" sz="3600" b="1" dirty="0" smtClean="0"/>
              <a:t>expressive-stylistic features</a:t>
            </a:r>
            <a:endParaRPr lang="en-GB" sz="3600" b="1" dirty="0" smtClean="0"/>
          </a:p>
        </p:txBody>
      </p:sp>
      <p:sp>
        <p:nvSpPr>
          <p:cNvPr id="34819" name="Rectangle 3"/>
          <p:cNvSpPr>
            <a:spLocks noGrp="1" noChangeArrowheads="1"/>
          </p:cNvSpPr>
          <p:nvPr>
            <p:ph type="body" idx="1"/>
          </p:nvPr>
        </p:nvSpPr>
        <p:spPr>
          <a:xfrm>
            <a:off x="263525" y="1928813"/>
            <a:ext cx="7386638" cy="3459162"/>
          </a:xfrm>
        </p:spPr>
        <p:txBody>
          <a:bodyPr/>
          <a:lstStyle/>
          <a:p>
            <a:pPr algn="l" eaLnBrk="1" hangingPunct="1">
              <a:buFontTx/>
              <a:buNone/>
            </a:pPr>
            <a:r>
              <a:rPr lang="en-US" smtClean="0"/>
              <a:t>10.1 Stylistically rich/colorful text</a:t>
            </a:r>
            <a:endParaRPr lang="hu-HU" smtClean="0"/>
          </a:p>
          <a:p>
            <a:pPr algn="l" eaLnBrk="1" hangingPunct="1">
              <a:buFontTx/>
              <a:buNone/>
            </a:pPr>
            <a:r>
              <a:rPr lang="en-US" smtClean="0"/>
              <a:t>10.</a:t>
            </a:r>
            <a:r>
              <a:rPr lang="hu-HU" smtClean="0"/>
              <a:t>2</a:t>
            </a:r>
            <a:r>
              <a:rPr lang="en-US" smtClean="0"/>
              <a:t> Stylistically poor/not colorful text</a:t>
            </a:r>
            <a:endParaRPr lang="en-GB"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l" eaLnBrk="1" hangingPunct="1">
              <a:defRPr/>
            </a:pPr>
            <a:r>
              <a:rPr lang="en-US" sz="3600" dirty="0" smtClean="0"/>
              <a:t>	11- On the basis of </a:t>
            </a:r>
            <a:br>
              <a:rPr lang="en-US" sz="3600" dirty="0" smtClean="0"/>
            </a:br>
            <a:r>
              <a:rPr lang="en-US" sz="3600" b="1" dirty="0" smtClean="0"/>
              <a:t>general</a:t>
            </a:r>
            <a:r>
              <a:rPr lang="en-US" sz="3600" dirty="0" smtClean="0"/>
              <a:t> </a:t>
            </a:r>
            <a:r>
              <a:rPr lang="en-US" sz="3600" b="1" dirty="0" smtClean="0"/>
              <a:t>pragmatic features</a:t>
            </a:r>
            <a:endParaRPr lang="en-GB" sz="3600" b="1" dirty="0" smtClean="0"/>
          </a:p>
        </p:txBody>
      </p:sp>
      <p:sp>
        <p:nvSpPr>
          <p:cNvPr id="35843" name="Rectangle 3"/>
          <p:cNvSpPr>
            <a:spLocks noGrp="1" noChangeArrowheads="1"/>
          </p:cNvSpPr>
          <p:nvPr>
            <p:ph type="body" idx="1"/>
          </p:nvPr>
        </p:nvSpPr>
        <p:spPr>
          <a:xfrm>
            <a:off x="142875" y="1857375"/>
            <a:ext cx="6715125" cy="3675063"/>
          </a:xfrm>
        </p:spPr>
        <p:txBody>
          <a:bodyPr/>
          <a:lstStyle/>
          <a:p>
            <a:pPr eaLnBrk="1" hangingPunct="1">
              <a:buFontTx/>
              <a:buNone/>
            </a:pPr>
            <a:r>
              <a:rPr lang="en-US" smtClean="0"/>
              <a:t>11.1 Texts addressed to the </a:t>
            </a:r>
            <a:r>
              <a:rPr lang="hu-HU" smtClean="0"/>
              <a:t>SL</a:t>
            </a:r>
            <a:r>
              <a:rPr lang="en-US" smtClean="0"/>
              <a:t> reader</a:t>
            </a:r>
            <a:endParaRPr lang="hu-HU" smtClean="0"/>
          </a:p>
          <a:p>
            <a:pPr eaLnBrk="1" hangingPunct="1">
              <a:buFontTx/>
              <a:buNone/>
            </a:pPr>
            <a:r>
              <a:rPr lang="en-US" smtClean="0"/>
              <a:t>11.2 Texts addressed to the </a:t>
            </a:r>
            <a:r>
              <a:rPr lang="hu-HU" smtClean="0"/>
              <a:t>TL</a:t>
            </a:r>
            <a:r>
              <a:rPr lang="en-US" smtClean="0"/>
              <a:t> reader</a:t>
            </a:r>
            <a:endParaRPr lang="hu-HU" smtClean="0"/>
          </a:p>
          <a:p>
            <a:pPr eaLnBrk="1" hangingPunct="1">
              <a:buFontTx/>
              <a:buNone/>
            </a:pPr>
            <a:r>
              <a:rPr lang="en-US" smtClean="0"/>
              <a:t>11.3 Texts addressed to any audience</a:t>
            </a:r>
            <a:endParaRPr lang="en-GB"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( 6) </a:t>
            </a:r>
          </a:p>
        </p:txBody>
      </p:sp>
      <p:sp>
        <p:nvSpPr>
          <p:cNvPr id="4" name="Subtitle 3"/>
          <p:cNvSpPr>
            <a:spLocks noGrp="1"/>
          </p:cNvSpPr>
          <p:nvPr>
            <p:ph type="subTitle" idx="1"/>
          </p:nvPr>
        </p:nvSpPr>
        <p:spPr/>
        <p:txBody>
          <a:bodyPr/>
          <a:lstStyle/>
          <a:p>
            <a:r>
              <a:rPr lang="en-US" b="1" dirty="0" smtClean="0">
                <a:solidFill>
                  <a:schemeClr val="tx1"/>
                </a:solidFill>
              </a:rPr>
              <a:t>Translation of religious texts</a:t>
            </a:r>
          </a:p>
          <a:p>
            <a:r>
              <a:rPr lang="en-US" b="1" dirty="0" smtClean="0">
                <a:solidFill>
                  <a:schemeClr val="tx1"/>
                </a:solidFill>
              </a:rPr>
              <a:t>(Part 1) </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48</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714348" y="0"/>
            <a:ext cx="6643734" cy="2005010"/>
          </a:xfrm>
        </p:spPr>
        <p:txBody>
          <a:bodyPr/>
          <a:lstStyle/>
          <a:p>
            <a:pPr algn="ctr"/>
            <a:r>
              <a:rPr lang="en-US" sz="5400" b="1" dirty="0" smtClean="0"/>
              <a:t/>
            </a:r>
            <a:br>
              <a:rPr lang="en-US" sz="5400" b="1" dirty="0" smtClean="0"/>
            </a:br>
            <a:r>
              <a:rPr lang="en-US" sz="5400" b="1" dirty="0" smtClean="0"/>
              <a:t>      </a:t>
            </a:r>
            <a:r>
              <a:rPr lang="en-US" b="1" dirty="0" smtClean="0"/>
              <a:t>The Virtues of Da’wah</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iterate type="wd">
                                    <p:tmPct val="10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750" fill="hold"/>
                                        <p:tgtEl>
                                          <p:spTgt spid="23554"/>
                                        </p:tgtEl>
                                        <p:attrNameLst>
                                          <p:attrName>ppt_w</p:attrName>
                                        </p:attrNameLst>
                                      </p:cBhvr>
                                      <p:tavLst>
                                        <p:tav tm="0">
                                          <p:val>
                                            <p:fltVal val="0"/>
                                          </p:val>
                                        </p:tav>
                                        <p:tav tm="100000">
                                          <p:val>
                                            <p:strVal val="#ppt_w"/>
                                          </p:val>
                                        </p:tav>
                                      </p:tavLst>
                                    </p:anim>
                                    <p:anim calcmode="lin" valueType="num">
                                      <p:cBhvr>
                                        <p:cTn id="8" dur="750" fill="hold"/>
                                        <p:tgtEl>
                                          <p:spTgt spid="23554"/>
                                        </p:tgtEl>
                                        <p:attrNameLst>
                                          <p:attrName>ppt_h</p:attrName>
                                        </p:attrNameLst>
                                      </p:cBhvr>
                                      <p:tavLst>
                                        <p:tav tm="0">
                                          <p:val>
                                            <p:fltVal val="0"/>
                                          </p:val>
                                        </p:tav>
                                        <p:tav tm="100000">
                                          <p:val>
                                            <p:strVal val="#ppt_h"/>
                                          </p:val>
                                        </p:tav>
                                      </p:tavLst>
                                    </p:anim>
                                    <p:anim calcmode="lin" valueType="num">
                                      <p:cBhvr>
                                        <p:cTn id="9" dur="750" fill="hold"/>
                                        <p:tgtEl>
                                          <p:spTgt spid="23554"/>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2355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a:xfrm>
            <a:off x="609600" y="457200"/>
            <a:ext cx="7772400" cy="1143000"/>
          </a:xfrm>
        </p:spPr>
        <p:txBody>
          <a:bodyPr/>
          <a:lstStyle/>
          <a:p>
            <a:pPr algn="l"/>
            <a:r>
              <a:rPr lang="en-US" b="1"/>
              <a:t>1- Best Speech</a:t>
            </a:r>
          </a:p>
        </p:txBody>
      </p:sp>
      <p:sp>
        <p:nvSpPr>
          <p:cNvPr id="26631" name="Text Box 1031"/>
          <p:cNvSpPr txBox="1">
            <a:spLocks noChangeArrowheads="1"/>
          </p:cNvSpPr>
          <p:nvPr/>
        </p:nvSpPr>
        <p:spPr bwMode="auto">
          <a:xfrm>
            <a:off x="357158" y="1500174"/>
            <a:ext cx="7596214" cy="2985433"/>
          </a:xfrm>
          <a:prstGeom prst="rect">
            <a:avLst/>
          </a:prstGeom>
          <a:noFill/>
          <a:ln w="12700">
            <a:noFill/>
            <a:miter lim="800000"/>
            <a:headEnd type="none" w="sm" len="sm"/>
            <a:tailEnd type="none" w="sm" len="sm"/>
          </a:ln>
          <a:effectLst/>
        </p:spPr>
        <p:txBody>
          <a:bodyPr wrap="square">
            <a:spAutoFit/>
          </a:bodyPr>
          <a:lstStyle/>
          <a:p>
            <a:pPr>
              <a:spcBef>
                <a:spcPct val="20000"/>
              </a:spcBef>
              <a:buClr>
                <a:schemeClr val="tx2"/>
              </a:buClr>
            </a:pPr>
            <a:endParaRPr lang="en-US" sz="2800" i="1" dirty="0" smtClean="0">
              <a:solidFill>
                <a:srgbClr val="000066"/>
              </a:solidFill>
            </a:endParaRPr>
          </a:p>
          <a:p>
            <a:pPr algn="r">
              <a:spcBef>
                <a:spcPct val="20000"/>
              </a:spcBef>
              <a:buClr>
                <a:schemeClr val="tx2"/>
              </a:buClr>
            </a:pPr>
            <a:r>
              <a:rPr lang="ar-SA" sz="3200" b="1" i="1" dirty="0" smtClean="0"/>
              <a:t>( ومَنْ أَحْسَنُ قَوْلًا مِمَّنْ دَعَا</a:t>
            </a:r>
            <a:r>
              <a:rPr lang="ar-SA" sz="3200" b="1" dirty="0" smtClean="0"/>
              <a:t> إِلَى </a:t>
            </a:r>
            <a:r>
              <a:rPr lang="ar-SA" sz="3200" b="1" i="1" dirty="0" smtClean="0"/>
              <a:t>اللَّهِ وَعَمِلَ صَالِحًا وَقَالَ   </a:t>
            </a:r>
            <a:r>
              <a:rPr lang="en-US" sz="3200" b="1" i="1" dirty="0" smtClean="0"/>
              <a:t>  </a:t>
            </a:r>
            <a:r>
              <a:rPr lang="ar-SA" sz="2400" dirty="0" smtClean="0"/>
              <a:t>سورة فصلت : آية 33</a:t>
            </a:r>
            <a:r>
              <a:rPr lang="en-US" sz="2400" dirty="0" smtClean="0"/>
              <a:t> </a:t>
            </a:r>
            <a:r>
              <a:rPr lang="ar-SA" sz="2400" dirty="0" smtClean="0"/>
              <a:t> </a:t>
            </a:r>
            <a:r>
              <a:rPr lang="ar-SA" sz="3200" b="1" i="1" dirty="0" smtClean="0"/>
              <a:t>إِنَّنِي مِنَ الْمُسْلِمِين)</a:t>
            </a:r>
            <a:r>
              <a:rPr lang="en-US" sz="3200" b="1" i="1" dirty="0" smtClean="0"/>
              <a:t> </a:t>
            </a:r>
          </a:p>
          <a:p>
            <a:pPr>
              <a:spcBef>
                <a:spcPct val="20000"/>
              </a:spcBef>
              <a:buClr>
                <a:schemeClr val="tx2"/>
              </a:buClr>
            </a:pPr>
            <a:r>
              <a:rPr lang="en-US" sz="2800" i="1" dirty="0" smtClean="0">
                <a:solidFill>
                  <a:srgbClr val="000066"/>
                </a:solidFill>
              </a:rPr>
              <a:t>Who </a:t>
            </a:r>
            <a:r>
              <a:rPr lang="en-US" sz="2800" i="1" dirty="0">
                <a:solidFill>
                  <a:srgbClr val="000066"/>
                </a:solidFill>
              </a:rPr>
              <a:t>is better in speech than one who invites (mankind) to  Allah, works righteousness, and says: “ I am one of the Muslims”?</a:t>
            </a:r>
            <a:r>
              <a:rPr lang="en-US" sz="2800" dirty="0">
                <a:solidFill>
                  <a:srgbClr val="000066"/>
                </a:solidFill>
              </a:rPr>
              <a:t>  </a:t>
            </a:r>
            <a:r>
              <a:rPr lang="en-US" sz="2800" dirty="0">
                <a:solidFill>
                  <a:srgbClr val="663300"/>
                </a:solidFill>
              </a:rPr>
              <a:t>41: 33</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500" fill="hold"/>
                                        <p:tgtEl>
                                          <p:spTgt spid="26626"/>
                                        </p:tgtEl>
                                        <p:attrNameLst>
                                          <p:attrName>ppt_x</p:attrName>
                                        </p:attrNameLst>
                                      </p:cBhvr>
                                      <p:tavLst>
                                        <p:tav tm="0">
                                          <p:val>
                                            <p:strVal val="0-#ppt_w/2"/>
                                          </p:val>
                                        </p:tav>
                                        <p:tav tm="100000">
                                          <p:val>
                                            <p:strVal val="#ppt_x"/>
                                          </p:val>
                                        </p:tav>
                                      </p:tavLst>
                                    </p:anim>
                                    <p:anim calcmode="lin" valueType="num">
                                      <p:cBhvr additive="base">
                                        <p:cTn id="8" dur="500" fill="hold"/>
                                        <p:tgtEl>
                                          <p:spTgt spid="2662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9" fill="hold">
                      <p:stCondLst>
                        <p:cond delay="indefinite"/>
                      </p:stCondLst>
                      <p:childTnLst>
                        <p:par>
                          <p:cTn id="10" fill="hold">
                            <p:stCondLst>
                              <p:cond delay="0"/>
                            </p:stCondLst>
                            <p:childTnLst>
                              <p:par>
                                <p:cTn id="11" presetID="17" presetClass="entr" presetSubtype="1" fill="hold" grpId="0" nodeType="clickEffect">
                                  <p:stCondLst>
                                    <p:cond delay="0"/>
                                  </p:stCondLst>
                                  <p:childTnLst>
                                    <p:set>
                                      <p:cBhvr>
                                        <p:cTn id="12" dur="1" fill="hold">
                                          <p:stCondLst>
                                            <p:cond delay="0"/>
                                          </p:stCondLst>
                                        </p:cTn>
                                        <p:tgtEl>
                                          <p:spTgt spid="26631"/>
                                        </p:tgtEl>
                                        <p:attrNameLst>
                                          <p:attrName>style.visibility</p:attrName>
                                        </p:attrNameLst>
                                      </p:cBhvr>
                                      <p:to>
                                        <p:strVal val="visible"/>
                                      </p:to>
                                    </p:set>
                                    <p:anim calcmode="lin" valueType="num">
                                      <p:cBhvr>
                                        <p:cTn id="13" dur="500" fill="hold"/>
                                        <p:tgtEl>
                                          <p:spTgt spid="26631"/>
                                        </p:tgtEl>
                                        <p:attrNameLst>
                                          <p:attrName>ppt_x</p:attrName>
                                        </p:attrNameLst>
                                      </p:cBhvr>
                                      <p:tavLst>
                                        <p:tav tm="0">
                                          <p:val>
                                            <p:strVal val="#ppt_x"/>
                                          </p:val>
                                        </p:tav>
                                        <p:tav tm="100000">
                                          <p:val>
                                            <p:strVal val="#ppt_x"/>
                                          </p:val>
                                        </p:tav>
                                      </p:tavLst>
                                    </p:anim>
                                    <p:anim calcmode="lin" valueType="num">
                                      <p:cBhvr>
                                        <p:cTn id="14" dur="500" fill="hold"/>
                                        <p:tgtEl>
                                          <p:spTgt spid="26631"/>
                                        </p:tgtEl>
                                        <p:attrNameLst>
                                          <p:attrName>ppt_y</p:attrName>
                                        </p:attrNameLst>
                                      </p:cBhvr>
                                      <p:tavLst>
                                        <p:tav tm="0">
                                          <p:val>
                                            <p:strVal val="#ppt_y-#ppt_h/2"/>
                                          </p:val>
                                        </p:tav>
                                        <p:tav tm="100000">
                                          <p:val>
                                            <p:strVal val="#ppt_y"/>
                                          </p:val>
                                        </p:tav>
                                      </p:tavLst>
                                    </p:anim>
                                    <p:anim calcmode="lin" valueType="num">
                                      <p:cBhvr>
                                        <p:cTn id="15" dur="500" fill="hold"/>
                                        <p:tgtEl>
                                          <p:spTgt spid="26631"/>
                                        </p:tgtEl>
                                        <p:attrNameLst>
                                          <p:attrName>ppt_w</p:attrName>
                                        </p:attrNameLst>
                                      </p:cBhvr>
                                      <p:tavLst>
                                        <p:tav tm="0">
                                          <p:val>
                                            <p:strVal val="#ppt_w"/>
                                          </p:val>
                                        </p:tav>
                                        <p:tav tm="100000">
                                          <p:val>
                                            <p:strVal val="#ppt_w"/>
                                          </p:val>
                                        </p:tav>
                                      </p:tavLst>
                                    </p:anim>
                                    <p:anim calcmode="lin" valueType="num">
                                      <p:cBhvr>
                                        <p:cTn id="16" dur="500" fill="hold"/>
                                        <p:tgtEl>
                                          <p:spTgt spid="266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31"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09600" y="457200"/>
            <a:ext cx="7772400" cy="1143000"/>
          </a:xfrm>
        </p:spPr>
        <p:txBody>
          <a:bodyPr/>
          <a:lstStyle/>
          <a:p>
            <a:pPr algn="l"/>
            <a:r>
              <a:rPr lang="en-US" b="1" dirty="0"/>
              <a:t>2- Great </a:t>
            </a:r>
            <a:r>
              <a:rPr lang="en-US" b="1" dirty="0" smtClean="0"/>
              <a:t>Reward </a:t>
            </a:r>
            <a:endParaRPr lang="en-US" b="1" dirty="0"/>
          </a:p>
        </p:txBody>
      </p:sp>
      <p:sp>
        <p:nvSpPr>
          <p:cNvPr id="5" name="Text Box 4"/>
          <p:cNvSpPr txBox="1">
            <a:spLocks noChangeArrowheads="1"/>
          </p:cNvSpPr>
          <p:nvPr/>
        </p:nvSpPr>
        <p:spPr bwMode="auto">
          <a:xfrm>
            <a:off x="642910" y="2000240"/>
            <a:ext cx="7802563" cy="3539430"/>
          </a:xfrm>
          <a:prstGeom prst="rect">
            <a:avLst/>
          </a:prstGeom>
          <a:noFill/>
          <a:ln w="12700">
            <a:noFill/>
            <a:miter lim="800000"/>
            <a:headEnd type="none" w="sm" len="sm"/>
            <a:tailEnd type="none" w="sm" len="sm"/>
          </a:ln>
          <a:effectLst/>
        </p:spPr>
        <p:txBody>
          <a:bodyPr wrap="square">
            <a:spAutoFit/>
          </a:bodyPr>
          <a:lstStyle/>
          <a:p>
            <a:pPr algn="r">
              <a:spcBef>
                <a:spcPct val="20000"/>
              </a:spcBef>
              <a:buClr>
                <a:schemeClr val="tx2"/>
              </a:buClr>
            </a:pPr>
            <a:r>
              <a:rPr lang="ar-SA" sz="4800" dirty="0" smtClean="0"/>
              <a:t>(لأن يهدي الله بك رجلا واحدا خير </a:t>
            </a:r>
            <a:r>
              <a:rPr lang="ar-SA" sz="4800" dirty="0" err="1" smtClean="0"/>
              <a:t>لك</a:t>
            </a:r>
            <a:r>
              <a:rPr lang="ar-SA" sz="4800" dirty="0" smtClean="0"/>
              <a:t> من حمر النعم)</a:t>
            </a:r>
            <a:r>
              <a:rPr lang="en-US" sz="4800" dirty="0" smtClean="0"/>
              <a:t> </a:t>
            </a:r>
          </a:p>
          <a:p>
            <a:pPr>
              <a:spcBef>
                <a:spcPct val="20000"/>
              </a:spcBef>
              <a:buClr>
                <a:schemeClr val="tx2"/>
              </a:buClr>
            </a:pPr>
            <a:r>
              <a:rPr lang="en-US" sz="4000" dirty="0" smtClean="0"/>
              <a:t>If </a:t>
            </a:r>
            <a:r>
              <a:rPr lang="en-US" sz="4000" dirty="0"/>
              <a:t>Allah guides through you one person; it is better for you than the red camels.  </a:t>
            </a:r>
            <a:r>
              <a:rPr lang="en-US" sz="2800" dirty="0"/>
              <a:t>Bukhari (# 4210)</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9" fill="hold">
                      <p:stCondLst>
                        <p:cond delay="indefinite"/>
                      </p:stCondLst>
                      <p:childTnLst>
                        <p:par>
                          <p:cTn id="10" fill="hold">
                            <p:stCondLst>
                              <p:cond delay="0"/>
                            </p:stCondLst>
                            <p:childTnLst>
                              <p:par>
                                <p:cTn id="11" presetID="17"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ppt_h/2"/>
                                          </p:val>
                                        </p:tav>
                                        <p:tav tm="100000">
                                          <p:val>
                                            <p:strVal val="#ppt_y"/>
                                          </p:val>
                                        </p:tav>
                                      </p:tavLst>
                                    </p:anim>
                                    <p:anim calcmode="lin" valueType="num">
                                      <p:cBhvr>
                                        <p:cTn id="15" dur="500" fill="hold"/>
                                        <p:tgtEl>
                                          <p:spTgt spid="5"/>
                                        </p:tgtEl>
                                        <p:attrNameLst>
                                          <p:attrName>ppt_w</p:attrName>
                                        </p:attrNameLst>
                                      </p:cBhvr>
                                      <p:tavLst>
                                        <p:tav tm="0">
                                          <p:val>
                                            <p:strVal val="#ppt_w"/>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5"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09600" y="457200"/>
            <a:ext cx="7772400" cy="1143000"/>
          </a:xfrm>
        </p:spPr>
        <p:txBody>
          <a:bodyPr/>
          <a:lstStyle/>
          <a:p>
            <a:pPr algn="l"/>
            <a:r>
              <a:rPr lang="en-US" b="1"/>
              <a:t>3- Multiplied Reward </a:t>
            </a:r>
          </a:p>
        </p:txBody>
      </p:sp>
      <p:sp>
        <p:nvSpPr>
          <p:cNvPr id="39940" name="Text Box 4"/>
          <p:cNvSpPr txBox="1">
            <a:spLocks noChangeArrowheads="1"/>
          </p:cNvSpPr>
          <p:nvPr/>
        </p:nvSpPr>
        <p:spPr bwMode="auto">
          <a:xfrm>
            <a:off x="642910" y="1785926"/>
            <a:ext cx="7500990" cy="4278094"/>
          </a:xfrm>
          <a:prstGeom prst="rect">
            <a:avLst/>
          </a:prstGeom>
          <a:noFill/>
          <a:ln w="12700">
            <a:noFill/>
            <a:miter lim="800000"/>
            <a:headEnd type="none" w="sm" len="sm"/>
            <a:tailEnd type="none" w="sm" len="sm"/>
          </a:ln>
          <a:effectLst/>
        </p:spPr>
        <p:txBody>
          <a:bodyPr wrap="square">
            <a:spAutoFit/>
          </a:bodyPr>
          <a:lstStyle/>
          <a:p>
            <a:endParaRPr lang="ar-SA" sz="3600" dirty="0" smtClean="0">
              <a:solidFill>
                <a:srgbClr val="800000"/>
              </a:solidFill>
            </a:endParaRPr>
          </a:p>
          <a:p>
            <a:pPr algn="r"/>
            <a:r>
              <a:rPr lang="ar-SA" sz="4400" dirty="0" smtClean="0">
                <a:solidFill>
                  <a:srgbClr val="800000"/>
                </a:solidFill>
              </a:rPr>
              <a:t>( من دعا إلى هدى كان له من الأجر مثل أجور من تبعه)</a:t>
            </a:r>
            <a:endParaRPr lang="en-US" sz="4400" dirty="0" smtClean="0">
              <a:solidFill>
                <a:srgbClr val="800000"/>
              </a:solidFill>
            </a:endParaRPr>
          </a:p>
          <a:p>
            <a:r>
              <a:rPr lang="en-US" sz="3600" b="1" dirty="0" smtClean="0"/>
              <a:t>Whoever calls to guidance, he</a:t>
            </a:r>
            <a:r>
              <a:rPr lang="en-US" sz="3600" dirty="0" smtClean="0"/>
              <a:t> will have the same reward as those who follow him. </a:t>
            </a:r>
            <a:r>
              <a:rPr lang="en-US" sz="3200" i="1" dirty="0" smtClean="0">
                <a:solidFill>
                  <a:srgbClr val="000066"/>
                </a:solidFill>
              </a:rPr>
              <a:t>Muslim</a:t>
            </a:r>
            <a:r>
              <a:rPr lang="en-US" sz="3600" dirty="0" smtClean="0"/>
              <a:t> </a:t>
            </a:r>
            <a:r>
              <a:rPr lang="en-US" sz="2800" dirty="0">
                <a:solidFill>
                  <a:srgbClr val="000066"/>
                </a:solidFill>
              </a:rPr>
              <a:t>(# 1893)</a:t>
            </a:r>
          </a:p>
          <a:p>
            <a:endParaRPr lang="en-US" sz="4000" dirty="0"/>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additive="base">
                                        <p:cTn id="7" dur="500" fill="hold"/>
                                        <p:tgtEl>
                                          <p:spTgt spid="39938"/>
                                        </p:tgtEl>
                                        <p:attrNameLst>
                                          <p:attrName>ppt_x</p:attrName>
                                        </p:attrNameLst>
                                      </p:cBhvr>
                                      <p:tavLst>
                                        <p:tav tm="0">
                                          <p:val>
                                            <p:strVal val="0-#ppt_w/2"/>
                                          </p:val>
                                        </p:tav>
                                        <p:tav tm="100000">
                                          <p:val>
                                            <p:strVal val="#ppt_x"/>
                                          </p:val>
                                        </p:tav>
                                      </p:tavLst>
                                    </p:anim>
                                    <p:anim calcmode="lin" valueType="num">
                                      <p:cBhvr additive="base">
                                        <p:cTn id="8" dur="500" fill="hold"/>
                                        <p:tgtEl>
                                          <p:spTgt spid="3993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9940"/>
                                        </p:tgtEl>
                                        <p:attrNameLst>
                                          <p:attrName>style.visibility</p:attrName>
                                        </p:attrNameLst>
                                      </p:cBhvr>
                                      <p:to>
                                        <p:strVal val="visible"/>
                                      </p:to>
                                    </p:set>
                                    <p:anim calcmode="lin" valueType="num">
                                      <p:cBhvr additive="base">
                                        <p:cTn id="13" dur="500" fill="hold"/>
                                        <p:tgtEl>
                                          <p:spTgt spid="39940"/>
                                        </p:tgtEl>
                                        <p:attrNameLst>
                                          <p:attrName>ppt_x</p:attrName>
                                        </p:attrNameLst>
                                      </p:cBhvr>
                                      <p:tavLst>
                                        <p:tav tm="0">
                                          <p:val>
                                            <p:strVal val="1+#ppt_w/2"/>
                                          </p:val>
                                        </p:tav>
                                        <p:tav tm="100000">
                                          <p:val>
                                            <p:strVal val="#ppt_x"/>
                                          </p:val>
                                        </p:tav>
                                      </p:tavLst>
                                    </p:anim>
                                    <p:anim calcmode="lin" valueType="num">
                                      <p:cBhvr additive="base">
                                        <p:cTn id="14" dur="500" fill="hold"/>
                                        <p:tgtEl>
                                          <p:spTgt spid="399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P spid="39940"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09600" y="457200"/>
            <a:ext cx="7772400" cy="1143000"/>
          </a:xfrm>
        </p:spPr>
        <p:txBody>
          <a:bodyPr/>
          <a:lstStyle/>
          <a:p>
            <a:pPr algn="l"/>
            <a:r>
              <a:rPr lang="en-US" b="1"/>
              <a:t>4- Special prayers </a:t>
            </a:r>
          </a:p>
        </p:txBody>
      </p:sp>
      <p:sp>
        <p:nvSpPr>
          <p:cNvPr id="38922" name="Text Box 10"/>
          <p:cNvSpPr txBox="1">
            <a:spLocks noChangeArrowheads="1"/>
          </p:cNvSpPr>
          <p:nvPr/>
        </p:nvSpPr>
        <p:spPr bwMode="auto">
          <a:xfrm>
            <a:off x="500034" y="1643050"/>
            <a:ext cx="6873875" cy="4031873"/>
          </a:xfrm>
          <a:prstGeom prst="rect">
            <a:avLst/>
          </a:prstGeom>
          <a:noFill/>
          <a:ln w="12700">
            <a:noFill/>
            <a:miter lim="800000"/>
            <a:headEnd type="none" w="sm" len="sm"/>
            <a:tailEnd type="none" w="sm" len="sm"/>
          </a:ln>
          <a:effectLst/>
        </p:spPr>
        <p:txBody>
          <a:bodyPr>
            <a:spAutoFit/>
          </a:bodyPr>
          <a:lstStyle/>
          <a:p>
            <a:pPr algn="r"/>
            <a:r>
              <a:rPr lang="ar-SA" sz="3200" b="1" dirty="0" smtClean="0"/>
              <a:t> إِنَّ اللَّهَ وَمَلائِكَتَهُ وَأَهْلَ السَّمَوَاتِ وَالأَرْضِ حَتَّى النَّمْلَةُ فِي جُحْرِهَا وَحَتَّى الْحُوتُ فِي الْبَحْرِ لَيُصَلُّونَ عَلَى مُعَلِّمِ النَّاسِ الْخَيْرَ  </a:t>
            </a:r>
            <a:endParaRPr lang="en-US" sz="3200" dirty="0" smtClean="0">
              <a:solidFill>
                <a:srgbClr val="000066"/>
              </a:solidFill>
            </a:endParaRPr>
          </a:p>
          <a:p>
            <a:r>
              <a:rPr lang="en-US" sz="3200" dirty="0" smtClean="0">
                <a:solidFill>
                  <a:srgbClr val="000066"/>
                </a:solidFill>
              </a:rPr>
              <a:t>Allah</a:t>
            </a:r>
            <a:r>
              <a:rPr lang="en-US" sz="3200" dirty="0">
                <a:solidFill>
                  <a:srgbClr val="000066"/>
                </a:solidFill>
              </a:rPr>
              <a:t>, His angels, the inhabitants of the heavens and earth, even the ant in its </a:t>
            </a:r>
            <a:r>
              <a:rPr lang="en-US" sz="3200" dirty="0" smtClean="0">
                <a:solidFill>
                  <a:srgbClr val="000066"/>
                </a:solidFill>
              </a:rPr>
              <a:t>nest </a:t>
            </a:r>
            <a:r>
              <a:rPr lang="en-US" sz="3200" dirty="0">
                <a:solidFill>
                  <a:srgbClr val="000066"/>
                </a:solidFill>
              </a:rPr>
              <a:t>and the </a:t>
            </a:r>
            <a:r>
              <a:rPr lang="en-US" sz="3200" dirty="0" smtClean="0">
                <a:solidFill>
                  <a:srgbClr val="000066"/>
                </a:solidFill>
              </a:rPr>
              <a:t>whale in the see, do pray </a:t>
            </a:r>
            <a:r>
              <a:rPr lang="en-US" sz="3200" dirty="0">
                <a:solidFill>
                  <a:srgbClr val="000066"/>
                </a:solidFill>
              </a:rPr>
              <a:t>for the one who teaches goodness to people</a:t>
            </a:r>
            <a:r>
              <a:rPr lang="en-US" sz="2800" dirty="0">
                <a:solidFill>
                  <a:srgbClr val="000066"/>
                </a:solidFill>
              </a:rPr>
              <a:t>.</a:t>
            </a:r>
            <a:r>
              <a:rPr lang="en-US" sz="3200" dirty="0"/>
              <a:t> </a:t>
            </a:r>
            <a:r>
              <a:rPr lang="en-US" dirty="0" err="1">
                <a:solidFill>
                  <a:srgbClr val="663300"/>
                </a:solidFill>
              </a:rPr>
              <a:t>Altirmithi</a:t>
            </a:r>
            <a:r>
              <a:rPr lang="en-US" dirty="0">
                <a:solidFill>
                  <a:srgbClr val="663300"/>
                </a:solidFill>
              </a:rPr>
              <a:t> (# 2159)</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p:cTn id="7" dur="5000" fill="hold"/>
                                        <p:tgtEl>
                                          <p:spTgt spid="38914"/>
                                        </p:tgtEl>
                                        <p:attrNameLst>
                                          <p:attrName>ppt_w</p:attrName>
                                        </p:attrNameLst>
                                      </p:cBhvr>
                                      <p:tavLst>
                                        <p:tav tm="0" fmla="#ppt_w*sin(2.5*pi*$)">
                                          <p:val>
                                            <p:fltVal val="0"/>
                                          </p:val>
                                        </p:tav>
                                        <p:tav tm="100000">
                                          <p:val>
                                            <p:fltVal val="1"/>
                                          </p:val>
                                        </p:tav>
                                      </p:tavLst>
                                    </p:anim>
                                    <p:anim calcmode="lin" valueType="num">
                                      <p:cBhvr>
                                        <p:cTn id="8" dur="5000" fill="hold"/>
                                        <p:tgtEl>
                                          <p:spTgt spid="3891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9" fill="hold">
                      <p:stCondLst>
                        <p:cond delay="indefinite"/>
                      </p:stCondLst>
                      <p:childTnLst>
                        <p:par>
                          <p:cTn id="10" fill="hold">
                            <p:stCondLst>
                              <p:cond delay="0"/>
                            </p:stCondLst>
                            <p:childTnLst>
                              <p:par>
                                <p:cTn id="11" presetID="7" presetClass="entr" presetSubtype="1" fill="hold" grpId="0" nodeType="clickEffect">
                                  <p:stCondLst>
                                    <p:cond delay="0"/>
                                  </p:stCondLst>
                                  <p:childTnLst>
                                    <p:set>
                                      <p:cBhvr>
                                        <p:cTn id="12" dur="1" fill="hold">
                                          <p:stCondLst>
                                            <p:cond delay="0"/>
                                          </p:stCondLst>
                                        </p:cTn>
                                        <p:tgtEl>
                                          <p:spTgt spid="38922"/>
                                        </p:tgtEl>
                                        <p:attrNameLst>
                                          <p:attrName>style.visibility</p:attrName>
                                        </p:attrNameLst>
                                      </p:cBhvr>
                                      <p:to>
                                        <p:strVal val="visible"/>
                                      </p:to>
                                    </p:set>
                                    <p:anim calcmode="lin" valueType="num">
                                      <p:cBhvr additive="base">
                                        <p:cTn id="13" dur="5000" fill="hold"/>
                                        <p:tgtEl>
                                          <p:spTgt spid="38922"/>
                                        </p:tgtEl>
                                        <p:attrNameLst>
                                          <p:attrName>ppt_x</p:attrName>
                                        </p:attrNameLst>
                                      </p:cBhvr>
                                      <p:tavLst>
                                        <p:tav tm="0">
                                          <p:val>
                                            <p:strVal val="#ppt_x"/>
                                          </p:val>
                                        </p:tav>
                                        <p:tav tm="100000">
                                          <p:val>
                                            <p:strVal val="#ppt_x"/>
                                          </p:val>
                                        </p:tav>
                                      </p:tavLst>
                                    </p:anim>
                                    <p:anim calcmode="lin" valueType="num">
                                      <p:cBhvr additive="base">
                                        <p:cTn id="14" dur="5000" fill="hold"/>
                                        <p:tgtEl>
                                          <p:spTgt spid="389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p:bldP spid="38922"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09600" y="457200"/>
            <a:ext cx="7772400" cy="1143000"/>
          </a:xfrm>
        </p:spPr>
        <p:txBody>
          <a:bodyPr/>
          <a:lstStyle/>
          <a:p>
            <a:pPr algn="l"/>
            <a:r>
              <a:rPr lang="en-US" b="1"/>
              <a:t>5- Continuous Reward   </a:t>
            </a:r>
          </a:p>
        </p:txBody>
      </p:sp>
      <p:sp>
        <p:nvSpPr>
          <p:cNvPr id="40968" name="Text Box 8"/>
          <p:cNvSpPr txBox="1">
            <a:spLocks noChangeArrowheads="1"/>
          </p:cNvSpPr>
          <p:nvPr/>
        </p:nvSpPr>
        <p:spPr bwMode="auto">
          <a:xfrm>
            <a:off x="1000100" y="1714488"/>
            <a:ext cx="7572428" cy="4524315"/>
          </a:xfrm>
          <a:prstGeom prst="rect">
            <a:avLst/>
          </a:prstGeom>
          <a:noFill/>
          <a:ln w="12700">
            <a:noFill/>
            <a:miter lim="800000"/>
            <a:headEnd type="none" w="sm" len="sm"/>
            <a:tailEnd type="none" w="sm" len="sm"/>
          </a:ln>
          <a:effectLst/>
        </p:spPr>
        <p:txBody>
          <a:bodyPr wrap="square">
            <a:spAutoFit/>
          </a:bodyPr>
          <a:lstStyle/>
          <a:p>
            <a:endParaRPr lang="en-US" sz="3200" dirty="0" smtClean="0">
              <a:solidFill>
                <a:srgbClr val="000066"/>
              </a:solidFill>
            </a:endParaRPr>
          </a:p>
          <a:p>
            <a:pPr algn="r"/>
            <a:r>
              <a:rPr lang="ar-SA" sz="3200" b="1" dirty="0" smtClean="0"/>
              <a:t>( إذا مات ابن آدم انقطع عمله إلا من ثلاث: صدقة جارية، أو علم ينتفع </a:t>
            </a:r>
            <a:r>
              <a:rPr lang="ar-SA" sz="3200" b="1" dirty="0" err="1" smtClean="0"/>
              <a:t>به</a:t>
            </a:r>
            <a:r>
              <a:rPr lang="ar-SA" sz="3200" b="1" dirty="0" smtClean="0"/>
              <a:t>، أو ولد صالح يدعو له) </a:t>
            </a:r>
            <a:endParaRPr lang="en-US" sz="3200" b="1" dirty="0" smtClean="0"/>
          </a:p>
          <a:p>
            <a:endParaRPr lang="en-US" sz="3200" b="1" dirty="0" smtClean="0">
              <a:solidFill>
                <a:srgbClr val="000066"/>
              </a:solidFill>
            </a:endParaRPr>
          </a:p>
          <a:p>
            <a:r>
              <a:rPr lang="en-US" sz="3200" dirty="0" smtClean="0">
                <a:solidFill>
                  <a:srgbClr val="000066"/>
                </a:solidFill>
              </a:rPr>
              <a:t>If the </a:t>
            </a:r>
            <a:r>
              <a:rPr lang="en-US" sz="3200" dirty="0">
                <a:solidFill>
                  <a:srgbClr val="000066"/>
                </a:solidFill>
              </a:rPr>
              <a:t>son of Adam dies, his work is cut off except from three: a </a:t>
            </a:r>
            <a:r>
              <a:rPr lang="en-US" sz="3200" dirty="0" smtClean="0">
                <a:solidFill>
                  <a:srgbClr val="000066"/>
                </a:solidFill>
              </a:rPr>
              <a:t>continuous </a:t>
            </a:r>
            <a:r>
              <a:rPr lang="en-US" sz="3200" dirty="0">
                <a:solidFill>
                  <a:srgbClr val="000066"/>
                </a:solidFill>
              </a:rPr>
              <a:t>charity, useful </a:t>
            </a:r>
            <a:r>
              <a:rPr lang="en-US" sz="3200" dirty="0" smtClean="0">
                <a:solidFill>
                  <a:srgbClr val="000066"/>
                </a:solidFill>
              </a:rPr>
              <a:t>knowledge, or </a:t>
            </a:r>
            <a:r>
              <a:rPr lang="en-US" sz="3200" dirty="0">
                <a:solidFill>
                  <a:srgbClr val="000066"/>
                </a:solidFill>
              </a:rPr>
              <a:t>a righteous son </a:t>
            </a:r>
            <a:r>
              <a:rPr lang="en-US" sz="3200" dirty="0" smtClean="0">
                <a:solidFill>
                  <a:srgbClr val="000066"/>
                </a:solidFill>
              </a:rPr>
              <a:t>who prays for him</a:t>
            </a:r>
            <a:r>
              <a:rPr lang="en-US" dirty="0" smtClean="0">
                <a:solidFill>
                  <a:srgbClr val="000066"/>
                </a:solidFill>
              </a:rPr>
              <a:t>.</a:t>
            </a:r>
            <a:r>
              <a:rPr lang="en-US" sz="2800" dirty="0" smtClean="0">
                <a:solidFill>
                  <a:srgbClr val="000066"/>
                </a:solidFill>
              </a:rPr>
              <a:t> </a:t>
            </a:r>
            <a:r>
              <a:rPr lang="en-US" sz="2000" dirty="0">
                <a:solidFill>
                  <a:srgbClr val="663300"/>
                </a:solidFill>
              </a:rPr>
              <a:t>Muslim (# </a:t>
            </a:r>
            <a:r>
              <a:rPr lang="en-US" sz="1800" dirty="0">
                <a:solidFill>
                  <a:srgbClr val="663300"/>
                </a:solidFill>
              </a:rPr>
              <a:t>1631)</a:t>
            </a:r>
            <a:endParaRPr lang="en-US" dirty="0">
              <a:solidFill>
                <a:srgbClr val="000066"/>
              </a:solidFill>
            </a:endParaRPr>
          </a:p>
          <a:p>
            <a:r>
              <a:rPr lang="en-US" sz="3200" dirty="0">
                <a:solidFill>
                  <a:srgbClr val="000066"/>
                </a:solidFill>
              </a:rPr>
              <a:t>                  </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p:cTn id="7" dur="500" fill="hold"/>
                                        <p:tgtEl>
                                          <p:spTgt spid="40962"/>
                                        </p:tgtEl>
                                        <p:attrNameLst>
                                          <p:attrName>ppt_w</p:attrName>
                                        </p:attrNameLst>
                                      </p:cBhvr>
                                      <p:tavLst>
                                        <p:tav tm="0">
                                          <p:val>
                                            <p:strVal val="4*#ppt_w"/>
                                          </p:val>
                                        </p:tav>
                                        <p:tav tm="100000">
                                          <p:val>
                                            <p:strVal val="#ppt_w"/>
                                          </p:val>
                                        </p:tav>
                                      </p:tavLst>
                                    </p:anim>
                                    <p:anim calcmode="lin" valueType="num">
                                      <p:cBhvr>
                                        <p:cTn id="8" dur="500" fill="hold"/>
                                        <p:tgtEl>
                                          <p:spTgt spid="4096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9" fill="hold">
                      <p:stCondLst>
                        <p:cond delay="indefinite"/>
                      </p:stCondLst>
                      <p:childTnLst>
                        <p:par>
                          <p:cTn id="10" fill="hold">
                            <p:stCondLst>
                              <p:cond delay="0"/>
                            </p:stCondLst>
                            <p:childTnLst>
                              <p:par>
                                <p:cTn id="11" presetID="7" presetClass="entr" presetSubtype="1" fill="hold" grpId="0" nodeType="clickEffect">
                                  <p:stCondLst>
                                    <p:cond delay="0"/>
                                  </p:stCondLst>
                                  <p:childTnLst>
                                    <p:set>
                                      <p:cBhvr>
                                        <p:cTn id="12" dur="1" fill="hold">
                                          <p:stCondLst>
                                            <p:cond delay="0"/>
                                          </p:stCondLst>
                                        </p:cTn>
                                        <p:tgtEl>
                                          <p:spTgt spid="40968"/>
                                        </p:tgtEl>
                                        <p:attrNameLst>
                                          <p:attrName>style.visibility</p:attrName>
                                        </p:attrNameLst>
                                      </p:cBhvr>
                                      <p:to>
                                        <p:strVal val="visible"/>
                                      </p:to>
                                    </p:set>
                                    <p:anim calcmode="lin" valueType="num">
                                      <p:cBhvr additive="base">
                                        <p:cTn id="13" dur="5000" fill="hold"/>
                                        <p:tgtEl>
                                          <p:spTgt spid="40968"/>
                                        </p:tgtEl>
                                        <p:attrNameLst>
                                          <p:attrName>ppt_x</p:attrName>
                                        </p:attrNameLst>
                                      </p:cBhvr>
                                      <p:tavLst>
                                        <p:tav tm="0">
                                          <p:val>
                                            <p:strVal val="#ppt_x"/>
                                          </p:val>
                                        </p:tav>
                                        <p:tav tm="100000">
                                          <p:val>
                                            <p:strVal val="#ppt_x"/>
                                          </p:val>
                                        </p:tav>
                                      </p:tavLst>
                                    </p:anim>
                                    <p:anim calcmode="lin" valueType="num">
                                      <p:cBhvr additive="base">
                                        <p:cTn id="14" dur="5000" fill="hold"/>
                                        <p:tgtEl>
                                          <p:spTgt spid="4096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8"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z="6000" b="1" spc="-150" dirty="0" smtClean="0">
                <a:solidFill>
                  <a:schemeClr val="accent1"/>
                </a:solidFill>
                <a:latin typeface="ae_AlMateen" pitchFamily="2" charset="-78"/>
                <a:cs typeface="ae_AlMateen" pitchFamily="2" charset="-78"/>
              </a:rPr>
              <a:t>Lecture ( 7) </a:t>
            </a:r>
          </a:p>
        </p:txBody>
      </p:sp>
      <p:sp>
        <p:nvSpPr>
          <p:cNvPr id="4" name="Subtitle 3"/>
          <p:cNvSpPr>
            <a:spLocks noGrp="1"/>
          </p:cNvSpPr>
          <p:nvPr>
            <p:ph type="subTitle" idx="1"/>
          </p:nvPr>
        </p:nvSpPr>
        <p:spPr/>
        <p:txBody>
          <a:bodyPr/>
          <a:lstStyle/>
          <a:p>
            <a:r>
              <a:rPr lang="en-US" b="1" dirty="0" smtClean="0">
                <a:solidFill>
                  <a:schemeClr val="tx1"/>
                </a:solidFill>
              </a:rPr>
              <a:t>Translation of religious texts</a:t>
            </a:r>
          </a:p>
          <a:p>
            <a:r>
              <a:rPr lang="en-US" b="1" dirty="0" smtClean="0">
                <a:solidFill>
                  <a:schemeClr val="tx1"/>
                </a:solidFill>
              </a:rPr>
              <a:t>(Part 2)  </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55</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285720" y="1524000"/>
            <a:ext cx="8358246" cy="4114800"/>
          </a:xfrm>
          <a:solidFill>
            <a:schemeClr val="bg1"/>
          </a:solidFill>
        </p:spPr>
        <p:txBody>
          <a:bodyPr/>
          <a:lstStyle/>
          <a:p>
            <a:pPr algn="l">
              <a:lnSpc>
                <a:spcPct val="90000"/>
              </a:lnSpc>
              <a:buFontTx/>
              <a:buNone/>
            </a:pPr>
            <a:r>
              <a:rPr lang="en-US" altLang="en-US" b="1" dirty="0">
                <a:solidFill>
                  <a:schemeClr val="folHlink"/>
                </a:solidFill>
              </a:rPr>
              <a:t>Hear</a:t>
            </a:r>
            <a:r>
              <a:rPr lang="en-US" altLang="en-US" dirty="0">
                <a:solidFill>
                  <a:schemeClr val="folHlink"/>
                </a:solidFill>
              </a:rPr>
              <a:t>, O </a:t>
            </a:r>
            <a:r>
              <a:rPr lang="en-US" altLang="en-US" b="1" dirty="0">
                <a:solidFill>
                  <a:schemeClr val="folHlink"/>
                </a:solidFill>
              </a:rPr>
              <a:t>Israel</a:t>
            </a:r>
            <a:r>
              <a:rPr lang="en-US" altLang="en-US" dirty="0">
                <a:solidFill>
                  <a:schemeClr val="folHlink"/>
                </a:solidFill>
              </a:rPr>
              <a:t>: The </a:t>
            </a:r>
            <a:r>
              <a:rPr lang="en-US" altLang="en-US" b="1" dirty="0">
                <a:solidFill>
                  <a:schemeClr val="folHlink"/>
                </a:solidFill>
              </a:rPr>
              <a:t>Lord our God is One Lord.</a:t>
            </a:r>
            <a:r>
              <a:rPr lang="en-US" altLang="en-US" dirty="0">
                <a:solidFill>
                  <a:schemeClr val="folHlink"/>
                </a:solidFill>
              </a:rPr>
              <a:t>  </a:t>
            </a:r>
            <a:r>
              <a:rPr lang="en-US" altLang="en-US" sz="2000" dirty="0">
                <a:solidFill>
                  <a:srgbClr val="FF6600"/>
                </a:solidFill>
              </a:rPr>
              <a:t>Deuteronomy 6:4</a:t>
            </a:r>
          </a:p>
          <a:p>
            <a:pPr algn="l">
              <a:lnSpc>
                <a:spcPct val="90000"/>
              </a:lnSpc>
              <a:buFontTx/>
              <a:buNone/>
            </a:pPr>
            <a:endParaRPr lang="en-US" altLang="en-US" sz="2000" dirty="0">
              <a:solidFill>
                <a:srgbClr val="FF6600"/>
              </a:solidFill>
            </a:endParaRPr>
          </a:p>
          <a:p>
            <a:pPr algn="l">
              <a:lnSpc>
                <a:spcPct val="90000"/>
              </a:lnSpc>
            </a:pPr>
            <a:r>
              <a:rPr lang="en-US" altLang="en-US" b="1" dirty="0">
                <a:solidFill>
                  <a:schemeClr val="folHlink"/>
                </a:solidFill>
              </a:rPr>
              <a:t>Has not the One God made and </a:t>
            </a:r>
            <a:r>
              <a:rPr lang="en-US" altLang="en-US" sz="2400" b="1" dirty="0">
                <a:solidFill>
                  <a:schemeClr val="folHlink"/>
                </a:solidFill>
              </a:rPr>
              <a:t>sustained for us the spirit of life</a:t>
            </a:r>
            <a:r>
              <a:rPr lang="en-US" altLang="en-US" sz="2400" dirty="0">
                <a:solidFill>
                  <a:schemeClr val="folHlink"/>
                </a:solidFill>
              </a:rPr>
              <a:t>?</a:t>
            </a:r>
            <a:r>
              <a:rPr lang="en-US" altLang="en-US" sz="1800" dirty="0">
                <a:solidFill>
                  <a:schemeClr val="folHlink"/>
                </a:solidFill>
              </a:rPr>
              <a:t> </a:t>
            </a:r>
            <a:r>
              <a:rPr lang="en-US" altLang="en-US" sz="1800" dirty="0" smtClean="0">
                <a:solidFill>
                  <a:schemeClr val="folHlink"/>
                </a:solidFill>
              </a:rPr>
              <a:t>    </a:t>
            </a:r>
            <a:r>
              <a:rPr lang="en-US" altLang="en-US" sz="1800" b="1" dirty="0" smtClean="0">
                <a:solidFill>
                  <a:srgbClr val="FF6600"/>
                </a:solidFill>
              </a:rPr>
              <a:t>Mal</a:t>
            </a:r>
            <a:r>
              <a:rPr lang="en-US" altLang="en-US" sz="1800" dirty="0" smtClean="0">
                <a:solidFill>
                  <a:schemeClr val="folHlink"/>
                </a:solidFill>
              </a:rPr>
              <a:t> </a:t>
            </a:r>
            <a:r>
              <a:rPr lang="en-US" altLang="en-US" sz="1800" dirty="0">
                <a:solidFill>
                  <a:srgbClr val="FF6600"/>
                </a:solidFill>
              </a:rPr>
              <a:t>2:15</a:t>
            </a:r>
          </a:p>
          <a:p>
            <a:pPr algn="l">
              <a:lnSpc>
                <a:spcPct val="90000"/>
              </a:lnSpc>
              <a:buFontTx/>
              <a:buNone/>
            </a:pPr>
            <a:endParaRPr lang="en-US" altLang="en-US" sz="1800" dirty="0">
              <a:solidFill>
                <a:schemeClr val="folHlink"/>
              </a:solidFill>
            </a:endParaRPr>
          </a:p>
          <a:p>
            <a:pPr algn="l">
              <a:lnSpc>
                <a:spcPct val="90000"/>
              </a:lnSpc>
            </a:pPr>
            <a:r>
              <a:rPr lang="en-US" altLang="en-US" b="1" dirty="0">
                <a:solidFill>
                  <a:schemeClr val="folHlink"/>
                </a:solidFill>
              </a:rPr>
              <a:t>There is no other god besides Me</a:t>
            </a:r>
            <a:r>
              <a:rPr lang="en-US" altLang="en-US" sz="1800" b="1" dirty="0">
                <a:solidFill>
                  <a:schemeClr val="folHlink"/>
                </a:solidFill>
              </a:rPr>
              <a:t>.</a:t>
            </a:r>
            <a:r>
              <a:rPr lang="en-US" altLang="en-US" sz="1800" dirty="0">
                <a:solidFill>
                  <a:schemeClr val="folHlink"/>
                </a:solidFill>
              </a:rPr>
              <a:t> </a:t>
            </a:r>
            <a:r>
              <a:rPr lang="en-US" altLang="en-US" sz="1800" dirty="0" smtClean="0">
                <a:solidFill>
                  <a:schemeClr val="folHlink"/>
                </a:solidFill>
              </a:rPr>
              <a:t>          </a:t>
            </a:r>
            <a:r>
              <a:rPr lang="en-US" altLang="en-US" sz="1800" b="1" dirty="0">
                <a:solidFill>
                  <a:srgbClr val="FF6600"/>
                </a:solidFill>
              </a:rPr>
              <a:t>Isaiah</a:t>
            </a:r>
            <a:r>
              <a:rPr lang="en-US" altLang="en-US" sz="1800" dirty="0">
                <a:solidFill>
                  <a:srgbClr val="FF6600"/>
                </a:solidFill>
              </a:rPr>
              <a:t> 44: 21</a:t>
            </a:r>
            <a:endParaRPr lang="en-US" altLang="ar-SA" sz="1800" dirty="0">
              <a:solidFill>
                <a:srgbClr val="FF6600"/>
              </a:solidFill>
            </a:endParaRPr>
          </a:p>
        </p:txBody>
      </p:sp>
      <p:sp>
        <p:nvSpPr>
          <p:cNvPr id="39942"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Bible</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iterate type="wd">
                                    <p:tmPct val="100000"/>
                                  </p:iterate>
                                  <p:childTnLst>
                                    <p:set>
                                      <p:cBhvr>
                                        <p:cTn id="6" dur="1" fill="hold">
                                          <p:stCondLst>
                                            <p:cond delay="0"/>
                                          </p:stCondLst>
                                        </p:cTn>
                                        <p:tgtEl>
                                          <p:spTgt spid="39942"/>
                                        </p:tgtEl>
                                        <p:attrNameLst>
                                          <p:attrName>style.visibility</p:attrName>
                                        </p:attrNameLst>
                                      </p:cBhvr>
                                      <p:to>
                                        <p:strVal val="visible"/>
                                      </p:to>
                                    </p:set>
                                    <p:anim calcmode="lin" valueType="num">
                                      <p:cBhvr>
                                        <p:cTn id="7" dur="750" fill="hold"/>
                                        <p:tgtEl>
                                          <p:spTgt spid="39942"/>
                                        </p:tgtEl>
                                        <p:attrNameLst>
                                          <p:attrName>ppt_w</p:attrName>
                                        </p:attrNameLst>
                                      </p:cBhvr>
                                      <p:tavLst>
                                        <p:tav tm="0">
                                          <p:val>
                                            <p:fltVal val="0"/>
                                          </p:val>
                                        </p:tav>
                                        <p:tav tm="100000">
                                          <p:val>
                                            <p:strVal val="#ppt_w"/>
                                          </p:val>
                                        </p:tav>
                                      </p:tavLst>
                                    </p:anim>
                                    <p:anim calcmode="lin" valueType="num">
                                      <p:cBhvr>
                                        <p:cTn id="8" dur="750" fill="hold"/>
                                        <p:tgtEl>
                                          <p:spTgt spid="39942"/>
                                        </p:tgtEl>
                                        <p:attrNameLst>
                                          <p:attrName>ppt_h</p:attrName>
                                        </p:attrNameLst>
                                      </p:cBhvr>
                                      <p:tavLst>
                                        <p:tav tm="0">
                                          <p:val>
                                            <p:fltVal val="0"/>
                                          </p:val>
                                        </p:tav>
                                        <p:tav tm="100000">
                                          <p:val>
                                            <p:strVal val="#ppt_h"/>
                                          </p:val>
                                        </p:tav>
                                      </p:tavLst>
                                    </p:anim>
                                    <p:anim calcmode="lin" valueType="num">
                                      <p:cBhvr>
                                        <p:cTn id="9" dur="750" fill="hold"/>
                                        <p:tgtEl>
                                          <p:spTgt spid="39942"/>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994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9939">
                                            <p:txEl>
                                              <p:pRg st="0" end="0"/>
                                            </p:txEl>
                                          </p:spTgt>
                                        </p:tgtEl>
                                        <p:attrNameLst>
                                          <p:attrName>style.visibility</p:attrName>
                                        </p:attrNameLst>
                                      </p:cBhvr>
                                      <p:to>
                                        <p:strVal val="visible"/>
                                      </p:to>
                                    </p:set>
                                    <p:anim calcmode="lin" valueType="num">
                                      <p:cBhvr>
                                        <p:cTn id="15" dur="10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9939">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993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9939">
                                            <p:txEl>
                                              <p:pRg st="0" end="0"/>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3" name="PROJCTOR.WAV" builtIn="1"/>
                                        </p:tgtEl>
                                      </p:cMediaNode>
                                    </p:audio>
                                  </p:sub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9939">
                                            <p:txEl>
                                              <p:pRg st="2" end="2"/>
                                            </p:txEl>
                                          </p:spTgt>
                                        </p:tgtEl>
                                        <p:attrNameLst>
                                          <p:attrName>style.visibility</p:attrName>
                                        </p:attrNameLst>
                                      </p:cBhvr>
                                      <p:to>
                                        <p:strVal val="visible"/>
                                      </p:to>
                                    </p:set>
                                    <p:anim calcmode="lin" valueType="num">
                                      <p:cBhvr>
                                        <p:cTn id="23" dur="1000" fill="hold"/>
                                        <p:tgtEl>
                                          <p:spTgt spid="39939">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9939">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9939">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9939">
                                            <p:txEl>
                                              <p:pRg st="2" end="2"/>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1"/>
                                            </p:cond>
                                          </p:stCondLst>
                                          <p:endCondLst>
                                            <p:cond evt="onStopAudio" delay="0">
                                              <p:tgtEl>
                                                <p:sldTgt/>
                                              </p:tgtEl>
                                            </p:cond>
                                          </p:endCondLst>
                                        </p:cTn>
                                        <p:tgtEl>
                                          <p:sndTgt r:embed="rId3" name="PROJCTOR.WAV" builtIn="1"/>
                                        </p:tgtEl>
                                      </p:cMediaNode>
                                    </p:audio>
                                  </p:sub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9939">
                                            <p:txEl>
                                              <p:pRg st="4" end="4"/>
                                            </p:txEl>
                                          </p:spTgt>
                                        </p:tgtEl>
                                        <p:attrNameLst>
                                          <p:attrName>style.visibility</p:attrName>
                                        </p:attrNameLst>
                                      </p:cBhvr>
                                      <p:to>
                                        <p:strVal val="visible"/>
                                      </p:to>
                                    </p:set>
                                    <p:anim calcmode="lin" valueType="num">
                                      <p:cBhvr>
                                        <p:cTn id="31" dur="1000" fill="hold"/>
                                        <p:tgtEl>
                                          <p:spTgt spid="39939">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9939">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9939">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9939">
                                            <p:txEl>
                                              <p:pRg st="4" end="4"/>
                                            </p:txEl>
                                          </p:spTgt>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9"/>
                                            </p:cond>
                                          </p:stCondLst>
                                          <p:endCondLst>
                                            <p:cond evt="onStopAudio" delay="0">
                                              <p:tgtEl>
                                                <p:sldTgt/>
                                              </p:tgtEl>
                                            </p:cond>
                                          </p:endCondLst>
                                        </p:cTn>
                                        <p:tgtEl>
                                          <p:sndTgt r:embed="rId3" name="PROJCTO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P spid="39942"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500034" y="3886200"/>
            <a:ext cx="8429684" cy="978729"/>
          </a:xfrm>
          <a:prstGeom prst="rect">
            <a:avLst/>
          </a:prstGeom>
          <a:noFill/>
          <a:ln w="9525">
            <a:noFill/>
            <a:miter lim="800000"/>
            <a:headEnd/>
            <a:tailEnd/>
          </a:ln>
          <a:effectLst/>
        </p:spPr>
        <p:txBody>
          <a:bodyPr wrap="square">
            <a:spAutoFit/>
          </a:bodyPr>
          <a:lstStyle/>
          <a:p>
            <a:pPr>
              <a:lnSpc>
                <a:spcPct val="90000"/>
              </a:lnSpc>
              <a:buClrTx/>
              <a:buFontTx/>
              <a:buNone/>
            </a:pPr>
            <a:r>
              <a:rPr lang="en-US" altLang="ar-SA" sz="3200" dirty="0">
                <a:solidFill>
                  <a:schemeClr val="folHlink"/>
                </a:solidFill>
              </a:rPr>
              <a:t>Why do you call me good? There is none good but One, that is, God</a:t>
            </a:r>
            <a:r>
              <a:rPr lang="en-US" altLang="ar-SA" dirty="0">
                <a:solidFill>
                  <a:schemeClr val="folHlink"/>
                </a:solidFill>
              </a:rPr>
              <a:t>.</a:t>
            </a:r>
            <a:r>
              <a:rPr lang="en-US" altLang="ar-SA" sz="2400" dirty="0">
                <a:solidFill>
                  <a:schemeClr val="folHlink"/>
                </a:solidFill>
              </a:rPr>
              <a:t>  </a:t>
            </a:r>
            <a:r>
              <a:rPr lang="en-US" altLang="ar-SA" sz="1600" dirty="0">
                <a:solidFill>
                  <a:srgbClr val="FF6600"/>
                </a:solidFill>
              </a:rPr>
              <a:t>Matthew 19:17</a:t>
            </a:r>
            <a:endParaRPr lang="en-US" altLang="en-US" b="0" dirty="0">
              <a:solidFill>
                <a:schemeClr val="tx1"/>
              </a:solidFill>
            </a:endParaRPr>
          </a:p>
        </p:txBody>
      </p:sp>
      <p:sp>
        <p:nvSpPr>
          <p:cNvPr id="28676" name="Text Box 4"/>
          <p:cNvSpPr txBox="1">
            <a:spLocks noChangeArrowheads="1"/>
          </p:cNvSpPr>
          <p:nvPr/>
        </p:nvSpPr>
        <p:spPr bwMode="auto">
          <a:xfrm>
            <a:off x="500034" y="1571612"/>
            <a:ext cx="8429684" cy="1077218"/>
          </a:xfrm>
          <a:prstGeom prst="rect">
            <a:avLst/>
          </a:prstGeom>
          <a:noFill/>
          <a:ln w="9525">
            <a:noFill/>
            <a:miter lim="800000"/>
            <a:headEnd/>
            <a:tailEnd/>
          </a:ln>
          <a:effectLst/>
        </p:spPr>
        <p:txBody>
          <a:bodyPr wrap="square">
            <a:spAutoFit/>
          </a:bodyPr>
          <a:lstStyle/>
          <a:p>
            <a:pPr>
              <a:buClrTx/>
              <a:buFontTx/>
              <a:buNone/>
            </a:pPr>
            <a:r>
              <a:rPr lang="en-US" altLang="en-US" sz="3200" dirty="0">
                <a:solidFill>
                  <a:schemeClr val="folHlink"/>
                </a:solidFill>
              </a:rPr>
              <a:t>Hear, O Israel: The Lord our God is </a:t>
            </a:r>
            <a:r>
              <a:rPr lang="en-US" altLang="en-US" sz="3200" u="sng" dirty="0">
                <a:solidFill>
                  <a:schemeClr val="folHlink"/>
                </a:solidFill>
              </a:rPr>
              <a:t>One</a:t>
            </a:r>
            <a:r>
              <a:rPr lang="en-US" altLang="en-US" sz="3200" dirty="0">
                <a:solidFill>
                  <a:schemeClr val="folHlink"/>
                </a:solidFill>
              </a:rPr>
              <a:t> Lord</a:t>
            </a:r>
            <a:r>
              <a:rPr lang="en-US" altLang="en-US" sz="1600" dirty="0">
                <a:solidFill>
                  <a:schemeClr val="folHlink"/>
                </a:solidFill>
              </a:rPr>
              <a:t>.</a:t>
            </a:r>
            <a:r>
              <a:rPr lang="en-US" altLang="en-US" sz="3200" dirty="0">
                <a:solidFill>
                  <a:schemeClr val="folHlink"/>
                </a:solidFill>
              </a:rPr>
              <a:t> </a:t>
            </a:r>
            <a:r>
              <a:rPr lang="en-US" altLang="en-US" sz="1400" dirty="0">
                <a:solidFill>
                  <a:srgbClr val="FF6600"/>
                </a:solidFill>
              </a:rPr>
              <a:t>Mark 12:29</a:t>
            </a:r>
            <a:r>
              <a:rPr lang="en-US" altLang="en-US" sz="3200" dirty="0">
                <a:solidFill>
                  <a:schemeClr val="folHlink"/>
                </a:solidFill>
              </a:rPr>
              <a:t>                                                   </a:t>
            </a:r>
            <a:endParaRPr lang="en-US" altLang="en-US" sz="3200" dirty="0">
              <a:solidFill>
                <a:schemeClr val="tx1"/>
              </a:solidFill>
            </a:endParaRPr>
          </a:p>
        </p:txBody>
      </p:sp>
      <p:sp>
        <p:nvSpPr>
          <p:cNvPr id="5"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Bible  </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8676"/>
                                        </p:tgtEl>
                                        <p:attrNameLst>
                                          <p:attrName>style.visibility</p:attrName>
                                        </p:attrNameLst>
                                      </p:cBhvr>
                                      <p:to>
                                        <p:strVal val="visible"/>
                                      </p:to>
                                    </p:set>
                                    <p:anim calcmode="lin" valueType="num">
                                      <p:cBhvr>
                                        <p:cTn id="7" dur="1000" fill="hold"/>
                                        <p:tgtEl>
                                          <p:spTgt spid="28676"/>
                                        </p:tgtEl>
                                        <p:attrNameLst>
                                          <p:attrName>ppt_w</p:attrName>
                                        </p:attrNameLst>
                                      </p:cBhvr>
                                      <p:tavLst>
                                        <p:tav tm="0">
                                          <p:val>
                                            <p:fltVal val="0"/>
                                          </p:val>
                                        </p:tav>
                                        <p:tav tm="100000">
                                          <p:val>
                                            <p:strVal val="#ppt_w"/>
                                          </p:val>
                                        </p:tav>
                                      </p:tavLst>
                                    </p:anim>
                                    <p:anim calcmode="lin" valueType="num">
                                      <p:cBhvr>
                                        <p:cTn id="8" dur="1000" fill="hold"/>
                                        <p:tgtEl>
                                          <p:spTgt spid="28676"/>
                                        </p:tgtEl>
                                        <p:attrNameLst>
                                          <p:attrName>ppt_h</p:attrName>
                                        </p:attrNameLst>
                                      </p:cBhvr>
                                      <p:tavLst>
                                        <p:tav tm="0">
                                          <p:val>
                                            <p:fltVal val="0"/>
                                          </p:val>
                                        </p:tav>
                                        <p:tav tm="100000">
                                          <p:val>
                                            <p:strVal val="#ppt_h"/>
                                          </p:val>
                                        </p:tav>
                                      </p:tavLst>
                                    </p:anim>
                                    <p:anim calcmode="lin" valueType="num">
                                      <p:cBhvr>
                                        <p:cTn id="9" dur="1000" fill="hold"/>
                                        <p:tgtEl>
                                          <p:spTgt spid="2867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867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8675"/>
                                        </p:tgtEl>
                                        <p:attrNameLst>
                                          <p:attrName>style.visibility</p:attrName>
                                        </p:attrNameLst>
                                      </p:cBhvr>
                                      <p:to>
                                        <p:strVal val="visible"/>
                                      </p:to>
                                    </p:set>
                                    <p:anim calcmode="lin" valueType="num">
                                      <p:cBhvr>
                                        <p:cTn id="15" dur="1000" fill="hold"/>
                                        <p:tgtEl>
                                          <p:spTgt spid="28675"/>
                                        </p:tgtEl>
                                        <p:attrNameLst>
                                          <p:attrName>ppt_w</p:attrName>
                                        </p:attrNameLst>
                                      </p:cBhvr>
                                      <p:tavLst>
                                        <p:tav tm="0">
                                          <p:val>
                                            <p:fltVal val="0"/>
                                          </p:val>
                                        </p:tav>
                                        <p:tav tm="100000">
                                          <p:val>
                                            <p:strVal val="#ppt_w"/>
                                          </p:val>
                                        </p:tav>
                                      </p:tavLst>
                                    </p:anim>
                                    <p:anim calcmode="lin" valueType="num">
                                      <p:cBhvr>
                                        <p:cTn id="16" dur="1000" fill="hold"/>
                                        <p:tgtEl>
                                          <p:spTgt spid="28675"/>
                                        </p:tgtEl>
                                        <p:attrNameLst>
                                          <p:attrName>ppt_h</p:attrName>
                                        </p:attrNameLst>
                                      </p:cBhvr>
                                      <p:tavLst>
                                        <p:tav tm="0">
                                          <p:val>
                                            <p:fltVal val="0"/>
                                          </p:val>
                                        </p:tav>
                                        <p:tav tm="100000">
                                          <p:val>
                                            <p:strVal val="#ppt_h"/>
                                          </p:val>
                                        </p:tav>
                                      </p:tavLst>
                                    </p:anim>
                                    <p:anim calcmode="lin" valueType="num">
                                      <p:cBhvr>
                                        <p:cTn id="17" dur="1000" fill="hold"/>
                                        <p:tgtEl>
                                          <p:spTgt spid="2867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867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PROJCTOR.WAV" builtIn="1"/>
                                        </p:tgtEl>
                                      </p:cMediaNode>
                                    </p:audio>
                                  </p:sub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iterate type="wd">
                                    <p:tmPct val="100000"/>
                                  </p:iterate>
                                  <p:childTnLst>
                                    <p:set>
                                      <p:cBhvr>
                                        <p:cTn id="22" dur="1" fill="hold">
                                          <p:stCondLst>
                                            <p:cond delay="0"/>
                                          </p:stCondLst>
                                        </p:cTn>
                                        <p:tgtEl>
                                          <p:spTgt spid="5"/>
                                        </p:tgtEl>
                                        <p:attrNameLst>
                                          <p:attrName>style.visibility</p:attrName>
                                        </p:attrNameLst>
                                      </p:cBhvr>
                                      <p:to>
                                        <p:strVal val="visible"/>
                                      </p:to>
                                    </p:set>
                                    <p:anim calcmode="lin" valueType="num">
                                      <p:cBhvr>
                                        <p:cTn id="23" dur="750" fill="hold"/>
                                        <p:tgtEl>
                                          <p:spTgt spid="5"/>
                                        </p:tgtEl>
                                        <p:attrNameLst>
                                          <p:attrName>ppt_w</p:attrName>
                                        </p:attrNameLst>
                                      </p:cBhvr>
                                      <p:tavLst>
                                        <p:tav tm="0">
                                          <p:val>
                                            <p:fltVal val="0"/>
                                          </p:val>
                                        </p:tav>
                                        <p:tav tm="100000">
                                          <p:val>
                                            <p:strVal val="#ppt_w"/>
                                          </p:val>
                                        </p:tav>
                                      </p:tavLst>
                                    </p:anim>
                                    <p:anim calcmode="lin" valueType="num">
                                      <p:cBhvr>
                                        <p:cTn id="24" dur="750" fill="hold"/>
                                        <p:tgtEl>
                                          <p:spTgt spid="5"/>
                                        </p:tgtEl>
                                        <p:attrNameLst>
                                          <p:attrName>ppt_h</p:attrName>
                                        </p:attrNameLst>
                                      </p:cBhvr>
                                      <p:tavLst>
                                        <p:tav tm="0">
                                          <p:val>
                                            <p:fltVal val="0"/>
                                          </p:val>
                                        </p:tav>
                                        <p:tav tm="100000">
                                          <p:val>
                                            <p:strVal val="#ppt_h"/>
                                          </p:val>
                                        </p:tav>
                                      </p:tavLst>
                                    </p:anim>
                                    <p:anim calcmode="lin" valueType="num">
                                      <p:cBhvr>
                                        <p:cTn id="25" dur="750" fill="hold"/>
                                        <p:tgtEl>
                                          <p:spTgt spid="5"/>
                                        </p:tgtEl>
                                        <p:attrNameLst>
                                          <p:attrName>ppt_x</p:attrName>
                                        </p:attrNameLst>
                                      </p:cBhvr>
                                      <p:tavLst>
                                        <p:tav tm="0" fmla="#ppt_x+(cos(-2*pi*(1-$))*-#ppt_x-sin(-2*pi*(1-$))*(1-#ppt_y))*(1-$)">
                                          <p:val>
                                            <p:fltVal val="0"/>
                                          </p:val>
                                        </p:tav>
                                        <p:tav tm="100000">
                                          <p:val>
                                            <p:fltVal val="1"/>
                                          </p:val>
                                        </p:tav>
                                      </p:tavLst>
                                    </p:anim>
                                    <p:anim calcmode="lin" valueType="num">
                                      <p:cBhvr>
                                        <p:cTn id="26" dur="75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8676" grpId="0" autoUpdateAnimBg="0"/>
      <p:bldP spid="5"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85720" y="1524000"/>
            <a:ext cx="8715436" cy="978729"/>
          </a:xfrm>
          <a:prstGeom prst="rect">
            <a:avLst/>
          </a:prstGeom>
          <a:noFill/>
          <a:ln w="9525">
            <a:noFill/>
            <a:miter lim="800000"/>
            <a:headEnd/>
            <a:tailEnd/>
          </a:ln>
          <a:effectLst/>
        </p:spPr>
        <p:txBody>
          <a:bodyPr wrap="square">
            <a:spAutoFit/>
          </a:bodyPr>
          <a:lstStyle/>
          <a:p>
            <a:pPr>
              <a:lnSpc>
                <a:spcPct val="90000"/>
              </a:lnSpc>
              <a:buClrTx/>
              <a:buFontTx/>
              <a:buNone/>
            </a:pPr>
            <a:r>
              <a:rPr lang="en-US" altLang="ar-SA" sz="3200" dirty="0">
                <a:solidFill>
                  <a:schemeClr val="folHlink"/>
                </a:solidFill>
              </a:rPr>
              <a:t>Worship the Lord your </a:t>
            </a:r>
            <a:r>
              <a:rPr lang="en-US" altLang="ar-SA" sz="3200" u="sng" dirty="0">
                <a:solidFill>
                  <a:schemeClr val="folHlink"/>
                </a:solidFill>
              </a:rPr>
              <a:t>God</a:t>
            </a:r>
            <a:r>
              <a:rPr lang="en-US" altLang="ar-SA" sz="3200" dirty="0">
                <a:solidFill>
                  <a:schemeClr val="folHlink"/>
                </a:solidFill>
              </a:rPr>
              <a:t>, and serve Him </a:t>
            </a:r>
            <a:r>
              <a:rPr lang="en-US" altLang="ar-SA" sz="3200" u="sng" dirty="0">
                <a:solidFill>
                  <a:schemeClr val="folHlink"/>
                </a:solidFill>
              </a:rPr>
              <a:t>only</a:t>
            </a:r>
            <a:r>
              <a:rPr lang="en-US" altLang="ar-SA" sz="3200" dirty="0">
                <a:solidFill>
                  <a:schemeClr val="folHlink"/>
                </a:solidFill>
              </a:rPr>
              <a:t>. </a:t>
            </a:r>
            <a:r>
              <a:rPr lang="en-US" altLang="ar-SA" sz="1600" dirty="0">
                <a:solidFill>
                  <a:srgbClr val="FF6600"/>
                </a:solidFill>
              </a:rPr>
              <a:t>Matthew 4:10</a:t>
            </a:r>
          </a:p>
        </p:txBody>
      </p:sp>
      <p:sp>
        <p:nvSpPr>
          <p:cNvPr id="29702" name="Rectangle 6"/>
          <p:cNvSpPr>
            <a:spLocks noChangeArrowheads="1"/>
          </p:cNvSpPr>
          <p:nvPr/>
        </p:nvSpPr>
        <p:spPr bwMode="auto">
          <a:xfrm>
            <a:off x="285720" y="3581400"/>
            <a:ext cx="8715436" cy="1421928"/>
          </a:xfrm>
          <a:prstGeom prst="rect">
            <a:avLst/>
          </a:prstGeom>
          <a:noFill/>
          <a:ln w="9525">
            <a:noFill/>
            <a:miter lim="800000"/>
            <a:headEnd/>
            <a:tailEnd/>
          </a:ln>
          <a:effectLst/>
        </p:spPr>
        <p:txBody>
          <a:bodyPr wrap="square">
            <a:spAutoFit/>
          </a:bodyPr>
          <a:lstStyle/>
          <a:p>
            <a:pPr>
              <a:lnSpc>
                <a:spcPct val="90000"/>
              </a:lnSpc>
              <a:buClrTx/>
              <a:buFontTx/>
              <a:buNone/>
            </a:pPr>
            <a:r>
              <a:rPr lang="en-US" altLang="ar-SA" sz="3200" dirty="0">
                <a:solidFill>
                  <a:schemeClr val="folHlink"/>
                </a:solidFill>
              </a:rPr>
              <a:t>Now this is life eternal, that they know you, the </a:t>
            </a:r>
            <a:r>
              <a:rPr lang="en-US" altLang="ar-SA" sz="3200" u="sng" dirty="0">
                <a:solidFill>
                  <a:schemeClr val="folHlink"/>
                </a:solidFill>
              </a:rPr>
              <a:t>only true God</a:t>
            </a:r>
            <a:r>
              <a:rPr lang="en-US" altLang="ar-SA" sz="3200" dirty="0">
                <a:solidFill>
                  <a:schemeClr val="folHlink"/>
                </a:solidFill>
              </a:rPr>
              <a:t>, and Jesus Christ, whom you have sent</a:t>
            </a:r>
            <a:r>
              <a:rPr lang="en-US" altLang="ar-SA" sz="2000" dirty="0">
                <a:solidFill>
                  <a:schemeClr val="folHlink"/>
                </a:solidFill>
              </a:rPr>
              <a:t>. </a:t>
            </a:r>
            <a:r>
              <a:rPr lang="en-US" altLang="ar-SA" sz="1600" dirty="0">
                <a:solidFill>
                  <a:srgbClr val="FF6600"/>
                </a:solidFill>
              </a:rPr>
              <a:t>John 17:3</a:t>
            </a:r>
            <a:endParaRPr lang="en-US" altLang="en-US" sz="1600" dirty="0">
              <a:solidFill>
                <a:srgbClr val="FF6600"/>
              </a:solidFill>
            </a:endParaRPr>
          </a:p>
        </p:txBody>
      </p:sp>
      <p:sp>
        <p:nvSpPr>
          <p:cNvPr id="5"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Bible </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1000" fill="hold"/>
                                        <p:tgtEl>
                                          <p:spTgt spid="29698"/>
                                        </p:tgtEl>
                                        <p:attrNameLst>
                                          <p:attrName>ppt_w</p:attrName>
                                        </p:attrNameLst>
                                      </p:cBhvr>
                                      <p:tavLst>
                                        <p:tav tm="0">
                                          <p:val>
                                            <p:fltVal val="0"/>
                                          </p:val>
                                        </p:tav>
                                        <p:tav tm="100000">
                                          <p:val>
                                            <p:strVal val="#ppt_w"/>
                                          </p:val>
                                        </p:tav>
                                      </p:tavLst>
                                    </p:anim>
                                    <p:anim calcmode="lin" valueType="num">
                                      <p:cBhvr>
                                        <p:cTn id="8" dur="1000" fill="hold"/>
                                        <p:tgtEl>
                                          <p:spTgt spid="29698"/>
                                        </p:tgtEl>
                                        <p:attrNameLst>
                                          <p:attrName>ppt_h</p:attrName>
                                        </p:attrNameLst>
                                      </p:cBhvr>
                                      <p:tavLst>
                                        <p:tav tm="0">
                                          <p:val>
                                            <p:fltVal val="0"/>
                                          </p:val>
                                        </p:tav>
                                        <p:tav tm="100000">
                                          <p:val>
                                            <p:strVal val="#ppt_h"/>
                                          </p:val>
                                        </p:tav>
                                      </p:tavLst>
                                    </p:anim>
                                    <p:anim calcmode="lin" valueType="num">
                                      <p:cBhvr>
                                        <p:cTn id="9" dur="1000" fill="hold"/>
                                        <p:tgtEl>
                                          <p:spTgt spid="296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969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9702"/>
                                        </p:tgtEl>
                                        <p:attrNameLst>
                                          <p:attrName>style.visibility</p:attrName>
                                        </p:attrNameLst>
                                      </p:cBhvr>
                                      <p:to>
                                        <p:strVal val="visible"/>
                                      </p:to>
                                    </p:set>
                                    <p:anim calcmode="lin" valueType="num">
                                      <p:cBhvr>
                                        <p:cTn id="15" dur="1000" fill="hold"/>
                                        <p:tgtEl>
                                          <p:spTgt spid="29702"/>
                                        </p:tgtEl>
                                        <p:attrNameLst>
                                          <p:attrName>ppt_w</p:attrName>
                                        </p:attrNameLst>
                                      </p:cBhvr>
                                      <p:tavLst>
                                        <p:tav tm="0">
                                          <p:val>
                                            <p:fltVal val="0"/>
                                          </p:val>
                                        </p:tav>
                                        <p:tav tm="100000">
                                          <p:val>
                                            <p:strVal val="#ppt_w"/>
                                          </p:val>
                                        </p:tav>
                                      </p:tavLst>
                                    </p:anim>
                                    <p:anim calcmode="lin" valueType="num">
                                      <p:cBhvr>
                                        <p:cTn id="16" dur="1000" fill="hold"/>
                                        <p:tgtEl>
                                          <p:spTgt spid="29702"/>
                                        </p:tgtEl>
                                        <p:attrNameLst>
                                          <p:attrName>ppt_h</p:attrName>
                                        </p:attrNameLst>
                                      </p:cBhvr>
                                      <p:tavLst>
                                        <p:tav tm="0">
                                          <p:val>
                                            <p:fltVal val="0"/>
                                          </p:val>
                                        </p:tav>
                                        <p:tav tm="100000">
                                          <p:val>
                                            <p:strVal val="#ppt_h"/>
                                          </p:val>
                                        </p:tav>
                                      </p:tavLst>
                                    </p:anim>
                                    <p:anim calcmode="lin" valueType="num">
                                      <p:cBhvr>
                                        <p:cTn id="17" dur="1000" fill="hold"/>
                                        <p:tgtEl>
                                          <p:spTgt spid="2970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970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PROJCTOR.WAV" builtIn="1"/>
                                        </p:tgtEl>
                                      </p:cMediaNode>
                                    </p:audio>
                                  </p:sub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iterate type="wd">
                                    <p:tmPct val="100000"/>
                                  </p:iterate>
                                  <p:childTnLst>
                                    <p:set>
                                      <p:cBhvr>
                                        <p:cTn id="22" dur="1" fill="hold">
                                          <p:stCondLst>
                                            <p:cond delay="0"/>
                                          </p:stCondLst>
                                        </p:cTn>
                                        <p:tgtEl>
                                          <p:spTgt spid="5"/>
                                        </p:tgtEl>
                                        <p:attrNameLst>
                                          <p:attrName>style.visibility</p:attrName>
                                        </p:attrNameLst>
                                      </p:cBhvr>
                                      <p:to>
                                        <p:strVal val="visible"/>
                                      </p:to>
                                    </p:set>
                                    <p:anim calcmode="lin" valueType="num">
                                      <p:cBhvr>
                                        <p:cTn id="23" dur="750" fill="hold"/>
                                        <p:tgtEl>
                                          <p:spTgt spid="5"/>
                                        </p:tgtEl>
                                        <p:attrNameLst>
                                          <p:attrName>ppt_w</p:attrName>
                                        </p:attrNameLst>
                                      </p:cBhvr>
                                      <p:tavLst>
                                        <p:tav tm="0">
                                          <p:val>
                                            <p:fltVal val="0"/>
                                          </p:val>
                                        </p:tav>
                                        <p:tav tm="100000">
                                          <p:val>
                                            <p:strVal val="#ppt_w"/>
                                          </p:val>
                                        </p:tav>
                                      </p:tavLst>
                                    </p:anim>
                                    <p:anim calcmode="lin" valueType="num">
                                      <p:cBhvr>
                                        <p:cTn id="24" dur="750" fill="hold"/>
                                        <p:tgtEl>
                                          <p:spTgt spid="5"/>
                                        </p:tgtEl>
                                        <p:attrNameLst>
                                          <p:attrName>ppt_h</p:attrName>
                                        </p:attrNameLst>
                                      </p:cBhvr>
                                      <p:tavLst>
                                        <p:tav tm="0">
                                          <p:val>
                                            <p:fltVal val="0"/>
                                          </p:val>
                                        </p:tav>
                                        <p:tav tm="100000">
                                          <p:val>
                                            <p:strVal val="#ppt_h"/>
                                          </p:val>
                                        </p:tav>
                                      </p:tavLst>
                                    </p:anim>
                                    <p:anim calcmode="lin" valueType="num">
                                      <p:cBhvr>
                                        <p:cTn id="25" dur="750" fill="hold"/>
                                        <p:tgtEl>
                                          <p:spTgt spid="5"/>
                                        </p:tgtEl>
                                        <p:attrNameLst>
                                          <p:attrName>ppt_x</p:attrName>
                                        </p:attrNameLst>
                                      </p:cBhvr>
                                      <p:tavLst>
                                        <p:tav tm="0" fmla="#ppt_x+(cos(-2*pi*(1-$))*-#ppt_x-sin(-2*pi*(1-$))*(1-#ppt_y))*(1-$)">
                                          <p:val>
                                            <p:fltVal val="0"/>
                                          </p:val>
                                        </p:tav>
                                        <p:tav tm="100000">
                                          <p:val>
                                            <p:fltVal val="1"/>
                                          </p:val>
                                        </p:tav>
                                      </p:tavLst>
                                    </p:anim>
                                    <p:anim calcmode="lin" valueType="num">
                                      <p:cBhvr>
                                        <p:cTn id="26" dur="75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702" grpId="0" autoUpdateAnimBg="0"/>
      <p:bldP spid="5"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28600" y="4011613"/>
            <a:ext cx="8772556" cy="978729"/>
          </a:xfrm>
          <a:prstGeom prst="rect">
            <a:avLst/>
          </a:prstGeom>
          <a:noFill/>
          <a:ln w="9525">
            <a:noFill/>
            <a:miter lim="800000"/>
            <a:headEnd/>
            <a:tailEnd/>
          </a:ln>
          <a:effectLst/>
        </p:spPr>
        <p:txBody>
          <a:bodyPr wrap="square">
            <a:spAutoFit/>
          </a:bodyPr>
          <a:lstStyle/>
          <a:p>
            <a:pPr>
              <a:lnSpc>
                <a:spcPct val="90000"/>
              </a:lnSpc>
              <a:spcBef>
                <a:spcPct val="20000"/>
              </a:spcBef>
              <a:buClrTx/>
            </a:pPr>
            <a:r>
              <a:rPr lang="en-US" altLang="ar-SA" sz="3200" dirty="0">
                <a:solidFill>
                  <a:schemeClr val="folHlink"/>
                </a:solidFill>
              </a:rPr>
              <a:t>There is </a:t>
            </a:r>
            <a:r>
              <a:rPr lang="en-US" altLang="ar-SA" sz="3200" u="sng" dirty="0">
                <a:solidFill>
                  <a:schemeClr val="folHlink"/>
                </a:solidFill>
              </a:rPr>
              <a:t>One God</a:t>
            </a:r>
            <a:r>
              <a:rPr lang="en-US" altLang="ar-SA" sz="3200" dirty="0">
                <a:solidFill>
                  <a:schemeClr val="folHlink"/>
                </a:solidFill>
              </a:rPr>
              <a:t> and one mediator between God and men, the </a:t>
            </a:r>
            <a:r>
              <a:rPr lang="en-US" altLang="ar-SA" sz="3200" i="1" u="sng" dirty="0">
                <a:solidFill>
                  <a:schemeClr val="folHlink"/>
                </a:solidFill>
              </a:rPr>
              <a:t>man</a:t>
            </a:r>
            <a:r>
              <a:rPr lang="en-US" altLang="ar-SA" sz="3200" dirty="0">
                <a:solidFill>
                  <a:schemeClr val="folHlink"/>
                </a:solidFill>
              </a:rPr>
              <a:t> Christ Jesus. </a:t>
            </a:r>
            <a:r>
              <a:rPr lang="en-US" altLang="ar-SA" sz="1600" dirty="0" smtClean="0">
                <a:solidFill>
                  <a:srgbClr val="FF6600"/>
                </a:solidFill>
              </a:rPr>
              <a:t>1 </a:t>
            </a:r>
            <a:r>
              <a:rPr lang="en-US" altLang="ar-SA" sz="1600" dirty="0">
                <a:solidFill>
                  <a:srgbClr val="FF6600"/>
                </a:solidFill>
              </a:rPr>
              <a:t>Timothy 2:5</a:t>
            </a:r>
            <a:endParaRPr lang="en-US" altLang="en-US" sz="1600" dirty="0">
              <a:solidFill>
                <a:srgbClr val="FF6600"/>
              </a:solidFill>
            </a:endParaRPr>
          </a:p>
        </p:txBody>
      </p:sp>
      <p:sp>
        <p:nvSpPr>
          <p:cNvPr id="30725" name="Text Box 5"/>
          <p:cNvSpPr txBox="1">
            <a:spLocks noChangeArrowheads="1"/>
          </p:cNvSpPr>
          <p:nvPr/>
        </p:nvSpPr>
        <p:spPr bwMode="auto">
          <a:xfrm>
            <a:off x="228600" y="1600200"/>
            <a:ext cx="8701118" cy="978729"/>
          </a:xfrm>
          <a:prstGeom prst="rect">
            <a:avLst/>
          </a:prstGeom>
          <a:noFill/>
          <a:ln w="9525">
            <a:noFill/>
            <a:miter lim="800000"/>
            <a:headEnd/>
            <a:tailEnd/>
          </a:ln>
          <a:effectLst/>
        </p:spPr>
        <p:txBody>
          <a:bodyPr wrap="square">
            <a:spAutoFit/>
          </a:bodyPr>
          <a:lstStyle/>
          <a:p>
            <a:pPr>
              <a:lnSpc>
                <a:spcPct val="90000"/>
              </a:lnSpc>
              <a:spcBef>
                <a:spcPct val="20000"/>
              </a:spcBef>
              <a:buClrTx/>
            </a:pPr>
            <a:r>
              <a:rPr lang="en-US" altLang="ar-SA" sz="3200" dirty="0">
                <a:solidFill>
                  <a:schemeClr val="folHlink"/>
                </a:solidFill>
              </a:rPr>
              <a:t>You have truly said that He is </a:t>
            </a:r>
            <a:r>
              <a:rPr lang="en-US" altLang="ar-SA" sz="3200" u="sng" dirty="0" smtClean="0">
                <a:solidFill>
                  <a:schemeClr val="folHlink"/>
                </a:solidFill>
              </a:rPr>
              <a:t>One</a:t>
            </a:r>
            <a:r>
              <a:rPr lang="en-US" altLang="ar-SA" sz="3200" dirty="0">
                <a:solidFill>
                  <a:schemeClr val="folHlink"/>
                </a:solidFill>
              </a:rPr>
              <a:t>, </a:t>
            </a:r>
            <a:r>
              <a:rPr lang="en-US" altLang="ar-SA" sz="2000" dirty="0">
                <a:solidFill>
                  <a:schemeClr val="folHlink"/>
                </a:solidFill>
              </a:rPr>
              <a:t>and </a:t>
            </a:r>
            <a:r>
              <a:rPr lang="en-US" altLang="ar-SA" sz="2400" dirty="0">
                <a:solidFill>
                  <a:schemeClr val="folHlink"/>
                </a:solidFill>
              </a:rPr>
              <a:t>there</a:t>
            </a:r>
            <a:r>
              <a:rPr lang="en-US" altLang="ar-SA" sz="2800" dirty="0">
                <a:solidFill>
                  <a:schemeClr val="folHlink"/>
                </a:solidFill>
              </a:rPr>
              <a:t> is no other but He</a:t>
            </a:r>
            <a:r>
              <a:rPr lang="en-US" altLang="ar-SA" sz="2400" dirty="0">
                <a:solidFill>
                  <a:schemeClr val="folHlink"/>
                </a:solidFill>
              </a:rPr>
              <a:t>.</a:t>
            </a:r>
            <a:r>
              <a:rPr lang="en-US" altLang="ar-SA" sz="3200" dirty="0"/>
              <a:t>  </a:t>
            </a:r>
            <a:r>
              <a:rPr lang="en-US" altLang="ar-SA" sz="2000" dirty="0" smtClean="0"/>
              <a:t> </a:t>
            </a:r>
            <a:r>
              <a:rPr lang="en-US" altLang="ar-SA" sz="1600" dirty="0">
                <a:solidFill>
                  <a:srgbClr val="FF6600"/>
                </a:solidFill>
              </a:rPr>
              <a:t>Mark 12:32</a:t>
            </a:r>
          </a:p>
        </p:txBody>
      </p:sp>
      <p:sp>
        <p:nvSpPr>
          <p:cNvPr id="5"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Bible</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1000" fill="hold"/>
                                        <p:tgtEl>
                                          <p:spTgt spid="30725"/>
                                        </p:tgtEl>
                                        <p:attrNameLst>
                                          <p:attrName>ppt_w</p:attrName>
                                        </p:attrNameLst>
                                      </p:cBhvr>
                                      <p:tavLst>
                                        <p:tav tm="0">
                                          <p:val>
                                            <p:fltVal val="0"/>
                                          </p:val>
                                        </p:tav>
                                        <p:tav tm="100000">
                                          <p:val>
                                            <p:strVal val="#ppt_w"/>
                                          </p:val>
                                        </p:tav>
                                      </p:tavLst>
                                    </p:anim>
                                    <p:anim calcmode="lin" valueType="num">
                                      <p:cBhvr>
                                        <p:cTn id="8" dur="1000" fill="hold"/>
                                        <p:tgtEl>
                                          <p:spTgt spid="30725"/>
                                        </p:tgtEl>
                                        <p:attrNameLst>
                                          <p:attrName>ppt_h</p:attrName>
                                        </p:attrNameLst>
                                      </p:cBhvr>
                                      <p:tavLst>
                                        <p:tav tm="0">
                                          <p:val>
                                            <p:fltVal val="0"/>
                                          </p:val>
                                        </p:tav>
                                        <p:tav tm="100000">
                                          <p:val>
                                            <p:strVal val="#ppt_h"/>
                                          </p:val>
                                        </p:tav>
                                      </p:tavLst>
                                    </p:anim>
                                    <p:anim calcmode="lin" valueType="num">
                                      <p:cBhvr>
                                        <p:cTn id="9" dur="1000" fill="hold"/>
                                        <p:tgtEl>
                                          <p:spTgt spid="3072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072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0724"/>
                                        </p:tgtEl>
                                        <p:attrNameLst>
                                          <p:attrName>style.visibility</p:attrName>
                                        </p:attrNameLst>
                                      </p:cBhvr>
                                      <p:to>
                                        <p:strVal val="visible"/>
                                      </p:to>
                                    </p:set>
                                    <p:anim calcmode="lin" valueType="num">
                                      <p:cBhvr>
                                        <p:cTn id="15" dur="1000" fill="hold"/>
                                        <p:tgtEl>
                                          <p:spTgt spid="30724"/>
                                        </p:tgtEl>
                                        <p:attrNameLst>
                                          <p:attrName>ppt_w</p:attrName>
                                        </p:attrNameLst>
                                      </p:cBhvr>
                                      <p:tavLst>
                                        <p:tav tm="0">
                                          <p:val>
                                            <p:fltVal val="0"/>
                                          </p:val>
                                        </p:tav>
                                        <p:tav tm="100000">
                                          <p:val>
                                            <p:strVal val="#ppt_w"/>
                                          </p:val>
                                        </p:tav>
                                      </p:tavLst>
                                    </p:anim>
                                    <p:anim calcmode="lin" valueType="num">
                                      <p:cBhvr>
                                        <p:cTn id="16" dur="1000" fill="hold"/>
                                        <p:tgtEl>
                                          <p:spTgt spid="30724"/>
                                        </p:tgtEl>
                                        <p:attrNameLst>
                                          <p:attrName>ppt_h</p:attrName>
                                        </p:attrNameLst>
                                      </p:cBhvr>
                                      <p:tavLst>
                                        <p:tav tm="0">
                                          <p:val>
                                            <p:fltVal val="0"/>
                                          </p:val>
                                        </p:tav>
                                        <p:tav tm="100000">
                                          <p:val>
                                            <p:strVal val="#ppt_h"/>
                                          </p:val>
                                        </p:tav>
                                      </p:tavLst>
                                    </p:anim>
                                    <p:anim calcmode="lin" valueType="num">
                                      <p:cBhvr>
                                        <p:cTn id="17" dur="1000" fill="hold"/>
                                        <p:tgtEl>
                                          <p:spTgt spid="30724"/>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072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PROJCTOR.WAV" builtIn="1"/>
                                        </p:tgtEl>
                                      </p:cMediaNode>
                                    </p:audio>
                                  </p:sub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iterate type="wd">
                                    <p:tmPct val="100000"/>
                                  </p:iterate>
                                  <p:childTnLst>
                                    <p:set>
                                      <p:cBhvr>
                                        <p:cTn id="22" dur="1" fill="hold">
                                          <p:stCondLst>
                                            <p:cond delay="0"/>
                                          </p:stCondLst>
                                        </p:cTn>
                                        <p:tgtEl>
                                          <p:spTgt spid="5"/>
                                        </p:tgtEl>
                                        <p:attrNameLst>
                                          <p:attrName>style.visibility</p:attrName>
                                        </p:attrNameLst>
                                      </p:cBhvr>
                                      <p:to>
                                        <p:strVal val="visible"/>
                                      </p:to>
                                    </p:set>
                                    <p:anim calcmode="lin" valueType="num">
                                      <p:cBhvr>
                                        <p:cTn id="23" dur="750" fill="hold"/>
                                        <p:tgtEl>
                                          <p:spTgt spid="5"/>
                                        </p:tgtEl>
                                        <p:attrNameLst>
                                          <p:attrName>ppt_w</p:attrName>
                                        </p:attrNameLst>
                                      </p:cBhvr>
                                      <p:tavLst>
                                        <p:tav tm="0">
                                          <p:val>
                                            <p:fltVal val="0"/>
                                          </p:val>
                                        </p:tav>
                                        <p:tav tm="100000">
                                          <p:val>
                                            <p:strVal val="#ppt_w"/>
                                          </p:val>
                                        </p:tav>
                                      </p:tavLst>
                                    </p:anim>
                                    <p:anim calcmode="lin" valueType="num">
                                      <p:cBhvr>
                                        <p:cTn id="24" dur="750" fill="hold"/>
                                        <p:tgtEl>
                                          <p:spTgt spid="5"/>
                                        </p:tgtEl>
                                        <p:attrNameLst>
                                          <p:attrName>ppt_h</p:attrName>
                                        </p:attrNameLst>
                                      </p:cBhvr>
                                      <p:tavLst>
                                        <p:tav tm="0">
                                          <p:val>
                                            <p:fltVal val="0"/>
                                          </p:val>
                                        </p:tav>
                                        <p:tav tm="100000">
                                          <p:val>
                                            <p:strVal val="#ppt_h"/>
                                          </p:val>
                                        </p:tav>
                                      </p:tavLst>
                                    </p:anim>
                                    <p:anim calcmode="lin" valueType="num">
                                      <p:cBhvr>
                                        <p:cTn id="25" dur="750" fill="hold"/>
                                        <p:tgtEl>
                                          <p:spTgt spid="5"/>
                                        </p:tgtEl>
                                        <p:attrNameLst>
                                          <p:attrName>ppt_x</p:attrName>
                                        </p:attrNameLst>
                                      </p:cBhvr>
                                      <p:tavLst>
                                        <p:tav tm="0" fmla="#ppt_x+(cos(-2*pi*(1-$))*-#ppt_x-sin(-2*pi*(1-$))*(1-#ppt_y))*(1-$)">
                                          <p:val>
                                            <p:fltVal val="0"/>
                                          </p:val>
                                        </p:tav>
                                        <p:tav tm="100000">
                                          <p:val>
                                            <p:fltVal val="1"/>
                                          </p:val>
                                        </p:tav>
                                      </p:tavLst>
                                    </p:anim>
                                    <p:anim calcmode="lin" valueType="num">
                                      <p:cBhvr>
                                        <p:cTn id="26" dur="75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utoUpdateAnimBg="0"/>
      <p:bldP spid="30725" grpId="0" autoUpdateAnimBg="0"/>
      <p:bldP spid="5"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1027"/>
          <p:cNvSpPr txBox="1">
            <a:spLocks noChangeArrowheads="1"/>
          </p:cNvSpPr>
          <p:nvPr/>
        </p:nvSpPr>
        <p:spPr bwMode="auto">
          <a:xfrm>
            <a:off x="214282" y="1803149"/>
            <a:ext cx="8643998" cy="2554545"/>
          </a:xfrm>
          <a:prstGeom prst="rect">
            <a:avLst/>
          </a:prstGeom>
          <a:noFill/>
          <a:ln w="9525">
            <a:noFill/>
            <a:miter lim="800000"/>
            <a:headEnd/>
            <a:tailEnd/>
          </a:ln>
          <a:effectLst/>
        </p:spPr>
        <p:txBody>
          <a:bodyPr wrap="square">
            <a:spAutoFit/>
          </a:bodyPr>
          <a:lstStyle/>
          <a:p>
            <a:pPr lvl="1">
              <a:spcBef>
                <a:spcPts val="600"/>
              </a:spcBef>
              <a:buClrTx/>
              <a:buFontTx/>
              <a:buChar char="•"/>
            </a:pPr>
            <a:r>
              <a:rPr lang="en-US" altLang="ar-SA" sz="3200" dirty="0">
                <a:solidFill>
                  <a:schemeClr val="folHlink"/>
                </a:solidFill>
              </a:rPr>
              <a:t>   </a:t>
            </a:r>
            <a:r>
              <a:rPr lang="en-US" altLang="ar-SA" sz="4000" dirty="0">
                <a:solidFill>
                  <a:schemeClr val="folHlink"/>
                </a:solidFill>
              </a:rPr>
              <a:t>Say: He is God the One</a:t>
            </a:r>
            <a:r>
              <a:rPr lang="en-US" altLang="ar-SA" sz="2800" dirty="0">
                <a:solidFill>
                  <a:schemeClr val="folHlink"/>
                </a:solidFill>
              </a:rPr>
              <a:t>;</a:t>
            </a:r>
            <a:r>
              <a:rPr lang="en-US" altLang="ar-SA" sz="4000" dirty="0">
                <a:solidFill>
                  <a:schemeClr val="folHlink"/>
                </a:solidFill>
              </a:rPr>
              <a:t> God the Eternal, </a:t>
            </a:r>
            <a:r>
              <a:rPr lang="en-US" altLang="ar-SA" sz="3600" dirty="0">
                <a:solidFill>
                  <a:schemeClr val="folHlink"/>
                </a:solidFill>
              </a:rPr>
              <a:t>the</a:t>
            </a:r>
            <a:r>
              <a:rPr lang="en-US" altLang="ar-SA" sz="4000" dirty="0">
                <a:solidFill>
                  <a:schemeClr val="folHlink"/>
                </a:solidFill>
              </a:rPr>
              <a:t> Absolute; He begets not nor is He begotten; and there is none like unto </a:t>
            </a:r>
            <a:r>
              <a:rPr lang="en-US" altLang="ar-SA" sz="3600" dirty="0">
                <a:solidFill>
                  <a:schemeClr val="folHlink"/>
                </a:solidFill>
              </a:rPr>
              <a:t>Him.</a:t>
            </a:r>
            <a:r>
              <a:rPr lang="en-US" altLang="ar-SA" sz="4000" dirty="0">
                <a:solidFill>
                  <a:schemeClr val="folHlink"/>
                </a:solidFill>
              </a:rPr>
              <a:t> </a:t>
            </a:r>
            <a:r>
              <a:rPr lang="en-US" altLang="ar-SA" sz="4000" dirty="0" smtClean="0">
                <a:solidFill>
                  <a:schemeClr val="folHlink"/>
                </a:solidFill>
              </a:rPr>
              <a:t>  </a:t>
            </a:r>
            <a:r>
              <a:rPr lang="en-US" altLang="ar-SA" sz="2000" dirty="0">
                <a:solidFill>
                  <a:srgbClr val="FF6600"/>
                </a:solidFill>
              </a:rPr>
              <a:t>The Qur’an</a:t>
            </a:r>
            <a:r>
              <a:rPr lang="en-US" altLang="ar-SA" sz="2000" dirty="0">
                <a:solidFill>
                  <a:schemeClr val="folHlink"/>
                </a:solidFill>
              </a:rPr>
              <a:t> </a:t>
            </a:r>
            <a:r>
              <a:rPr lang="en-US" altLang="ar-SA" sz="2000" dirty="0">
                <a:solidFill>
                  <a:srgbClr val="FF6600"/>
                </a:solidFill>
              </a:rPr>
              <a:t>112:1- 4</a:t>
            </a:r>
            <a:r>
              <a:rPr lang="en-US" altLang="ar-SA" sz="4000" dirty="0">
                <a:solidFill>
                  <a:schemeClr val="folHlink"/>
                </a:solidFill>
              </a:rPr>
              <a:t> </a:t>
            </a:r>
            <a:endParaRPr lang="en-US" altLang="en-US" sz="4000" dirty="0">
              <a:solidFill>
                <a:schemeClr val="folHlink"/>
              </a:solidFill>
            </a:endParaRPr>
          </a:p>
        </p:txBody>
      </p:sp>
      <p:sp>
        <p:nvSpPr>
          <p:cNvPr id="4"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Quran </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p:cTn id="7" dur="1000" fill="hold"/>
                                        <p:tgtEl>
                                          <p:spTgt spid="16387"/>
                                        </p:tgtEl>
                                        <p:attrNameLst>
                                          <p:attrName>ppt_w</p:attrName>
                                        </p:attrNameLst>
                                      </p:cBhvr>
                                      <p:tavLst>
                                        <p:tav tm="0">
                                          <p:val>
                                            <p:fltVal val="0"/>
                                          </p:val>
                                        </p:tav>
                                        <p:tav tm="100000">
                                          <p:val>
                                            <p:strVal val="#ppt_w"/>
                                          </p:val>
                                        </p:tav>
                                      </p:tavLst>
                                    </p:anim>
                                    <p:anim calcmode="lin" valueType="num">
                                      <p:cBhvr>
                                        <p:cTn id="8" dur="1000" fill="hold"/>
                                        <p:tgtEl>
                                          <p:spTgt spid="16387"/>
                                        </p:tgtEl>
                                        <p:attrNameLst>
                                          <p:attrName>ppt_h</p:attrName>
                                        </p:attrNameLst>
                                      </p:cBhvr>
                                      <p:tavLst>
                                        <p:tav tm="0">
                                          <p:val>
                                            <p:fltVal val="0"/>
                                          </p:val>
                                        </p:tav>
                                        <p:tav tm="100000">
                                          <p:val>
                                            <p:strVal val="#ppt_h"/>
                                          </p:val>
                                        </p:tav>
                                      </p:tavLst>
                                    </p:anim>
                                    <p:anim calcmode="lin" valueType="num">
                                      <p:cBhvr>
                                        <p:cTn id="9" dur="1000" fill="hold"/>
                                        <p:tgtEl>
                                          <p:spTgt spid="1638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38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iterate type="wd">
                                    <p:tmPct val="100000"/>
                                  </p:iterate>
                                  <p:childTnLst>
                                    <p:set>
                                      <p:cBhvr>
                                        <p:cTn id="14" dur="1" fill="hold">
                                          <p:stCondLst>
                                            <p:cond delay="0"/>
                                          </p:stCondLst>
                                        </p:cTn>
                                        <p:tgtEl>
                                          <p:spTgt spid="4"/>
                                        </p:tgtEl>
                                        <p:attrNameLst>
                                          <p:attrName>style.visibility</p:attrName>
                                        </p:attrNameLst>
                                      </p:cBhvr>
                                      <p:to>
                                        <p:strVal val="visible"/>
                                      </p:to>
                                    </p:set>
                                    <p:anim calcmode="lin" valueType="num">
                                      <p:cBhvr>
                                        <p:cTn id="15" dur="750" fill="hold"/>
                                        <p:tgtEl>
                                          <p:spTgt spid="4"/>
                                        </p:tgtEl>
                                        <p:attrNameLst>
                                          <p:attrName>ppt_w</p:attrName>
                                        </p:attrNameLst>
                                      </p:cBhvr>
                                      <p:tavLst>
                                        <p:tav tm="0">
                                          <p:val>
                                            <p:fltVal val="0"/>
                                          </p:val>
                                        </p:tav>
                                        <p:tav tm="100000">
                                          <p:val>
                                            <p:strVal val="#ppt_w"/>
                                          </p:val>
                                        </p:tav>
                                      </p:tavLst>
                                    </p:anim>
                                    <p:anim calcmode="lin" valueType="num">
                                      <p:cBhvr>
                                        <p:cTn id="16" dur="750" fill="hold"/>
                                        <p:tgtEl>
                                          <p:spTgt spid="4"/>
                                        </p:tgtEl>
                                        <p:attrNameLst>
                                          <p:attrName>ppt_h</p:attrName>
                                        </p:attrNameLst>
                                      </p:cBhvr>
                                      <p:tavLst>
                                        <p:tav tm="0">
                                          <p:val>
                                            <p:fltVal val="0"/>
                                          </p:val>
                                        </p:tav>
                                        <p:tav tm="100000">
                                          <p:val>
                                            <p:strVal val="#ppt_h"/>
                                          </p:val>
                                        </p:tav>
                                      </p:tavLst>
                                    </p:anim>
                                    <p:anim calcmode="lin" valueType="num">
                                      <p:cBhvr>
                                        <p:cTn id="17" dur="750" fill="hold"/>
                                        <p:tgtEl>
                                          <p:spTgt spid="4"/>
                                        </p:tgtEl>
                                        <p:attrNameLst>
                                          <p:attrName>ppt_x</p:attrName>
                                        </p:attrNameLst>
                                      </p:cBhvr>
                                      <p:tavLst>
                                        <p:tav tm="0" fmla="#ppt_x+(cos(-2*pi*(1-$))*-#ppt_x-sin(-2*pi*(1-$))*(1-#ppt_y))*(1-$)">
                                          <p:val>
                                            <p:fltVal val="0"/>
                                          </p:val>
                                        </p:tav>
                                        <p:tav tm="100000">
                                          <p:val>
                                            <p:fltVal val="1"/>
                                          </p:val>
                                        </p:tav>
                                      </p:tavLst>
                                    </p:anim>
                                    <p:anim calcmode="lin" valueType="num">
                                      <p:cBhvr>
                                        <p:cTn id="18" dur="75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P spid="4"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0" y="1657167"/>
            <a:ext cx="8929718" cy="1200329"/>
          </a:xfrm>
          <a:prstGeom prst="rect">
            <a:avLst/>
          </a:prstGeom>
          <a:noFill/>
          <a:ln w="9525">
            <a:noFill/>
            <a:miter lim="800000"/>
            <a:headEnd/>
            <a:tailEnd/>
          </a:ln>
          <a:effectLst/>
        </p:spPr>
        <p:txBody>
          <a:bodyPr wrap="square">
            <a:spAutoFit/>
          </a:bodyPr>
          <a:lstStyle/>
          <a:p>
            <a:pPr lvl="1">
              <a:spcBef>
                <a:spcPts val="600"/>
              </a:spcBef>
              <a:buClrTx/>
              <a:buFontTx/>
              <a:buChar char="•"/>
            </a:pPr>
            <a:r>
              <a:rPr lang="en-US" altLang="ar-SA" dirty="0">
                <a:solidFill>
                  <a:schemeClr val="folHlink"/>
                </a:solidFill>
              </a:rPr>
              <a:t> </a:t>
            </a:r>
            <a:r>
              <a:rPr lang="en-US" altLang="ar-SA" sz="3600" dirty="0">
                <a:solidFill>
                  <a:schemeClr val="folHlink"/>
                </a:solidFill>
              </a:rPr>
              <a:t>Your God is One God; there is no God save Him, the Gracious, the Merciful</a:t>
            </a:r>
            <a:r>
              <a:rPr lang="en-US" altLang="ar-SA" dirty="0">
                <a:solidFill>
                  <a:schemeClr val="folHlink"/>
                </a:solidFill>
              </a:rPr>
              <a:t>.  </a:t>
            </a:r>
            <a:r>
              <a:rPr lang="en-US" altLang="ar-SA" dirty="0" smtClean="0">
                <a:solidFill>
                  <a:schemeClr val="folHlink"/>
                </a:solidFill>
              </a:rPr>
              <a:t>  </a:t>
            </a:r>
            <a:r>
              <a:rPr lang="en-US" altLang="ar-SA" dirty="0">
                <a:solidFill>
                  <a:srgbClr val="FF6600"/>
                </a:solidFill>
              </a:rPr>
              <a:t>2:163</a:t>
            </a:r>
            <a:r>
              <a:rPr lang="en-US" altLang="ar-SA" dirty="0">
                <a:solidFill>
                  <a:schemeClr val="folHlink"/>
                </a:solidFill>
              </a:rPr>
              <a:t>                        </a:t>
            </a:r>
            <a:endParaRPr lang="en-US" altLang="en-US" dirty="0">
              <a:solidFill>
                <a:schemeClr val="folHlink"/>
              </a:solidFill>
            </a:endParaRPr>
          </a:p>
        </p:txBody>
      </p:sp>
      <p:sp>
        <p:nvSpPr>
          <p:cNvPr id="36869" name="Text Box 5"/>
          <p:cNvSpPr txBox="1">
            <a:spLocks noChangeArrowheads="1"/>
          </p:cNvSpPr>
          <p:nvPr/>
        </p:nvSpPr>
        <p:spPr bwMode="auto">
          <a:xfrm>
            <a:off x="228600" y="3500438"/>
            <a:ext cx="9144000" cy="1200329"/>
          </a:xfrm>
          <a:prstGeom prst="rect">
            <a:avLst/>
          </a:prstGeom>
          <a:noFill/>
          <a:ln w="9525">
            <a:noFill/>
            <a:miter lim="800000"/>
            <a:headEnd/>
            <a:tailEnd/>
          </a:ln>
          <a:effectLst/>
        </p:spPr>
        <p:txBody>
          <a:bodyPr>
            <a:spAutoFit/>
          </a:bodyPr>
          <a:lstStyle/>
          <a:p>
            <a:pPr>
              <a:buClrTx/>
              <a:buFontTx/>
              <a:buChar char="•"/>
            </a:pPr>
            <a:r>
              <a:rPr lang="en-US" altLang="ar-SA" sz="2400" dirty="0">
                <a:solidFill>
                  <a:schemeClr val="folHlink"/>
                </a:solidFill>
                <a:latin typeface="Arial" charset="0"/>
              </a:rPr>
              <a:t> </a:t>
            </a:r>
            <a:r>
              <a:rPr lang="en-US" altLang="ar-SA" sz="3600" dirty="0">
                <a:solidFill>
                  <a:schemeClr val="folHlink"/>
                </a:solidFill>
              </a:rPr>
              <a:t>Say: I am but a man like </a:t>
            </a:r>
            <a:r>
              <a:rPr lang="en-US" altLang="ar-SA" sz="3200" dirty="0">
                <a:solidFill>
                  <a:schemeClr val="folHlink"/>
                </a:solidFill>
              </a:rPr>
              <a:t>you</a:t>
            </a:r>
            <a:r>
              <a:rPr lang="en-US" altLang="ar-SA" sz="2000" dirty="0">
                <a:solidFill>
                  <a:schemeClr val="folHlink"/>
                </a:solidFill>
              </a:rPr>
              <a:t>,</a:t>
            </a:r>
            <a:r>
              <a:rPr lang="en-US" altLang="ar-SA" sz="3600" dirty="0">
                <a:solidFill>
                  <a:schemeClr val="folHlink"/>
                </a:solidFill>
              </a:rPr>
              <a:t> it is inspired to me that your God is only One God</a:t>
            </a:r>
            <a:r>
              <a:rPr lang="en-US" altLang="ar-SA" sz="3200" dirty="0" smtClean="0">
                <a:solidFill>
                  <a:schemeClr val="folHlink"/>
                </a:solidFill>
              </a:rPr>
              <a:t>. </a:t>
            </a:r>
            <a:r>
              <a:rPr lang="en-US" altLang="ar-SA" dirty="0">
                <a:solidFill>
                  <a:srgbClr val="FF6600"/>
                </a:solidFill>
              </a:rPr>
              <a:t>18:110</a:t>
            </a:r>
            <a:endParaRPr lang="en-US" altLang="en-US" b="0" dirty="0">
              <a:solidFill>
                <a:srgbClr val="FF6600"/>
              </a:solidFill>
              <a:latin typeface="Arial" charset="0"/>
            </a:endParaRPr>
          </a:p>
        </p:txBody>
      </p:sp>
      <p:sp>
        <p:nvSpPr>
          <p:cNvPr id="5"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Quran</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p:cTn id="7" dur="1000" fill="hold"/>
                                        <p:tgtEl>
                                          <p:spTgt spid="36868"/>
                                        </p:tgtEl>
                                        <p:attrNameLst>
                                          <p:attrName>ppt_w</p:attrName>
                                        </p:attrNameLst>
                                      </p:cBhvr>
                                      <p:tavLst>
                                        <p:tav tm="0">
                                          <p:val>
                                            <p:fltVal val="0"/>
                                          </p:val>
                                        </p:tav>
                                        <p:tav tm="100000">
                                          <p:val>
                                            <p:strVal val="#ppt_w"/>
                                          </p:val>
                                        </p:tav>
                                      </p:tavLst>
                                    </p:anim>
                                    <p:anim calcmode="lin" valueType="num">
                                      <p:cBhvr>
                                        <p:cTn id="8" dur="1000" fill="hold"/>
                                        <p:tgtEl>
                                          <p:spTgt spid="36868"/>
                                        </p:tgtEl>
                                        <p:attrNameLst>
                                          <p:attrName>ppt_h</p:attrName>
                                        </p:attrNameLst>
                                      </p:cBhvr>
                                      <p:tavLst>
                                        <p:tav tm="0">
                                          <p:val>
                                            <p:fltVal val="0"/>
                                          </p:val>
                                        </p:tav>
                                        <p:tav tm="100000">
                                          <p:val>
                                            <p:strVal val="#ppt_h"/>
                                          </p:val>
                                        </p:tav>
                                      </p:tavLst>
                                    </p:anim>
                                    <p:anim calcmode="lin" valueType="num">
                                      <p:cBhvr>
                                        <p:cTn id="9" dur="1000" fill="hold"/>
                                        <p:tgtEl>
                                          <p:spTgt spid="3686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686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builtIn="1"/>
                                        </p:tgtEl>
                                      </p:cMediaNode>
                                    </p:audio>
                                  </p:sub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6869"/>
                                        </p:tgtEl>
                                        <p:attrNameLst>
                                          <p:attrName>style.visibility</p:attrName>
                                        </p:attrNameLst>
                                      </p:cBhvr>
                                      <p:to>
                                        <p:strVal val="visible"/>
                                      </p:to>
                                    </p:set>
                                    <p:anim calcmode="lin" valueType="num">
                                      <p:cBhvr>
                                        <p:cTn id="15" dur="1000" fill="hold"/>
                                        <p:tgtEl>
                                          <p:spTgt spid="36869"/>
                                        </p:tgtEl>
                                        <p:attrNameLst>
                                          <p:attrName>ppt_w</p:attrName>
                                        </p:attrNameLst>
                                      </p:cBhvr>
                                      <p:tavLst>
                                        <p:tav tm="0">
                                          <p:val>
                                            <p:fltVal val="0"/>
                                          </p:val>
                                        </p:tav>
                                        <p:tav tm="100000">
                                          <p:val>
                                            <p:strVal val="#ppt_w"/>
                                          </p:val>
                                        </p:tav>
                                      </p:tavLst>
                                    </p:anim>
                                    <p:anim calcmode="lin" valueType="num">
                                      <p:cBhvr>
                                        <p:cTn id="16" dur="1000" fill="hold"/>
                                        <p:tgtEl>
                                          <p:spTgt spid="36869"/>
                                        </p:tgtEl>
                                        <p:attrNameLst>
                                          <p:attrName>ppt_h</p:attrName>
                                        </p:attrNameLst>
                                      </p:cBhvr>
                                      <p:tavLst>
                                        <p:tav tm="0">
                                          <p:val>
                                            <p:fltVal val="0"/>
                                          </p:val>
                                        </p:tav>
                                        <p:tav tm="100000">
                                          <p:val>
                                            <p:strVal val="#ppt_h"/>
                                          </p:val>
                                        </p:tav>
                                      </p:tavLst>
                                    </p:anim>
                                    <p:anim calcmode="lin" valueType="num">
                                      <p:cBhvr>
                                        <p:cTn id="17" dur="1000" fill="hold"/>
                                        <p:tgtEl>
                                          <p:spTgt spid="36869"/>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6869"/>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TYPE.WAV" builtIn="1"/>
                                        </p:tgtEl>
                                      </p:cMediaNode>
                                    </p:audio>
                                  </p:sub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iterate type="wd">
                                    <p:tmPct val="100000"/>
                                  </p:iterate>
                                  <p:childTnLst>
                                    <p:set>
                                      <p:cBhvr>
                                        <p:cTn id="22" dur="1" fill="hold">
                                          <p:stCondLst>
                                            <p:cond delay="0"/>
                                          </p:stCondLst>
                                        </p:cTn>
                                        <p:tgtEl>
                                          <p:spTgt spid="5"/>
                                        </p:tgtEl>
                                        <p:attrNameLst>
                                          <p:attrName>style.visibility</p:attrName>
                                        </p:attrNameLst>
                                      </p:cBhvr>
                                      <p:to>
                                        <p:strVal val="visible"/>
                                      </p:to>
                                    </p:set>
                                    <p:anim calcmode="lin" valueType="num">
                                      <p:cBhvr>
                                        <p:cTn id="23" dur="750" fill="hold"/>
                                        <p:tgtEl>
                                          <p:spTgt spid="5"/>
                                        </p:tgtEl>
                                        <p:attrNameLst>
                                          <p:attrName>ppt_w</p:attrName>
                                        </p:attrNameLst>
                                      </p:cBhvr>
                                      <p:tavLst>
                                        <p:tav tm="0">
                                          <p:val>
                                            <p:fltVal val="0"/>
                                          </p:val>
                                        </p:tav>
                                        <p:tav tm="100000">
                                          <p:val>
                                            <p:strVal val="#ppt_w"/>
                                          </p:val>
                                        </p:tav>
                                      </p:tavLst>
                                    </p:anim>
                                    <p:anim calcmode="lin" valueType="num">
                                      <p:cBhvr>
                                        <p:cTn id="24" dur="750" fill="hold"/>
                                        <p:tgtEl>
                                          <p:spTgt spid="5"/>
                                        </p:tgtEl>
                                        <p:attrNameLst>
                                          <p:attrName>ppt_h</p:attrName>
                                        </p:attrNameLst>
                                      </p:cBhvr>
                                      <p:tavLst>
                                        <p:tav tm="0">
                                          <p:val>
                                            <p:fltVal val="0"/>
                                          </p:val>
                                        </p:tav>
                                        <p:tav tm="100000">
                                          <p:val>
                                            <p:strVal val="#ppt_h"/>
                                          </p:val>
                                        </p:tav>
                                      </p:tavLst>
                                    </p:anim>
                                    <p:anim calcmode="lin" valueType="num">
                                      <p:cBhvr>
                                        <p:cTn id="25" dur="750" fill="hold"/>
                                        <p:tgtEl>
                                          <p:spTgt spid="5"/>
                                        </p:tgtEl>
                                        <p:attrNameLst>
                                          <p:attrName>ppt_x</p:attrName>
                                        </p:attrNameLst>
                                      </p:cBhvr>
                                      <p:tavLst>
                                        <p:tav tm="0" fmla="#ppt_x+(cos(-2*pi*(1-$))*-#ppt_x-sin(-2*pi*(1-$))*(1-#ppt_y))*(1-$)">
                                          <p:val>
                                            <p:fltVal val="0"/>
                                          </p:val>
                                        </p:tav>
                                        <p:tav tm="100000">
                                          <p:val>
                                            <p:fltVal val="1"/>
                                          </p:val>
                                        </p:tav>
                                      </p:tavLst>
                                    </p:anim>
                                    <p:anim calcmode="lin" valueType="num">
                                      <p:cBhvr>
                                        <p:cTn id="26" dur="75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utoUpdateAnimBg="0"/>
      <p:bldP spid="36869" grpId="0" autoUpdateAnimBg="0"/>
      <p:bldP spid="5"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0" y="1752600"/>
            <a:ext cx="9144000" cy="1806648"/>
          </a:xfrm>
          <a:prstGeom prst="rect">
            <a:avLst/>
          </a:prstGeom>
          <a:noFill/>
          <a:ln w="9525">
            <a:noFill/>
            <a:miter lim="800000"/>
            <a:headEnd/>
            <a:tailEnd/>
          </a:ln>
          <a:effectLst/>
        </p:spPr>
        <p:txBody>
          <a:bodyPr>
            <a:spAutoFit/>
          </a:bodyPr>
          <a:lstStyle/>
          <a:p>
            <a:pPr lvl="1">
              <a:spcBef>
                <a:spcPts val="600"/>
              </a:spcBef>
              <a:buClrTx/>
              <a:buFontTx/>
              <a:buChar char="•"/>
            </a:pPr>
            <a:r>
              <a:rPr lang="en-US" altLang="ar-SA" sz="4000" dirty="0">
                <a:solidFill>
                  <a:schemeClr val="tx1"/>
                </a:solidFill>
              </a:rPr>
              <a:t> </a:t>
            </a:r>
            <a:r>
              <a:rPr lang="en-US" altLang="ar-SA" sz="4000" dirty="0">
                <a:solidFill>
                  <a:schemeClr val="folHlink"/>
                </a:solidFill>
              </a:rPr>
              <a:t>There is no God save Me, </a:t>
            </a:r>
            <a:endParaRPr lang="en-US" altLang="ar-SA" sz="4000" dirty="0" smtClean="0">
              <a:solidFill>
                <a:schemeClr val="folHlink"/>
              </a:solidFill>
            </a:endParaRPr>
          </a:p>
          <a:p>
            <a:pPr lvl="1">
              <a:spcBef>
                <a:spcPts val="600"/>
              </a:spcBef>
              <a:buClrTx/>
            </a:pPr>
            <a:r>
              <a:rPr lang="en-US" altLang="ar-SA" sz="4000" dirty="0" smtClean="0">
                <a:solidFill>
                  <a:schemeClr val="folHlink"/>
                </a:solidFill>
              </a:rPr>
              <a:t>   so </a:t>
            </a:r>
            <a:r>
              <a:rPr lang="en-US" altLang="ar-SA" sz="4000" dirty="0">
                <a:solidFill>
                  <a:schemeClr val="folHlink"/>
                </a:solidFill>
              </a:rPr>
              <a:t>worship Me. </a:t>
            </a:r>
            <a:r>
              <a:rPr lang="en-US" altLang="ar-SA" sz="2000" dirty="0" smtClean="0">
                <a:solidFill>
                  <a:srgbClr val="FF6600"/>
                </a:solidFill>
              </a:rPr>
              <a:t>       </a:t>
            </a:r>
            <a:r>
              <a:rPr lang="en-US" altLang="ar-SA" sz="2000" dirty="0">
                <a:solidFill>
                  <a:srgbClr val="FF6600"/>
                </a:solidFill>
              </a:rPr>
              <a:t>The Qur’an</a:t>
            </a:r>
            <a:r>
              <a:rPr lang="en-US" altLang="ar-SA" sz="1050" dirty="0">
                <a:solidFill>
                  <a:schemeClr val="folHlink"/>
                </a:solidFill>
              </a:rPr>
              <a:t>   </a:t>
            </a:r>
            <a:r>
              <a:rPr lang="en-US" altLang="ar-SA" sz="2400" dirty="0">
                <a:solidFill>
                  <a:srgbClr val="FF6600"/>
                </a:solidFill>
              </a:rPr>
              <a:t>21:25</a:t>
            </a:r>
            <a:r>
              <a:rPr lang="en-US" altLang="ar-SA" sz="2400" dirty="0">
                <a:solidFill>
                  <a:schemeClr val="folHlink"/>
                </a:solidFill>
              </a:rPr>
              <a:t> </a:t>
            </a:r>
          </a:p>
          <a:p>
            <a:pPr>
              <a:lnSpc>
                <a:spcPct val="90000"/>
              </a:lnSpc>
              <a:spcBef>
                <a:spcPct val="20000"/>
              </a:spcBef>
              <a:buClrTx/>
            </a:pPr>
            <a:endParaRPr lang="en-US" sz="2400" dirty="0"/>
          </a:p>
        </p:txBody>
      </p:sp>
      <p:sp>
        <p:nvSpPr>
          <p:cNvPr id="37891" name="Text Box 3"/>
          <p:cNvSpPr txBox="1">
            <a:spLocks noChangeArrowheads="1"/>
          </p:cNvSpPr>
          <p:nvPr/>
        </p:nvSpPr>
        <p:spPr bwMode="auto">
          <a:xfrm>
            <a:off x="441325" y="122238"/>
            <a:ext cx="184150" cy="641350"/>
          </a:xfrm>
          <a:prstGeom prst="rect">
            <a:avLst/>
          </a:prstGeom>
          <a:noFill/>
          <a:ln w="9525">
            <a:noFill/>
            <a:miter lim="800000"/>
            <a:headEnd/>
            <a:tailEnd/>
          </a:ln>
          <a:effectLst/>
        </p:spPr>
        <p:txBody>
          <a:bodyPr wrap="none">
            <a:spAutoFit/>
          </a:bodyPr>
          <a:lstStyle/>
          <a:p>
            <a:pPr>
              <a:lnSpc>
                <a:spcPct val="90000"/>
              </a:lnSpc>
              <a:spcBef>
                <a:spcPct val="20000"/>
              </a:spcBef>
              <a:buClrTx/>
            </a:pPr>
            <a:endParaRPr lang="en-US" sz="4000"/>
          </a:p>
        </p:txBody>
      </p:sp>
      <p:sp>
        <p:nvSpPr>
          <p:cNvPr id="5" name="Text Box 6"/>
          <p:cNvSpPr txBox="1">
            <a:spLocks noChangeArrowheads="1"/>
          </p:cNvSpPr>
          <p:nvPr/>
        </p:nvSpPr>
        <p:spPr bwMode="auto">
          <a:xfrm>
            <a:off x="214282" y="500042"/>
            <a:ext cx="9144000" cy="646331"/>
          </a:xfrm>
          <a:prstGeom prst="rect">
            <a:avLst/>
          </a:prstGeom>
          <a:noFill/>
          <a:ln w="9525">
            <a:noFill/>
            <a:miter lim="800000"/>
            <a:headEnd/>
            <a:tailEnd/>
          </a:ln>
          <a:effectLst/>
        </p:spPr>
        <p:txBody>
          <a:bodyPr>
            <a:spAutoFit/>
          </a:bodyPr>
          <a:lstStyle/>
          <a:p>
            <a:r>
              <a:rPr lang="en-US" altLang="en-US" sz="3600" b="1" dirty="0" smtClean="0"/>
              <a:t>The Oneness of God in the Quran</a:t>
            </a:r>
            <a:endParaRPr lang="en-US" altLang="en-US" sz="9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iterate type="wd">
                                    <p:tmPct val="100000"/>
                                  </p:iterate>
                                  <p:childTnLst>
                                    <p:set>
                                      <p:cBhvr>
                                        <p:cTn id="12" dur="1" fill="hold">
                                          <p:stCondLst>
                                            <p:cond delay="0"/>
                                          </p:stCondLst>
                                        </p:cTn>
                                        <p:tgtEl>
                                          <p:spTgt spid="5"/>
                                        </p:tgtEl>
                                        <p:attrNameLst>
                                          <p:attrName>style.visibility</p:attrName>
                                        </p:attrNameLst>
                                      </p:cBhvr>
                                      <p:to>
                                        <p:strVal val="visible"/>
                                      </p:to>
                                    </p:set>
                                    <p:anim calcmode="lin" valueType="num">
                                      <p:cBhvr>
                                        <p:cTn id="13" dur="750" fill="hold"/>
                                        <p:tgtEl>
                                          <p:spTgt spid="5"/>
                                        </p:tgtEl>
                                        <p:attrNameLst>
                                          <p:attrName>ppt_w</p:attrName>
                                        </p:attrNameLst>
                                      </p:cBhvr>
                                      <p:tavLst>
                                        <p:tav tm="0">
                                          <p:val>
                                            <p:fltVal val="0"/>
                                          </p:val>
                                        </p:tav>
                                        <p:tav tm="100000">
                                          <p:val>
                                            <p:strVal val="#ppt_w"/>
                                          </p:val>
                                        </p:tav>
                                      </p:tavLst>
                                    </p:anim>
                                    <p:anim calcmode="lin" valueType="num">
                                      <p:cBhvr>
                                        <p:cTn id="14" dur="750" fill="hold"/>
                                        <p:tgtEl>
                                          <p:spTgt spid="5"/>
                                        </p:tgtEl>
                                        <p:attrNameLst>
                                          <p:attrName>ppt_h</p:attrName>
                                        </p:attrNameLst>
                                      </p:cBhvr>
                                      <p:tavLst>
                                        <p:tav tm="0">
                                          <p:val>
                                            <p:fltVal val="0"/>
                                          </p:val>
                                        </p:tav>
                                        <p:tav tm="100000">
                                          <p:val>
                                            <p:strVal val="#ppt_h"/>
                                          </p:val>
                                        </p:tav>
                                      </p:tavLst>
                                    </p:anim>
                                    <p:anim calcmode="lin" valueType="num">
                                      <p:cBhvr>
                                        <p:cTn id="15" dur="75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75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5"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0" y="1752600"/>
            <a:ext cx="9144000" cy="3560975"/>
          </a:xfrm>
          <a:prstGeom prst="rect">
            <a:avLst/>
          </a:prstGeom>
          <a:noFill/>
          <a:ln w="9525">
            <a:noFill/>
            <a:miter lim="800000"/>
            <a:headEnd/>
            <a:tailEnd/>
          </a:ln>
          <a:effectLst/>
        </p:spPr>
        <p:txBody>
          <a:bodyPr>
            <a:spAutoFit/>
          </a:bodyPr>
          <a:lstStyle/>
          <a:p>
            <a:pPr lvl="1">
              <a:spcBef>
                <a:spcPts val="600"/>
              </a:spcBef>
              <a:buClrTx/>
            </a:pPr>
            <a:r>
              <a:rPr lang="en-US" altLang="ar-SA" sz="4000" b="1" dirty="0" smtClean="0">
                <a:solidFill>
                  <a:schemeClr val="accent6">
                    <a:lumMod val="50000"/>
                  </a:schemeClr>
                </a:solidFill>
              </a:rPr>
              <a:t>Assignment:</a:t>
            </a:r>
          </a:p>
          <a:p>
            <a:pPr lvl="1">
              <a:spcBef>
                <a:spcPts val="600"/>
              </a:spcBef>
              <a:buClrTx/>
            </a:pPr>
            <a:r>
              <a:rPr lang="en-US" altLang="ar-SA" sz="4000" b="1" dirty="0" smtClean="0">
                <a:solidFill>
                  <a:srgbClr val="002060"/>
                </a:solidFill>
              </a:rPr>
              <a:t>-Translate the previous English texts into Arabic.</a:t>
            </a:r>
          </a:p>
          <a:p>
            <a:pPr lvl="1">
              <a:spcBef>
                <a:spcPts val="600"/>
              </a:spcBef>
              <a:buClrTx/>
            </a:pPr>
            <a:r>
              <a:rPr lang="en-US" altLang="ar-SA" sz="2400" b="1" dirty="0" smtClean="0">
                <a:solidFill>
                  <a:srgbClr val="002060"/>
                </a:solidFill>
              </a:rPr>
              <a:t>Thanks!</a:t>
            </a:r>
            <a:r>
              <a:rPr lang="en-US" altLang="ar-SA" sz="4000" b="1" dirty="0" smtClean="0">
                <a:solidFill>
                  <a:schemeClr val="accent6">
                    <a:lumMod val="50000"/>
                  </a:schemeClr>
                </a:solidFill>
              </a:rPr>
              <a:t> </a:t>
            </a:r>
          </a:p>
          <a:p>
            <a:pPr lvl="1">
              <a:spcBef>
                <a:spcPts val="600"/>
              </a:spcBef>
              <a:buClrTx/>
            </a:pPr>
            <a:endParaRPr lang="en-US" altLang="ar-SA" sz="2400" b="1" dirty="0">
              <a:solidFill>
                <a:schemeClr val="folHlink"/>
              </a:solidFill>
            </a:endParaRPr>
          </a:p>
          <a:p>
            <a:pPr>
              <a:lnSpc>
                <a:spcPct val="90000"/>
              </a:lnSpc>
              <a:spcBef>
                <a:spcPct val="20000"/>
              </a:spcBef>
              <a:buClrTx/>
            </a:pPr>
            <a:endParaRPr lang="en-US" sz="2400" b="1" dirty="0"/>
          </a:p>
        </p:txBody>
      </p:sp>
      <p:sp>
        <p:nvSpPr>
          <p:cNvPr id="37891" name="Text Box 3"/>
          <p:cNvSpPr txBox="1">
            <a:spLocks noChangeArrowheads="1"/>
          </p:cNvSpPr>
          <p:nvPr/>
        </p:nvSpPr>
        <p:spPr bwMode="auto">
          <a:xfrm>
            <a:off x="441325" y="122238"/>
            <a:ext cx="184150" cy="641350"/>
          </a:xfrm>
          <a:prstGeom prst="rect">
            <a:avLst/>
          </a:prstGeom>
          <a:noFill/>
          <a:ln w="9525">
            <a:noFill/>
            <a:miter lim="800000"/>
            <a:headEnd/>
            <a:tailEnd/>
          </a:ln>
          <a:effectLst/>
        </p:spPr>
        <p:txBody>
          <a:bodyPr wrap="none">
            <a:spAutoFit/>
          </a:bodyPr>
          <a:lstStyle/>
          <a:p>
            <a:pPr>
              <a:lnSpc>
                <a:spcPct val="90000"/>
              </a:lnSpc>
              <a:spcBef>
                <a:spcPct val="20000"/>
              </a:spcBef>
              <a:buClrTx/>
            </a:pPr>
            <a:endParaRPr lang="en-US"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PROJCTO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1311</TotalTime>
  <Words>2322</Words>
  <Application>Microsoft Office PowerPoint</Application>
  <PresentationFormat>On-screen Show (4:3)</PresentationFormat>
  <Paragraphs>322</Paragraphs>
  <Slides>64</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66" baseType="lpstr">
      <vt:lpstr>المحاضرة التمهيدية</vt:lpstr>
      <vt:lpstr>Bitmap</vt:lpstr>
      <vt:lpstr>Slide 1</vt:lpstr>
      <vt:lpstr>Lecture  ( 8) </vt:lpstr>
      <vt:lpstr>Introductory Lecture (1)</vt:lpstr>
      <vt:lpstr>Translating Text Types  (Arabic-English/ English-Arabic): It Focuses on practice in translating a variety of texts related to culture (religious texts), media, business, linguistic &amp; academic materials. </vt:lpstr>
      <vt:lpstr>Secrets of success: </vt:lpstr>
      <vt:lpstr>Lecture ( 2) </vt:lpstr>
      <vt:lpstr>What is translation?</vt:lpstr>
      <vt:lpstr>What is translation?</vt:lpstr>
      <vt:lpstr>What is translation?</vt:lpstr>
      <vt:lpstr>What is translation?</vt:lpstr>
      <vt:lpstr>What is translation?</vt:lpstr>
      <vt:lpstr>What is translation?</vt:lpstr>
      <vt:lpstr>What is translation?</vt:lpstr>
      <vt:lpstr>What is translation?</vt:lpstr>
      <vt:lpstr>Translation Process Map </vt:lpstr>
      <vt:lpstr>Lecture ( 3) </vt:lpstr>
      <vt:lpstr>Slide 17</vt:lpstr>
      <vt:lpstr>ماهية الترجمة</vt:lpstr>
      <vt:lpstr>Slide 19</vt:lpstr>
      <vt:lpstr>Slide 20</vt:lpstr>
      <vt:lpstr>Slide 21</vt:lpstr>
      <vt:lpstr>Slide 22</vt:lpstr>
      <vt:lpstr>Slide 23</vt:lpstr>
      <vt:lpstr>Slide 24</vt:lpstr>
      <vt:lpstr>Slide 25</vt:lpstr>
      <vt:lpstr>Slide 26</vt:lpstr>
      <vt:lpstr>Slide 27</vt:lpstr>
      <vt:lpstr>Lecture (5) </vt:lpstr>
      <vt:lpstr>Slide 29</vt:lpstr>
      <vt:lpstr>The text type-typology approach</vt:lpstr>
      <vt:lpstr>Text-type typology approach</vt:lpstr>
      <vt:lpstr>(1) The translation of content-focused texts</vt:lpstr>
      <vt:lpstr>(2) Translation of form-focused texts</vt:lpstr>
      <vt:lpstr>(3) Translation of appeal-focused texts</vt:lpstr>
      <vt:lpstr>(4) Translation of audio-medial texts</vt:lpstr>
      <vt:lpstr>The typology of specialized texts</vt:lpstr>
      <vt:lpstr> 1- Characterization of text  on the basis of linguistic organization</vt:lpstr>
      <vt:lpstr> 2- Characterization on the basis of  the functional style</vt:lpstr>
      <vt:lpstr> 3- Characterization on the basis of functional register</vt:lpstr>
      <vt:lpstr> 4- Characterization on the basis of manner of expression</vt:lpstr>
      <vt:lpstr> 5- Characterization on the basis of logical content </vt:lpstr>
      <vt:lpstr> 6- On the basis of subject-related contents </vt:lpstr>
      <vt:lpstr> 7- On the basis of  manner of communication </vt:lpstr>
      <vt:lpstr> 8- On the basis of genre</vt:lpstr>
      <vt:lpstr> 9- On the basis of the primary or secondary nature of the information</vt:lpstr>
      <vt:lpstr> 10- On the basis of expressive-stylistic features</vt:lpstr>
      <vt:lpstr> 11- On the basis of  general pragmatic features</vt:lpstr>
      <vt:lpstr>Lecture ( 6) </vt:lpstr>
      <vt:lpstr>       The Virtues of Da’wah</vt:lpstr>
      <vt:lpstr>1- Best Speech</vt:lpstr>
      <vt:lpstr>2- Great Reward </vt:lpstr>
      <vt:lpstr>3- Multiplied Reward </vt:lpstr>
      <vt:lpstr>4- Special prayers </vt:lpstr>
      <vt:lpstr>5- Continuous Reward   </vt:lpstr>
      <vt:lpstr>Lecture ( 7) </vt:lpstr>
      <vt:lpstr>Slide 56</vt:lpstr>
      <vt:lpstr>Slide 57</vt:lpstr>
      <vt:lpstr>Slide 58</vt:lpstr>
      <vt:lpstr>Slide 59</vt:lpstr>
      <vt:lpstr>Slide 60</vt:lpstr>
      <vt:lpstr>Slide 61</vt:lpstr>
      <vt:lpstr>Slide 62</vt:lpstr>
      <vt:lpstr>Slide 63</vt:lpstr>
      <vt:lpstr>Slide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136</cp:revision>
  <dcterms:created xsi:type="dcterms:W3CDTF">1601-01-01T00:00:00Z</dcterms:created>
  <dcterms:modified xsi:type="dcterms:W3CDTF">2012-03-21T06:26:29Z</dcterms:modified>
</cp:coreProperties>
</file>