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8" r:id="rId4"/>
    <p:sldId id="267" r:id="rId5"/>
    <p:sldId id="269" r:id="rId6"/>
    <p:sldId id="270" r:id="rId7"/>
    <p:sldId id="271" r:id="rId8"/>
    <p:sldId id="272" r:id="rId9"/>
    <p:sldId id="273" r:id="rId10"/>
    <p:sldId id="274" r:id="rId11"/>
    <p:sldId id="275" r:id="rId12"/>
    <p:sldId id="276"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FF0066"/>
    <a:srgbClr val="709256"/>
    <a:srgbClr val="AD9968"/>
    <a:srgbClr val="3B84AF"/>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38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3/2/2012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Semantics &amp; Pragmatics </a:t>
            </a: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Mr. Yasser </a:t>
            </a:r>
            <a:r>
              <a:rPr lang="en-US" sz="2600" b="1" dirty="0" err="1" smtClean="0">
                <a:solidFill>
                  <a:srgbClr val="7F7F7F"/>
                </a:solidFill>
                <a:latin typeface="Calibri" pitchFamily="34" charset="0"/>
                <a:cs typeface="Times New Roman" pitchFamily="18" charset="0"/>
              </a:rPr>
              <a:t>Attia</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الثانية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10</a:t>
            </a: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pPr algn="l"/>
            <a:r>
              <a:rPr lang="en-US" dirty="0" smtClean="0">
                <a:solidFill>
                  <a:srgbClr val="C00000"/>
                </a:solidFill>
              </a:rPr>
              <a:t>The most important definitions:</a:t>
            </a:r>
            <a:br>
              <a:rPr lang="en-US" dirty="0" smtClean="0">
                <a:solidFill>
                  <a:srgbClr val="C00000"/>
                </a:solidFill>
              </a:rPr>
            </a:br>
            <a:endParaRPr lang="en-US" b="1" u="sng" dirty="0"/>
          </a:p>
        </p:txBody>
      </p:sp>
      <p:sp>
        <p:nvSpPr>
          <p:cNvPr id="3" name="Content Placeholder 2"/>
          <p:cNvSpPr>
            <a:spLocks noGrp="1"/>
          </p:cNvSpPr>
          <p:nvPr>
            <p:ph idx="1"/>
          </p:nvPr>
        </p:nvSpPr>
        <p:spPr/>
        <p:txBody>
          <a:bodyPr/>
          <a:lstStyle/>
          <a:p>
            <a:pPr algn="l"/>
            <a:r>
              <a:rPr lang="en-US" b="1" dirty="0" smtClean="0"/>
              <a:t>We are coming to finalize our course and I thought it is better to revise the most important definitions we studied.</a:t>
            </a:r>
          </a:p>
          <a:p>
            <a:pPr algn="l"/>
            <a:r>
              <a:rPr lang="en-US" b="1" dirty="0" smtClean="0"/>
              <a:t>These definitions will help us do better in our final exams .</a:t>
            </a:r>
          </a:p>
          <a:p>
            <a:pPr algn="l"/>
            <a:r>
              <a:rPr lang="en-US" b="1" dirty="0" smtClean="0"/>
              <a:t>1-</a:t>
            </a:r>
            <a:r>
              <a:rPr lang="en-US" b="1" dirty="0" smtClean="0">
                <a:solidFill>
                  <a:srgbClr val="FF0000"/>
                </a:solidFill>
              </a:rPr>
              <a:t>A symbol</a:t>
            </a:r>
            <a:r>
              <a:rPr lang="en-US" b="1" dirty="0" smtClean="0"/>
              <a:t>: is something which we use to represent another thing - it might be a picture, a letter, a spoken or written word - anything we use conventionally for the purpose.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The most important definitions:</a:t>
            </a:r>
            <a:br>
              <a:rPr lang="en-US" dirty="0" smtClean="0">
                <a:solidFill>
                  <a:srgbClr val="C00000"/>
                </a:solidFill>
              </a:rPr>
            </a:br>
            <a:endParaRPr lang="en-US" dirty="0">
              <a:solidFill>
                <a:srgbClr val="C00000"/>
              </a:solidFill>
            </a:endParaRPr>
          </a:p>
        </p:txBody>
      </p:sp>
      <p:sp>
        <p:nvSpPr>
          <p:cNvPr id="4" name="Content Placeholder 3"/>
          <p:cNvSpPr>
            <a:spLocks noGrp="1"/>
          </p:cNvSpPr>
          <p:nvPr>
            <p:ph idx="1"/>
          </p:nvPr>
        </p:nvSpPr>
        <p:spPr>
          <a:xfrm>
            <a:off x="495300" y="1295400"/>
            <a:ext cx="8915400" cy="5105400"/>
          </a:xfrm>
        </p:spPr>
        <p:txBody>
          <a:bodyPr/>
          <a:lstStyle/>
          <a:p>
            <a:pPr algn="l"/>
            <a:r>
              <a:rPr lang="en-US" b="1" dirty="0" smtClean="0">
                <a:solidFill>
                  <a:srgbClr val="000000"/>
                </a:solidFill>
              </a:rPr>
              <a:t>2-</a:t>
            </a:r>
            <a:r>
              <a:rPr lang="en-US" b="1" dirty="0" smtClean="0">
                <a:solidFill>
                  <a:srgbClr val="FF0000"/>
                </a:solidFill>
              </a:rPr>
              <a:t>A referent: </a:t>
            </a:r>
            <a:r>
              <a:rPr lang="en-US" dirty="0" smtClean="0"/>
              <a:t>The thing that the symbol identifies.</a:t>
            </a:r>
          </a:p>
          <a:p>
            <a:pPr algn="l"/>
            <a:r>
              <a:rPr lang="en-US" b="1" dirty="0" smtClean="0"/>
              <a:t>3-</a:t>
            </a:r>
            <a:r>
              <a:rPr lang="en-US" b="1" dirty="0" smtClean="0">
                <a:solidFill>
                  <a:srgbClr val="FF0000"/>
                </a:solidFill>
              </a:rPr>
              <a:t>Stimuli → words → responses: </a:t>
            </a:r>
            <a:r>
              <a:rPr lang="en-US" dirty="0" smtClean="0"/>
              <a:t> </a:t>
            </a:r>
            <a:r>
              <a:rPr lang="en-US" b="1" dirty="0" smtClean="0"/>
              <a:t>A stimulus (S) leads someone to a response (r), which is a speech act. To the hearer the speech act is also a stimulus (s), which leads to a response (R), which may be an action or understanding.</a:t>
            </a:r>
          </a:p>
          <a:p>
            <a:pPr algn="l"/>
            <a:r>
              <a:rPr lang="en-US" dirty="0" smtClean="0"/>
              <a:t> </a:t>
            </a:r>
            <a:r>
              <a:rPr lang="en-US" b="1" dirty="0" smtClean="0"/>
              <a:t>S   →   r.................s   →   R</a:t>
            </a:r>
            <a:endParaRPr lang="en-US" b="1" dirty="0"/>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877300" cy="1143000"/>
          </a:xfrm>
        </p:spPr>
        <p:txBody>
          <a:bodyPr/>
          <a:lstStyle/>
          <a:p>
            <a:pPr algn="l"/>
            <a:r>
              <a:rPr lang="en-US" sz="4000" dirty="0" smtClean="0">
                <a:solidFill>
                  <a:srgbClr val="C00000"/>
                </a:solidFill>
              </a:rPr>
              <a:t>The most important definitions:</a:t>
            </a:r>
            <a:br>
              <a:rPr lang="en-US" sz="4000" dirty="0" smtClean="0">
                <a:solidFill>
                  <a:srgbClr val="C00000"/>
                </a:solidFill>
              </a:rPr>
            </a:br>
            <a:endParaRPr lang="en-US" sz="4000" b="1" dirty="0"/>
          </a:p>
        </p:txBody>
      </p:sp>
      <p:sp>
        <p:nvSpPr>
          <p:cNvPr id="3" name="Content Placeholder 2"/>
          <p:cNvSpPr>
            <a:spLocks noGrp="1"/>
          </p:cNvSpPr>
          <p:nvPr>
            <p:ph idx="1"/>
          </p:nvPr>
        </p:nvSpPr>
        <p:spPr>
          <a:xfrm>
            <a:off x="495300" y="1371600"/>
            <a:ext cx="8915400" cy="4876800"/>
          </a:xfrm>
        </p:spPr>
        <p:txBody>
          <a:bodyPr/>
          <a:lstStyle/>
          <a:p>
            <a:pPr algn="l"/>
            <a:endParaRPr lang="en-US" dirty="0" smtClean="0"/>
          </a:p>
          <a:p>
            <a:pPr algn="l"/>
            <a:r>
              <a:rPr lang="en-US" dirty="0" smtClean="0"/>
              <a:t>4-</a:t>
            </a:r>
            <a:r>
              <a:rPr lang="en-US" b="1" dirty="0" smtClean="0">
                <a:solidFill>
                  <a:srgbClr val="C00000"/>
                </a:solidFill>
              </a:rPr>
              <a:t>lexeme</a:t>
            </a:r>
            <a:r>
              <a:rPr lang="en-US" dirty="0" smtClean="0"/>
              <a:t>:</a:t>
            </a:r>
            <a:r>
              <a:rPr lang="en-US" b="1" dirty="0" smtClean="0"/>
              <a:t> This is usually a single word, but may be a phrase in which the meaning belongs to the whole rather than its parts, as in verb phrases tune in, turn on.</a:t>
            </a:r>
          </a:p>
          <a:p>
            <a:pPr algn="l"/>
            <a:r>
              <a:rPr lang="en-US" b="1" dirty="0" smtClean="0"/>
              <a:t>5-</a:t>
            </a:r>
            <a:r>
              <a:rPr lang="en-US" b="1" dirty="0" smtClean="0">
                <a:solidFill>
                  <a:srgbClr val="C00000"/>
                </a:solidFill>
              </a:rPr>
              <a:t>Denotation</a:t>
            </a:r>
            <a:r>
              <a:rPr lang="en-US" b="1" dirty="0" smtClean="0"/>
              <a:t>:This is the core or central meaning of a word or lexeme, as far as it can be described in a dictionary.</a:t>
            </a:r>
          </a:p>
          <a:p>
            <a:pPr algn="l"/>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solidFill>
                  <a:srgbClr val="C00000"/>
                </a:solidFill>
              </a:rPr>
              <a:t>The most important definitions:</a:t>
            </a:r>
            <a:br>
              <a:rPr lang="en-US" sz="3600" b="1" dirty="0" smtClean="0">
                <a:solidFill>
                  <a:srgbClr val="C00000"/>
                </a:solidFill>
              </a:rPr>
            </a:br>
            <a:endParaRPr lang="en-US" sz="3600" b="1" dirty="0"/>
          </a:p>
        </p:txBody>
      </p:sp>
      <p:sp>
        <p:nvSpPr>
          <p:cNvPr id="3" name="Content Placeholder 2"/>
          <p:cNvSpPr>
            <a:spLocks noGrp="1"/>
          </p:cNvSpPr>
          <p:nvPr>
            <p:ph idx="1"/>
          </p:nvPr>
        </p:nvSpPr>
        <p:spPr>
          <a:xfrm>
            <a:off x="495300" y="1371600"/>
            <a:ext cx="8915400" cy="4754563"/>
          </a:xfrm>
        </p:spPr>
        <p:txBody>
          <a:bodyPr/>
          <a:lstStyle/>
          <a:p>
            <a:pPr algn="l"/>
            <a:r>
              <a:rPr lang="en-US" b="1" dirty="0" smtClean="0"/>
              <a:t>6-</a:t>
            </a:r>
            <a:r>
              <a:rPr lang="en-US" b="1" dirty="0" smtClean="0">
                <a:solidFill>
                  <a:srgbClr val="C00000"/>
                </a:solidFill>
              </a:rPr>
              <a:t>Connotation</a:t>
            </a:r>
            <a:r>
              <a:rPr lang="en-US" b="1" dirty="0" smtClean="0"/>
              <a:t>: is connected with psychology and culture, as it means the personal or emotional associations aroused by words.</a:t>
            </a:r>
          </a:p>
          <a:p>
            <a:pPr algn="l"/>
            <a:r>
              <a:rPr lang="en-US" b="1" dirty="0" smtClean="0"/>
              <a:t>7-</a:t>
            </a:r>
            <a:r>
              <a:rPr lang="en-US" b="1" dirty="0" smtClean="0">
                <a:solidFill>
                  <a:srgbClr val="C00000"/>
                </a:solidFill>
              </a:rPr>
              <a:t>Implication</a:t>
            </a:r>
            <a:r>
              <a:rPr lang="en-US" b="1" dirty="0" smtClean="0"/>
              <a:t>:This is meaning which a speaker or writer intends but does not communicate directly. Where a listener is able to deduce or infer the intended meaning from what has been uttered.</a:t>
            </a:r>
          </a:p>
          <a:p>
            <a:r>
              <a:rPr lang="en-US" dirty="0" smtClean="0"/>
              <a:t/>
            </a:r>
            <a:br>
              <a:rPr lang="en-US" dirty="0" smtClean="0"/>
            </a:br>
            <a:endParaRPr lang="en-US" b="1" dirty="0" smtClean="0"/>
          </a:p>
          <a:p>
            <a:pPr algn="l"/>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solidFill>
                  <a:srgbClr val="C00000"/>
                </a:solidFill>
              </a:rPr>
              <a:t>The most important definitions:</a:t>
            </a:r>
            <a:br>
              <a:rPr lang="en-US" sz="3600" dirty="0" smtClean="0">
                <a:solidFill>
                  <a:srgbClr val="C00000"/>
                </a:solidFill>
              </a:rPr>
            </a:br>
            <a:endParaRPr lang="en-US" sz="3600" b="1" dirty="0">
              <a:solidFill>
                <a:srgbClr val="009900"/>
              </a:solidFill>
            </a:endParaRPr>
          </a:p>
        </p:txBody>
      </p:sp>
      <p:sp>
        <p:nvSpPr>
          <p:cNvPr id="3" name="Content Placeholder 2"/>
          <p:cNvSpPr>
            <a:spLocks noGrp="1"/>
          </p:cNvSpPr>
          <p:nvPr>
            <p:ph idx="1"/>
          </p:nvPr>
        </p:nvSpPr>
        <p:spPr>
          <a:xfrm>
            <a:off x="495300" y="914400"/>
            <a:ext cx="8915400" cy="5211763"/>
          </a:xfrm>
        </p:spPr>
        <p:txBody>
          <a:bodyPr/>
          <a:lstStyle/>
          <a:p>
            <a:pPr algn="l"/>
            <a:r>
              <a:rPr lang="en-US" dirty="0" smtClean="0"/>
              <a:t>8-</a:t>
            </a:r>
            <a:r>
              <a:rPr lang="en-US" b="1" dirty="0" smtClean="0">
                <a:solidFill>
                  <a:srgbClr val="C00000"/>
                </a:solidFill>
              </a:rPr>
              <a:t>Pragmatics</a:t>
            </a:r>
            <a:r>
              <a:rPr lang="en-US" b="1" dirty="0" smtClean="0"/>
              <a:t>: It refers to the study of those factors which govern our choices of language - such as our social awareness, our culture and our sense of etiquette.</a:t>
            </a:r>
          </a:p>
          <a:p>
            <a:pPr algn="l"/>
            <a:r>
              <a:rPr lang="en-US" b="1" dirty="0" smtClean="0"/>
              <a:t>9- </a:t>
            </a:r>
            <a:r>
              <a:rPr lang="en-US" b="1" dirty="0" smtClean="0">
                <a:solidFill>
                  <a:srgbClr val="C00000"/>
                </a:solidFill>
              </a:rPr>
              <a:t>Ambiguity: It</a:t>
            </a:r>
            <a:r>
              <a:rPr lang="en-US" b="1" dirty="0" smtClean="0"/>
              <a:t> occurs when a language element has more than one meaning. If the ambiguity is in a single word it is lexical ambiguity. If in a sentence or clause, it is grammatical or structural ambiguity.</a:t>
            </a:r>
          </a:p>
          <a:p>
            <a:pPr algn="l"/>
            <a:endParaRPr lang="en-US" b="1" dirty="0" smtClean="0"/>
          </a:p>
          <a:p>
            <a:pPr algn="l"/>
            <a:endParaRPr lang="en-US" b="1" dirty="0" smtClean="0"/>
          </a:p>
          <a:p>
            <a:pPr algn="l"/>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br>
              <a:rPr lang="en-US" dirty="0" smtClean="0">
                <a:solidFill>
                  <a:srgbClr val="C00000"/>
                </a:solidFill>
              </a:rPr>
            </a:br>
            <a:endParaRPr lang="en-US" dirty="0"/>
          </a:p>
        </p:txBody>
      </p:sp>
      <p:sp>
        <p:nvSpPr>
          <p:cNvPr id="3" name="Content Placeholder 2"/>
          <p:cNvSpPr>
            <a:spLocks noGrp="1"/>
          </p:cNvSpPr>
          <p:nvPr>
            <p:ph idx="1"/>
          </p:nvPr>
        </p:nvSpPr>
        <p:spPr>
          <a:xfrm>
            <a:off x="495300" y="1295400"/>
            <a:ext cx="8915400" cy="4830763"/>
          </a:xfrm>
        </p:spPr>
        <p:txBody>
          <a:bodyPr/>
          <a:lstStyle/>
          <a:p>
            <a:pPr algn="l"/>
            <a:r>
              <a:rPr lang="en-US" b="1" dirty="0" smtClean="0"/>
              <a:t>10-</a:t>
            </a:r>
            <a:r>
              <a:rPr lang="en-US" b="1" dirty="0" smtClean="0">
                <a:solidFill>
                  <a:srgbClr val="C00000"/>
                </a:solidFill>
              </a:rPr>
              <a:t>Metaphors</a:t>
            </a:r>
            <a:r>
              <a:rPr lang="en-US" b="1" dirty="0" smtClean="0"/>
              <a:t>:are well known as a stylistic feature of literature, but in fact are found in almost all language use, other than simple explanations of physical events in the material world.</a:t>
            </a:r>
          </a:p>
          <a:p>
            <a:pPr algn="l"/>
            <a:r>
              <a:rPr lang="en-US" b="1" dirty="0" smtClean="0"/>
              <a:t>11-</a:t>
            </a:r>
            <a:r>
              <a:rPr lang="en-US" b="1" dirty="0" smtClean="0">
                <a:solidFill>
                  <a:srgbClr val="C00000"/>
                </a:solidFill>
              </a:rPr>
              <a:t>Synonym and antonym</a:t>
            </a:r>
            <a:r>
              <a:rPr lang="en-US" b="1" dirty="0" smtClean="0"/>
              <a:t>: are forms of Greek nouns which mean, respectively, “same name” and “opposed (or different) name</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endParaRPr lang="en-US" dirty="0"/>
          </a:p>
        </p:txBody>
      </p:sp>
      <p:sp>
        <p:nvSpPr>
          <p:cNvPr id="3" name="Content Placeholder 2"/>
          <p:cNvSpPr>
            <a:spLocks noGrp="1"/>
          </p:cNvSpPr>
          <p:nvPr>
            <p:ph idx="1"/>
          </p:nvPr>
        </p:nvSpPr>
        <p:spPr/>
        <p:txBody>
          <a:bodyPr/>
          <a:lstStyle/>
          <a:p>
            <a:pPr algn="l"/>
            <a:r>
              <a:rPr lang="en-US" b="1" dirty="0" smtClean="0"/>
              <a:t>12-</a:t>
            </a:r>
            <a:r>
              <a:rPr lang="en-US" dirty="0" smtClean="0"/>
              <a:t> </a:t>
            </a:r>
            <a:r>
              <a:rPr lang="en-US" b="1" dirty="0" smtClean="0">
                <a:solidFill>
                  <a:srgbClr val="C00000"/>
                </a:solidFill>
              </a:rPr>
              <a:t>Hyponymy</a:t>
            </a:r>
            <a:r>
              <a:rPr lang="en-US" b="1" dirty="0" smtClean="0"/>
              <a:t>: is an inclusive relationship where some lexemes are co-hyponyms of another that includes them.</a:t>
            </a:r>
          </a:p>
          <a:p>
            <a:pPr algn="l"/>
            <a:r>
              <a:rPr lang="en-US" b="1" dirty="0" smtClean="0"/>
              <a:t>13-</a:t>
            </a:r>
            <a:r>
              <a:rPr lang="en-US" b="1" dirty="0" smtClean="0">
                <a:solidFill>
                  <a:srgbClr val="C00000"/>
                </a:solidFill>
              </a:rPr>
              <a:t>Collocations</a:t>
            </a:r>
            <a:r>
              <a:rPr lang="en-US" b="1" dirty="0" smtClean="0"/>
              <a:t>: Some words are most commonly found paired with other words, to create a semantic unit or lexeme. Thus false is often found together with passport, teeth or promise. These pairs are known as collocations</a:t>
            </a:r>
            <a:r>
              <a:rPr lang="en-US" dirty="0" smtClean="0"/>
              <a:t>.</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endParaRPr lang="en-US" b="1" dirty="0">
              <a:solidFill>
                <a:srgbClr val="009900"/>
              </a:solidFill>
            </a:endParaRPr>
          </a:p>
        </p:txBody>
      </p:sp>
      <p:sp>
        <p:nvSpPr>
          <p:cNvPr id="3" name="Content Placeholder 2"/>
          <p:cNvSpPr>
            <a:spLocks noGrp="1"/>
          </p:cNvSpPr>
          <p:nvPr>
            <p:ph idx="1"/>
          </p:nvPr>
        </p:nvSpPr>
        <p:spPr/>
        <p:txBody>
          <a:bodyPr/>
          <a:lstStyle/>
          <a:p>
            <a:pPr algn="l"/>
            <a:r>
              <a:rPr lang="en-US" b="1" dirty="0" smtClean="0"/>
              <a:t>14-</a:t>
            </a:r>
            <a:r>
              <a:rPr lang="en-US" b="1" dirty="0" smtClean="0">
                <a:solidFill>
                  <a:srgbClr val="C00000"/>
                </a:solidFill>
              </a:rPr>
              <a:t>Etymology</a:t>
            </a:r>
            <a:r>
              <a:rPr lang="en-US" dirty="0" smtClean="0"/>
              <a:t> :</a:t>
            </a:r>
            <a:r>
              <a:rPr lang="en-US" b="1" dirty="0" smtClean="0"/>
              <a:t>is the systematic study and classification of word origins, especially as regards forms and meanings - it is therefore an important concept both for semantics and the study of language change.</a:t>
            </a:r>
          </a:p>
          <a:p>
            <a:pPr algn="l"/>
            <a:r>
              <a:rPr lang="en-US" b="1" dirty="0" smtClean="0"/>
              <a:t>15-</a:t>
            </a:r>
            <a:r>
              <a:rPr lang="en-US" b="1" dirty="0" smtClean="0">
                <a:solidFill>
                  <a:srgbClr val="C00000"/>
                </a:solidFill>
              </a:rPr>
              <a:t>Polysemy</a:t>
            </a:r>
            <a:r>
              <a:rPr lang="en-US" b="1" dirty="0" smtClean="0"/>
              <a:t>: (or </a:t>
            </a:r>
            <a:r>
              <a:rPr lang="en-US" b="1" dirty="0" err="1" smtClean="0"/>
              <a:t>polysemia</a:t>
            </a:r>
            <a:r>
              <a:rPr lang="en-US" b="1" dirty="0" smtClean="0"/>
              <a:t>) is an intimidating compound noun for a basic language </a:t>
            </a:r>
            <a:r>
              <a:rPr lang="en-US" b="1" dirty="0" smtClean="0"/>
              <a:t>feature.</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endParaRPr lang="en-US" dirty="0"/>
          </a:p>
        </p:txBody>
      </p:sp>
      <p:sp>
        <p:nvSpPr>
          <p:cNvPr id="3" name="Content Placeholder 2"/>
          <p:cNvSpPr>
            <a:spLocks noGrp="1"/>
          </p:cNvSpPr>
          <p:nvPr>
            <p:ph idx="1"/>
          </p:nvPr>
        </p:nvSpPr>
        <p:spPr>
          <a:xfrm>
            <a:off x="495300" y="1295400"/>
            <a:ext cx="8915400" cy="4830763"/>
          </a:xfrm>
        </p:spPr>
        <p:txBody>
          <a:bodyPr/>
          <a:lstStyle/>
          <a:p>
            <a:pPr algn="l"/>
            <a:r>
              <a:rPr lang="en-US" dirty="0" smtClean="0"/>
              <a:t>16-</a:t>
            </a:r>
            <a:r>
              <a:rPr lang="en-US" b="1" dirty="0" smtClean="0">
                <a:solidFill>
                  <a:srgbClr val="C00000"/>
                </a:solidFill>
              </a:rPr>
              <a:t>Homonyms</a:t>
            </a:r>
            <a:r>
              <a:rPr lang="en-US" dirty="0" smtClean="0"/>
              <a:t>: </a:t>
            </a:r>
            <a:r>
              <a:rPr lang="en-US" b="1" dirty="0" smtClean="0"/>
              <a:t>are different lexemes with the same form (written, spoken or both). </a:t>
            </a:r>
          </a:p>
          <a:p>
            <a:pPr algn="l"/>
            <a:r>
              <a:rPr lang="en-US" b="1" dirty="0" smtClean="0"/>
              <a:t>17-</a:t>
            </a:r>
            <a:r>
              <a:rPr lang="en-US" b="1" dirty="0" smtClean="0">
                <a:solidFill>
                  <a:srgbClr val="C00000"/>
                </a:solidFill>
              </a:rPr>
              <a:t>Homophones</a:t>
            </a:r>
            <a:r>
              <a:rPr lang="en-US" b="1" dirty="0" smtClean="0"/>
              <a:t> - where the pronunciation is the same (or close, allowing for such phonological variation as comes from accent) but standard spelling differs, as in flew (from fly), flu (“influenza”) and flue (of a chimney).</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endParaRPr lang="en-US" b="1" dirty="0"/>
          </a:p>
        </p:txBody>
      </p:sp>
      <p:sp>
        <p:nvSpPr>
          <p:cNvPr id="3" name="Content Placeholder 2"/>
          <p:cNvSpPr>
            <a:spLocks noGrp="1"/>
          </p:cNvSpPr>
          <p:nvPr>
            <p:ph idx="1"/>
          </p:nvPr>
        </p:nvSpPr>
        <p:spPr/>
        <p:txBody>
          <a:bodyPr/>
          <a:lstStyle/>
          <a:p>
            <a:pPr algn="l"/>
            <a:r>
              <a:rPr lang="en-US" dirty="0" smtClean="0"/>
              <a:t>18-</a:t>
            </a:r>
            <a:r>
              <a:rPr lang="en-US" b="1" dirty="0" smtClean="0">
                <a:solidFill>
                  <a:srgbClr val="C00000"/>
                </a:solidFill>
              </a:rPr>
              <a:t>Homographs</a:t>
            </a:r>
            <a:r>
              <a:rPr lang="en-US" b="1" dirty="0" smtClean="0"/>
              <a:t> - where the standard spelling is the same, but the pronunciation differs, as in wind (air movement or bend) or refuse (“rubbish” or “disallow”, stress falls on first and second syllable, respectively).</a:t>
            </a:r>
          </a:p>
          <a:p>
            <a:pPr algn="ctr"/>
            <a:r>
              <a:rPr lang="en-US" b="1" dirty="0" smtClean="0">
                <a:solidFill>
                  <a:srgbClr val="C00000"/>
                </a:solidFill>
              </a:rPr>
              <a:t>End of lecture 11</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1957</TotalTime>
  <Words>277</Words>
  <Application>Microsoft Office PowerPoint</Application>
  <PresentationFormat>A4 Paper (210x297 mm)</PresentationFormat>
  <Paragraphs>49</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المحاضرة الثانية ....................Lecture No. 10.</vt:lpstr>
      <vt:lpstr>The most important definitions: </vt:lpstr>
      <vt:lpstr>The most important definitions: </vt:lpstr>
      <vt:lpstr>The most important definitions: </vt:lpstr>
      <vt:lpstr>The most important definitions: </vt:lpstr>
      <vt:lpstr>The most important definitions: </vt:lpstr>
      <vt:lpstr>The most important definitions: </vt:lpstr>
      <vt:lpstr>The most important definitions:</vt:lpstr>
      <vt:lpstr>The most important definitions:</vt:lpstr>
      <vt:lpstr>The most important definitions:</vt:lpstr>
      <vt:lpstr>The most important definitions:</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Dr.Yasser</cp:lastModifiedBy>
  <cp:revision>162</cp:revision>
  <dcterms:created xsi:type="dcterms:W3CDTF">2009-10-14T19:14:34Z</dcterms:created>
  <dcterms:modified xsi:type="dcterms:W3CDTF">2012-03-03T07:38:46Z</dcterms:modified>
</cp:coreProperties>
</file>