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68" r:id="rId4"/>
    <p:sldId id="267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77" r:id="rId14"/>
    <p:sldId id="266" r:id="rId15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009900"/>
    <a:srgbClr val="FF0066"/>
    <a:srgbClr val="709256"/>
    <a:srgbClr val="AD9968"/>
    <a:srgbClr val="3B84AF"/>
    <a:srgbClr val="FF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81" autoAdjust="0"/>
    <p:restoredTop sz="94664" autoAdjust="0"/>
  </p:normalViewPr>
  <p:slideViewPr>
    <p:cSldViewPr>
      <p:cViewPr>
        <p:scale>
          <a:sx n="90" d="100"/>
          <a:sy n="90" d="100"/>
        </p:scale>
        <p:origin x="-384" y="-7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D8A12E9-8E4B-4E5D-BF7F-6795CC673890}" type="datetimeFigureOut">
              <a:rPr lang="en-US"/>
              <a:pPr>
                <a:defRPr/>
              </a:pPr>
              <a:t>3/2/2012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162B8BAD-30A2-4184-9AA2-111A23B8E5B8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2B8BAD-30A2-4184-9AA2-111A23B8E5B8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51B308-A706-4882-85C8-4AC66D834DF5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52D8B5-1BC0-4E9B-8D4C-D26A182F31B4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E5AF3C-69A6-42BB-A57F-334D5D8057C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C869B4-932D-4760-9194-E38E1A9ECB6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AAB523-93E0-4FD6-8A5C-9B31125F85C0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029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863"/>
            <a:ext cx="1928813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7050088" y="6291263"/>
            <a:ext cx="1408112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04800" y="5791200"/>
            <a:ext cx="8382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 userDrawn="1"/>
        </p:nvSpPr>
        <p:spPr>
          <a:xfrm>
            <a:off x="914400" y="6581775"/>
            <a:ext cx="3116263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1182688" y="6291263"/>
            <a:ext cx="2795587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التعلم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33" r:id="rId4"/>
    <p:sldLayoutId id="2147483834" r:id="rId5"/>
    <p:sldLayoutId id="2147483835" r:id="rId6"/>
    <p:sldLayoutId id="2147483836" r:id="rId7"/>
    <p:sldLayoutId id="2147483837" r:id="rId8"/>
    <p:sldLayoutId id="2147483838" r:id="rId9"/>
    <p:sldLayoutId id="2147483839" r:id="rId10"/>
    <p:sldLayoutId id="2147483840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tionary.org/wiki/conceptual_definition" TargetMode="External"/><Relationship Id="rId2" Type="http://schemas.openxmlformats.org/officeDocument/2006/relationships/hyperlink" Target="http://en.wiktionary.org/wiki/absent_referent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en.wiktionary.org/wiki/connotation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tionary.org/wiki/definiens" TargetMode="External"/><Relationship Id="rId7" Type="http://schemas.openxmlformats.org/officeDocument/2006/relationships/hyperlink" Target="http://en.wiktionary.org/wiki/differentia" TargetMode="External"/><Relationship Id="rId2" Type="http://schemas.openxmlformats.org/officeDocument/2006/relationships/hyperlink" Target="http://en.wiktionary.org/wiki/definiendum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en.wiktionary.org/wiki/dictionary_definition" TargetMode="External"/><Relationship Id="rId5" Type="http://schemas.openxmlformats.org/officeDocument/2006/relationships/hyperlink" Target="http://en.wiktionary.org/wiki/denotation" TargetMode="External"/><Relationship Id="rId4" Type="http://schemas.openxmlformats.org/officeDocument/2006/relationships/hyperlink" Target="http://en.wiktionary.org/wiki/definition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tionary.org/wiki/extension" TargetMode="External"/><Relationship Id="rId2" Type="http://schemas.openxmlformats.org/officeDocument/2006/relationships/hyperlink" Target="http://en.wiktionary.org/wiki/enumerative_definition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en.wiktionary.org/w/index.php?title=Appendix:Glossary_of_semantics&amp;action=edit&amp;section=5" TargetMode="External"/><Relationship Id="rId4" Type="http://schemas.openxmlformats.org/officeDocument/2006/relationships/hyperlink" Target="http://en.wiktionary.org/wiki/extensional_definition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tionary.org/wiki/intension" TargetMode="External"/><Relationship Id="rId2" Type="http://schemas.openxmlformats.org/officeDocument/2006/relationships/hyperlink" Target="http://en.wiktionary.org/wiki/genus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en.wiktionary.org/wiki/intensional_definition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tionary.org/wiki/operational_definition" TargetMode="External"/><Relationship Id="rId2" Type="http://schemas.openxmlformats.org/officeDocument/2006/relationships/hyperlink" Target="http://en.wiktionary.org/wiki/meaning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en.wiktionary.org/wiki/ostensive_definition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tionary.org/wiki/recursive_definition" TargetMode="External"/><Relationship Id="rId2" Type="http://schemas.openxmlformats.org/officeDocument/2006/relationships/hyperlink" Target="http://en.wiktionary.org/wiki/prototype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en.wiktionary.org/wiki/referent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tionary.org/wiki/sense" TargetMode="External"/><Relationship Id="rId2" Type="http://schemas.openxmlformats.org/officeDocument/2006/relationships/hyperlink" Target="http://en.wiktionary.org/wiki/semantics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en.wiktionary.org/wiki/stipulative_definition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641B72C-ACC8-4B85-BE2B-D4397CF4367B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13320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332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>
              <a:defRPr/>
            </a:pPr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..........علم الدلالات......................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  <a:p>
            <a:pPr algn="ctr">
              <a:defRPr/>
            </a:pP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............</a:t>
            </a:r>
            <a:r>
              <a:rPr lang="en-US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Semantics &amp; Pragmatics </a:t>
            </a: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.............</a:t>
            </a:r>
            <a:r>
              <a:rPr lang="en-US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Mr. Yasser </a:t>
            </a:r>
            <a:r>
              <a:rPr lang="en-US" sz="26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Attia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13323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03D8253F-85DB-4BD5-864C-440904512F6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A944C7FA-FAE0-4956-BFC5-28CA2F4D8C1B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>
              <a:defRPr/>
            </a:pPr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الثانية</a:t>
            </a:r>
            <a:b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....................</a:t>
            </a:r>
            <a: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Lecture No. 10</a:t>
            </a:r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.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/>
          </a:solidFill>
        </p:spPr>
        <p:txBody>
          <a:bodyPr/>
          <a:lstStyle/>
          <a:p>
            <a:pPr algn="l"/>
            <a:r>
              <a:rPr lang="en-US" dirty="0" smtClean="0"/>
              <a:t>Glossary of </a:t>
            </a:r>
            <a:r>
              <a:rPr lang="en-US" dirty="0" smtClean="0"/>
              <a:t>semantics: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371600"/>
            <a:ext cx="8915400" cy="4953000"/>
          </a:xfrm>
        </p:spPr>
        <p:txBody>
          <a:bodyPr/>
          <a:lstStyle/>
          <a:p>
            <a:pPr algn="l"/>
            <a:r>
              <a:rPr lang="en-US" sz="2400" b="1" dirty="0" smtClean="0"/>
              <a:t>A</a:t>
            </a:r>
          </a:p>
          <a:p>
            <a:pPr algn="l"/>
            <a:r>
              <a:rPr lang="en-US" sz="2400" b="1" dirty="0" smtClean="0">
                <a:hlinkClick r:id="rId2" tooltip="absent referent"/>
              </a:rPr>
              <a:t>absent referent</a:t>
            </a:r>
            <a:r>
              <a:rPr lang="en-US" sz="2400" b="1" dirty="0" smtClean="0"/>
              <a:t> The condition of a sign which has an empty, absent, non-existent, paradoxical, hypothetical, supernatural, or undefined referent, such as nothing, null, vacuum, or void</a:t>
            </a:r>
            <a:r>
              <a:rPr lang="en-US" sz="2400" b="1" dirty="0" smtClean="0"/>
              <a:t>.</a:t>
            </a:r>
          </a:p>
          <a:p>
            <a:pPr algn="l"/>
            <a:r>
              <a:rPr lang="en-US" sz="2400" b="1" dirty="0" smtClean="0"/>
              <a:t>C</a:t>
            </a:r>
            <a:endParaRPr lang="en-US" sz="2400" b="1" dirty="0" smtClean="0"/>
          </a:p>
          <a:p>
            <a:pPr algn="l"/>
            <a:r>
              <a:rPr lang="en-US" sz="2400" b="1" dirty="0" smtClean="0">
                <a:hlinkClick r:id="rId3" tooltip="conceptual definition"/>
              </a:rPr>
              <a:t>conceptual definition</a:t>
            </a:r>
            <a:r>
              <a:rPr lang="en-US" sz="2400" b="1" dirty="0" smtClean="0"/>
              <a:t> A definition in terms of concepts, such as the one found in a dictionary, instead of in terms of the results of measuring procedures</a:t>
            </a:r>
            <a:r>
              <a:rPr lang="en-US" sz="2400" b="1" dirty="0" smtClean="0"/>
              <a:t>.</a:t>
            </a:r>
          </a:p>
          <a:p>
            <a:pPr algn="l"/>
            <a:r>
              <a:rPr lang="en-US" sz="2400" b="1" dirty="0" smtClean="0">
                <a:hlinkClick r:id="rId4" tooltip="connotation"/>
              </a:rPr>
              <a:t>connotation</a:t>
            </a:r>
            <a:r>
              <a:rPr lang="en-US" sz="2400" b="1" dirty="0" smtClean="0"/>
              <a:t> A meaning of a word or phrase that is suggested or implied, as opposed to a denotation, or literal meaning. A characteristic of words or phrases, or of the contexts that words and phrases are used in</a:t>
            </a:r>
            <a:endParaRPr lang="en-US" sz="24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609600" y="0"/>
            <a:ext cx="8915400" cy="9906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l" eaLnBrk="1" hangingPunct="1">
              <a:defRPr/>
            </a:pPr>
            <a:r>
              <a:rPr lang="en-US" dirty="0" smtClean="0"/>
              <a:t>Glossary of semantics: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95300" y="990600"/>
            <a:ext cx="8915400" cy="5410200"/>
          </a:xfrm>
        </p:spPr>
        <p:txBody>
          <a:bodyPr/>
          <a:lstStyle/>
          <a:p>
            <a:pPr algn="l"/>
            <a:r>
              <a:rPr lang="en-US" sz="2800" b="1" dirty="0" smtClean="0"/>
              <a:t>D</a:t>
            </a:r>
          </a:p>
          <a:p>
            <a:pPr algn="l"/>
            <a:r>
              <a:rPr lang="en-US" sz="2800" b="1" dirty="0" err="1" smtClean="0">
                <a:hlinkClick r:id="rId2" tooltip="definiendum"/>
              </a:rPr>
              <a:t>definiendum</a:t>
            </a:r>
            <a:r>
              <a:rPr lang="en-US" sz="2800" b="1" dirty="0" smtClean="0"/>
              <a:t> The term—word or phrase—defined in </a:t>
            </a:r>
            <a:r>
              <a:rPr lang="en-US" sz="2800" b="1" dirty="0" smtClean="0"/>
              <a:t>a </a:t>
            </a:r>
            <a:r>
              <a:rPr lang="en-US" sz="2800" b="1" dirty="0" err="1" smtClean="0"/>
              <a:t>definition.</a:t>
            </a:r>
            <a:r>
              <a:rPr lang="en-US" sz="2800" b="1" dirty="0" err="1" smtClean="0">
                <a:hlinkClick r:id="rId3" tooltip="definiens"/>
              </a:rPr>
              <a:t>definiens</a:t>
            </a:r>
            <a:r>
              <a:rPr lang="en-US" sz="2800" b="1" dirty="0" smtClean="0"/>
              <a:t> That which defines the </a:t>
            </a:r>
            <a:r>
              <a:rPr lang="en-US" sz="2800" b="1" dirty="0" err="1" smtClean="0"/>
              <a:t>definiendum</a:t>
            </a:r>
            <a:r>
              <a:rPr lang="en-US" sz="2800" b="1" dirty="0" smtClean="0"/>
              <a:t> in a </a:t>
            </a:r>
            <a:r>
              <a:rPr lang="en-US" sz="2800" b="1" dirty="0" err="1" smtClean="0"/>
              <a:t>definition.</a:t>
            </a:r>
            <a:r>
              <a:rPr lang="en-US" sz="2800" b="1" dirty="0" err="1" smtClean="0">
                <a:hlinkClick r:id="rId4" tooltip="definition"/>
              </a:rPr>
              <a:t>definition</a:t>
            </a:r>
            <a:r>
              <a:rPr lang="en-US" sz="2800" b="1" dirty="0" smtClean="0"/>
              <a:t> A statement of the meaning of a word or word group or a sign or symbol</a:t>
            </a:r>
            <a:r>
              <a:rPr lang="en-US" sz="2800" b="1" dirty="0" smtClean="0"/>
              <a:t>.</a:t>
            </a:r>
          </a:p>
          <a:p>
            <a:pPr algn="l"/>
            <a:r>
              <a:rPr lang="en-US" sz="2800" b="1" dirty="0" smtClean="0">
                <a:hlinkClick r:id="rId5" tooltip="denotation"/>
              </a:rPr>
              <a:t>denotation</a:t>
            </a:r>
            <a:r>
              <a:rPr lang="en-US" sz="2800" b="1" dirty="0" smtClean="0"/>
              <a:t> The primary, literal or explicit meaning of a word, phrase or symbol</a:t>
            </a:r>
            <a:r>
              <a:rPr lang="en-US" sz="2800" b="1" dirty="0" smtClean="0"/>
              <a:t>.</a:t>
            </a:r>
          </a:p>
          <a:p>
            <a:pPr algn="l"/>
            <a:r>
              <a:rPr lang="en-US" sz="2800" b="1" dirty="0" smtClean="0">
                <a:hlinkClick r:id="rId6" tooltip="dictionary definition"/>
              </a:rPr>
              <a:t>dictionary </a:t>
            </a:r>
            <a:r>
              <a:rPr lang="en-US" sz="2800" b="1" dirty="0" smtClean="0">
                <a:hlinkClick r:id="rId6" tooltip="dictionary definition"/>
              </a:rPr>
              <a:t>definition</a:t>
            </a:r>
            <a:r>
              <a:rPr lang="en-US" sz="2800" b="1" dirty="0" smtClean="0"/>
              <a:t> A descriptive definition specifying one of the commonly used meanings of the defined term</a:t>
            </a:r>
            <a:r>
              <a:rPr lang="en-US" sz="2800" b="1" dirty="0" smtClean="0"/>
              <a:t>.</a:t>
            </a:r>
          </a:p>
          <a:p>
            <a:pPr algn="l"/>
            <a:r>
              <a:rPr lang="en-US" sz="2800" b="1" dirty="0" smtClean="0">
                <a:hlinkClick r:id="rId7" tooltip="differentia"/>
              </a:rPr>
              <a:t>differentia</a:t>
            </a:r>
            <a:r>
              <a:rPr lang="en-US" sz="2800" b="1" dirty="0" smtClean="0"/>
              <a:t> The distinguishing feature which marks something off from other members of the same family</a:t>
            </a:r>
            <a:endParaRPr lang="en-US" sz="2800" b="1" dirty="0"/>
          </a:p>
        </p:txBody>
      </p:sp>
      <p:sp>
        <p:nvSpPr>
          <p:cNvPr id="1536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94234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6FB9C49D-7705-4461-AFFE-CE25E9EDDD09}" type="slidenum">
              <a:rPr lang="ar-SA" smtClean="0">
                <a:cs typeface="Arial" pitchFamily="34" charset="0"/>
              </a:rPr>
              <a:pPr/>
              <a:t>4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877300" cy="1143000"/>
          </a:xfrm>
        </p:spPr>
        <p:txBody>
          <a:bodyPr/>
          <a:lstStyle/>
          <a:p>
            <a:pPr algn="l"/>
            <a:r>
              <a:rPr lang="en-US" sz="4000" b="1" dirty="0" smtClean="0"/>
              <a:t>Glossary of semantics: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371600"/>
            <a:ext cx="8915400" cy="4876800"/>
          </a:xfrm>
        </p:spPr>
        <p:txBody>
          <a:bodyPr/>
          <a:lstStyle/>
          <a:p>
            <a:pPr algn="l"/>
            <a:r>
              <a:rPr lang="en-US" sz="2800" b="1" dirty="0" smtClean="0"/>
              <a:t>E</a:t>
            </a:r>
          </a:p>
          <a:p>
            <a:pPr algn="l"/>
            <a:r>
              <a:rPr lang="en-US" sz="2800" b="1" dirty="0" smtClean="0">
                <a:hlinkClick r:id="rId2" tooltip="enumerative definition"/>
              </a:rPr>
              <a:t>enumerative definition</a:t>
            </a:r>
            <a:r>
              <a:rPr lang="en-US" sz="2800" b="1" dirty="0" smtClean="0"/>
              <a:t> A definition that exhaustively lists all the objects that fall under the defined term</a:t>
            </a:r>
            <a:r>
              <a:rPr lang="en-US" sz="2800" b="1" dirty="0" smtClean="0"/>
              <a:t>.</a:t>
            </a:r>
          </a:p>
          <a:p>
            <a:pPr algn="l"/>
            <a:r>
              <a:rPr lang="en-US" sz="2800" b="1" dirty="0" smtClean="0">
                <a:hlinkClick r:id="rId3" tooltip="extension"/>
              </a:rPr>
              <a:t>extension</a:t>
            </a:r>
            <a:r>
              <a:rPr lang="en-US" sz="2800" b="1" dirty="0" smtClean="0"/>
              <a:t> Capacity of a concept or general term to include a greater or smaller number of objects; -- correlative of intension</a:t>
            </a:r>
            <a:r>
              <a:rPr lang="en-US" sz="2800" b="1" dirty="0" smtClean="0"/>
              <a:t>.</a:t>
            </a:r>
          </a:p>
          <a:p>
            <a:pPr algn="l"/>
            <a:r>
              <a:rPr lang="en-US" sz="2800" b="1" dirty="0" smtClean="0">
                <a:hlinkClick r:id="rId4" tooltip="extensional definition"/>
              </a:rPr>
              <a:t>extensional </a:t>
            </a:r>
            <a:r>
              <a:rPr lang="en-US" sz="2800" b="1" dirty="0" smtClean="0">
                <a:hlinkClick r:id="rId4" tooltip="extensional definition"/>
              </a:rPr>
              <a:t>definition</a:t>
            </a:r>
            <a:r>
              <a:rPr lang="en-US" sz="2800" b="1" dirty="0" smtClean="0"/>
              <a:t> A definition of a term that specifies its extension, that is, every object that falls under the definition.[</a:t>
            </a:r>
            <a:r>
              <a:rPr lang="en-US" sz="2800" b="1" dirty="0" smtClean="0">
                <a:hlinkClick r:id="rId5" tooltip="Edit section: G"/>
              </a:rPr>
              <a:t>edit</a:t>
            </a:r>
            <a:r>
              <a:rPr lang="en-US" sz="2800" b="1" dirty="0" smtClean="0"/>
              <a:t>]G</a:t>
            </a:r>
          </a:p>
          <a:p>
            <a:pPr algn="l"/>
            <a:endParaRPr lang="en-US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600" b="1" dirty="0" smtClean="0"/>
              <a:t>Glossary of semantics: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371600"/>
            <a:ext cx="8915400" cy="4754563"/>
          </a:xfrm>
        </p:spPr>
        <p:txBody>
          <a:bodyPr/>
          <a:lstStyle/>
          <a:p>
            <a:pPr algn="l"/>
            <a:r>
              <a:rPr lang="en-US" sz="2800" b="1" dirty="0" smtClean="0"/>
              <a:t>G</a:t>
            </a:r>
          </a:p>
          <a:p>
            <a:pPr algn="l"/>
            <a:r>
              <a:rPr lang="en-US" sz="2800" b="1" dirty="0" smtClean="0">
                <a:hlinkClick r:id="rId2" tooltip="genus"/>
              </a:rPr>
              <a:t>genus</a:t>
            </a:r>
            <a:r>
              <a:rPr lang="en-US" sz="2800" b="1" dirty="0" smtClean="0"/>
              <a:t> Within a definition, a broader category of the defined </a:t>
            </a:r>
            <a:r>
              <a:rPr lang="en-US" sz="2800" b="1" dirty="0" smtClean="0"/>
              <a:t>concept.</a:t>
            </a:r>
          </a:p>
          <a:p>
            <a:pPr algn="l"/>
            <a:r>
              <a:rPr lang="en-US" sz="2800" b="1" dirty="0" smtClean="0"/>
              <a:t>I</a:t>
            </a:r>
            <a:endParaRPr lang="en-US" sz="2800" b="1" dirty="0" smtClean="0"/>
          </a:p>
          <a:p>
            <a:pPr algn="l"/>
            <a:r>
              <a:rPr lang="en-US" sz="2800" b="1" dirty="0" smtClean="0">
                <a:hlinkClick r:id="rId3" tooltip="intension"/>
              </a:rPr>
              <a:t>intension</a:t>
            </a:r>
            <a:r>
              <a:rPr lang="en-US" sz="2800" b="1" dirty="0" smtClean="0"/>
              <a:t> Any property or quality connoted by a word, phrase or other symbol, contrasted to actual instances in the real world to which the term </a:t>
            </a:r>
            <a:r>
              <a:rPr lang="en-US" sz="2800" b="1" dirty="0" smtClean="0"/>
              <a:t>applies.</a:t>
            </a:r>
          </a:p>
          <a:p>
            <a:pPr algn="l"/>
            <a:r>
              <a:rPr lang="en-US" sz="2800" b="1" dirty="0" err="1" smtClean="0">
                <a:hlinkClick r:id="rId4" tooltip="intensional definition"/>
              </a:rPr>
              <a:t>intensional</a:t>
            </a:r>
            <a:r>
              <a:rPr lang="en-US" sz="2800" b="1" dirty="0" smtClean="0">
                <a:hlinkClick r:id="rId4" tooltip="intensional definition"/>
              </a:rPr>
              <a:t> </a:t>
            </a:r>
            <a:r>
              <a:rPr lang="en-US" sz="2800" b="1" dirty="0" smtClean="0">
                <a:hlinkClick r:id="rId4" tooltip="intensional definition"/>
              </a:rPr>
              <a:t>definition</a:t>
            </a:r>
            <a:r>
              <a:rPr lang="en-US" sz="2800" b="1" dirty="0" smtClean="0"/>
              <a:t> A definition that gives the meaning of a term by specifying all the properties of the things to which the term applies.</a:t>
            </a:r>
            <a:endParaRPr lang="en-US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600" b="1" dirty="0" smtClean="0"/>
              <a:t>Glossary of semantics:</a:t>
            </a:r>
            <a:endParaRPr lang="en-US" sz="3600" b="1" dirty="0">
              <a:solidFill>
                <a:srgbClr val="0099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914400"/>
            <a:ext cx="8915400" cy="5211763"/>
          </a:xfrm>
        </p:spPr>
        <p:txBody>
          <a:bodyPr/>
          <a:lstStyle/>
          <a:p>
            <a:pPr algn="l"/>
            <a:endParaRPr lang="en-US" sz="2800" b="1" dirty="0" smtClean="0"/>
          </a:p>
          <a:p>
            <a:pPr algn="l"/>
            <a:r>
              <a:rPr lang="en-US" sz="2800" b="1" dirty="0" smtClean="0"/>
              <a:t>M</a:t>
            </a:r>
          </a:p>
          <a:p>
            <a:pPr algn="l"/>
            <a:r>
              <a:rPr lang="en-US" sz="2800" b="1" dirty="0" smtClean="0">
                <a:hlinkClick r:id="rId2" tooltip="meaning"/>
              </a:rPr>
              <a:t>meaning</a:t>
            </a:r>
            <a:r>
              <a:rPr lang="en-US" sz="2800" b="1" dirty="0" smtClean="0"/>
              <a:t> The definition or connotation of a word</a:t>
            </a:r>
            <a:r>
              <a:rPr lang="en-US" sz="2800" b="1" dirty="0" smtClean="0"/>
              <a:t>.[</a:t>
            </a:r>
          </a:p>
          <a:p>
            <a:pPr algn="l"/>
            <a:r>
              <a:rPr lang="en-US" sz="2800" b="1" dirty="0" smtClean="0"/>
              <a:t>O</a:t>
            </a:r>
            <a:endParaRPr lang="en-US" sz="2800" b="1" dirty="0" smtClean="0"/>
          </a:p>
          <a:p>
            <a:pPr algn="l"/>
            <a:r>
              <a:rPr lang="en-US" sz="2800" b="1" dirty="0" smtClean="0">
                <a:hlinkClick r:id="rId3" tooltip="operational definition"/>
              </a:rPr>
              <a:t>operational definition</a:t>
            </a:r>
            <a:r>
              <a:rPr lang="en-US" sz="2800" b="1" dirty="0" smtClean="0"/>
              <a:t> A showing of something — such as a variable, term, or object — in terms of the specific process or set of validation tests used to determine its presence and </a:t>
            </a:r>
            <a:r>
              <a:rPr lang="en-US" sz="2800" b="1" dirty="0" smtClean="0"/>
              <a:t>quantity.</a:t>
            </a:r>
          </a:p>
          <a:p>
            <a:pPr algn="l"/>
            <a:r>
              <a:rPr lang="en-US" sz="2800" b="1" dirty="0" smtClean="0">
                <a:hlinkClick r:id="rId4" tooltip="ostensive definition"/>
              </a:rPr>
              <a:t>ostensive </a:t>
            </a:r>
            <a:r>
              <a:rPr lang="en-US" sz="2800" b="1" dirty="0" smtClean="0">
                <a:hlinkClick r:id="rId4" tooltip="ostensive definition"/>
              </a:rPr>
              <a:t>definition</a:t>
            </a:r>
            <a:r>
              <a:rPr lang="en-US" sz="2800" b="1" dirty="0" smtClean="0"/>
              <a:t> A process of binding the meaning to the defined term by pointing out examples and counterexamples.</a:t>
            </a:r>
            <a:endParaRPr lang="en-US" sz="2800" b="1" dirty="0" smtClean="0"/>
          </a:p>
          <a:p>
            <a:pPr algn="l"/>
            <a:endParaRPr lang="en-US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Glossary of semantics: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295400"/>
            <a:ext cx="8915400" cy="4830763"/>
          </a:xfrm>
        </p:spPr>
        <p:txBody>
          <a:bodyPr/>
          <a:lstStyle/>
          <a:p>
            <a:pPr algn="l"/>
            <a:r>
              <a:rPr lang="en-US" sz="2800" b="1" dirty="0" smtClean="0"/>
              <a:t>P</a:t>
            </a:r>
          </a:p>
          <a:p>
            <a:pPr algn="l"/>
            <a:r>
              <a:rPr lang="en-US" sz="2800" b="1" dirty="0" smtClean="0">
                <a:hlinkClick r:id="rId2" tooltip="prototype"/>
              </a:rPr>
              <a:t>prototype</a:t>
            </a:r>
            <a:r>
              <a:rPr lang="en-US" sz="2800" b="1" dirty="0" smtClean="0"/>
              <a:t> An instance of a category or a concept that combines its most representative attributes, such as robin being a prototype of </a:t>
            </a:r>
            <a:r>
              <a:rPr lang="en-US" sz="2800" b="1" i="1" dirty="0" smtClean="0"/>
              <a:t>bird</a:t>
            </a:r>
            <a:r>
              <a:rPr lang="en-US" sz="2800" b="1" dirty="0" smtClean="0"/>
              <a:t>, unlike penguin</a:t>
            </a:r>
            <a:r>
              <a:rPr lang="en-US" sz="2800" b="1" dirty="0" smtClean="0"/>
              <a:t>.</a:t>
            </a:r>
          </a:p>
          <a:p>
            <a:pPr algn="l"/>
            <a:r>
              <a:rPr lang="en-US" sz="2800" b="1" dirty="0" smtClean="0"/>
              <a:t>R</a:t>
            </a:r>
            <a:endParaRPr lang="en-US" sz="2800" b="1" dirty="0" smtClean="0"/>
          </a:p>
          <a:p>
            <a:pPr algn="l"/>
            <a:r>
              <a:rPr lang="en-US" sz="2800" b="1" dirty="0" smtClean="0">
                <a:hlinkClick r:id="rId3" tooltip="recursive definition"/>
              </a:rPr>
              <a:t>recursive definition</a:t>
            </a:r>
            <a:r>
              <a:rPr lang="en-US" sz="2800" b="1" dirty="0" smtClean="0"/>
              <a:t> A definition of a term within which the term itself appears, and that is well-founded, avoiding an infinite regress</a:t>
            </a:r>
            <a:r>
              <a:rPr lang="en-US" sz="2800" b="1" dirty="0" smtClean="0"/>
              <a:t>.</a:t>
            </a:r>
          </a:p>
          <a:p>
            <a:pPr algn="l"/>
            <a:r>
              <a:rPr lang="en-US" sz="2800" b="1" dirty="0" smtClean="0">
                <a:hlinkClick r:id="rId4" tooltip="referent"/>
              </a:rPr>
              <a:t>referent</a:t>
            </a:r>
            <a:r>
              <a:rPr lang="en-US" sz="2800" b="1" dirty="0" smtClean="0"/>
              <a:t> The specific entity in the world that a word or phrase identifies or denotes</a:t>
            </a:r>
            <a:r>
              <a:rPr lang="en-US" sz="2800" b="1" dirty="0" smtClean="0"/>
              <a:t>.</a:t>
            </a:r>
            <a:endParaRPr lang="en-US" sz="2800" b="1" dirty="0" smtClean="0"/>
          </a:p>
          <a:p>
            <a:pPr algn="l"/>
            <a:endParaRPr lang="en-US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Glossary of semantics: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286540"/>
            <a:ext cx="8915400" cy="4839623"/>
          </a:xfrm>
        </p:spPr>
        <p:txBody>
          <a:bodyPr/>
          <a:lstStyle/>
          <a:p>
            <a:pPr algn="l"/>
            <a:r>
              <a:rPr lang="en-US" b="1" dirty="0" smtClean="0"/>
              <a:t>S</a:t>
            </a:r>
          </a:p>
          <a:p>
            <a:pPr algn="l"/>
            <a:r>
              <a:rPr lang="en-US" b="1" dirty="0" smtClean="0">
                <a:hlinkClick r:id="rId2" tooltip="semantics"/>
              </a:rPr>
              <a:t>semantics</a:t>
            </a:r>
            <a:r>
              <a:rPr lang="en-US" b="1" dirty="0" smtClean="0"/>
              <a:t> A branch of linguistics studying the meaning of words</a:t>
            </a:r>
            <a:r>
              <a:rPr lang="en-US" b="1" dirty="0" smtClean="0"/>
              <a:t>.</a:t>
            </a:r>
          </a:p>
          <a:p>
            <a:pPr algn="l"/>
            <a:r>
              <a:rPr lang="en-US" b="1" dirty="0" smtClean="0">
                <a:hlinkClick r:id="rId3" tooltip="sense"/>
              </a:rPr>
              <a:t>sense</a:t>
            </a:r>
            <a:r>
              <a:rPr lang="en-US" b="1" dirty="0" smtClean="0"/>
              <a:t> A single conventional use of a word; one of the entries for a word in a dictionary</a:t>
            </a:r>
            <a:r>
              <a:rPr lang="en-US" b="1" dirty="0" smtClean="0"/>
              <a:t>.</a:t>
            </a:r>
          </a:p>
          <a:p>
            <a:pPr algn="l"/>
            <a:r>
              <a:rPr lang="en-US" b="1" dirty="0" err="1" smtClean="0">
                <a:hlinkClick r:id="rId4" tooltip="stipulative definition"/>
              </a:rPr>
              <a:t>stipulative</a:t>
            </a:r>
            <a:r>
              <a:rPr lang="en-US" b="1" dirty="0" smtClean="0">
                <a:hlinkClick r:id="rId4" tooltip="stipulative definition"/>
              </a:rPr>
              <a:t> </a:t>
            </a:r>
            <a:r>
              <a:rPr lang="en-US" b="1" dirty="0" smtClean="0">
                <a:hlinkClick r:id="rId4" tooltip="stipulative definition"/>
              </a:rPr>
              <a:t>definition</a:t>
            </a:r>
            <a:r>
              <a:rPr lang="en-US" b="1" dirty="0" smtClean="0"/>
              <a:t> A definition in which a new or currently-existing term is given a new meaning for the purposes of argument or discussion in a given context.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>
                <a:solidFill>
                  <a:srgbClr val="C00000"/>
                </a:solidFill>
              </a:rPr>
              <a:t>Recently added idioms:</a:t>
            </a:r>
            <a:endParaRPr lang="en-US" b="1" dirty="0">
              <a:solidFill>
                <a:srgbClr val="0099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dirty="0" smtClean="0"/>
              <a:t>An </a:t>
            </a:r>
            <a:r>
              <a:rPr lang="en-US" b="1" u="sng" dirty="0" smtClean="0"/>
              <a:t>idiom</a:t>
            </a:r>
            <a:r>
              <a:rPr lang="en-US" dirty="0" smtClean="0"/>
              <a:t> is a phrase where the words together have a meaning that is different from the dictionary definitions of the individual words, which can make idioms hard for ESL students and learners to </a:t>
            </a:r>
            <a:r>
              <a:rPr lang="en-US" dirty="0" smtClean="0"/>
              <a:t>understand.</a:t>
            </a:r>
          </a:p>
          <a:p>
            <a:pPr algn="l"/>
            <a:r>
              <a:rPr lang="en-US" dirty="0" smtClean="0"/>
              <a:t>Below are listed the latest </a:t>
            </a:r>
            <a:r>
              <a:rPr lang="en-US" dirty="0" smtClean="0"/>
              <a:t>entries </a:t>
            </a:r>
            <a:r>
              <a:rPr lang="en-US" dirty="0" smtClean="0"/>
              <a:t>that have been added to our database of English idioms &amp; idiomatic expressions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>
                <a:solidFill>
                  <a:srgbClr val="C00000"/>
                </a:solidFill>
              </a:rPr>
              <a:t>Recently added idioms: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295400"/>
            <a:ext cx="8915400" cy="4830763"/>
          </a:xfrm>
        </p:spPr>
        <p:txBody>
          <a:bodyPr/>
          <a:lstStyle/>
          <a:p>
            <a:pPr algn="l"/>
            <a:r>
              <a:rPr lang="en-US" b="1" dirty="0" smtClean="0"/>
              <a:t>Idiom: Hair on </a:t>
            </a:r>
            <a:r>
              <a:rPr lang="en-US" b="1" dirty="0" smtClean="0"/>
              <a:t>fire:</a:t>
            </a:r>
          </a:p>
          <a:p>
            <a:pPr algn="l"/>
            <a:endParaRPr lang="en-US" b="1" dirty="0" smtClean="0"/>
          </a:p>
          <a:p>
            <a:pPr algn="l"/>
            <a:r>
              <a:rPr lang="en-US" b="1" dirty="0" smtClean="0"/>
              <a:t>Idiom Definitions for 'Hair on </a:t>
            </a:r>
            <a:r>
              <a:rPr lang="en-US" b="1" dirty="0" smtClean="0"/>
              <a:t>fire‘</a:t>
            </a:r>
          </a:p>
          <a:p>
            <a:pPr algn="l"/>
            <a:endParaRPr lang="en-US" b="1" dirty="0" smtClean="0"/>
          </a:p>
          <a:p>
            <a:pPr algn="l"/>
            <a:r>
              <a:rPr lang="en-US" b="1" dirty="0" smtClean="0"/>
              <a:t>If something sets your hair on fire, it excites you or catches your attention urgently.</a:t>
            </a:r>
          </a:p>
          <a:p>
            <a:pPr algn="l"/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>
                <a:solidFill>
                  <a:srgbClr val="C00000"/>
                </a:solidFill>
              </a:rPr>
              <a:t>Recently added idioms: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b="1" dirty="0" smtClean="0"/>
              <a:t>Idiom: Get on my last </a:t>
            </a:r>
            <a:r>
              <a:rPr lang="en-US" b="1" dirty="0" smtClean="0"/>
              <a:t>nerve</a:t>
            </a:r>
          </a:p>
          <a:p>
            <a:pPr algn="l"/>
            <a:endParaRPr lang="en-US" b="1" dirty="0" smtClean="0"/>
          </a:p>
          <a:p>
            <a:pPr algn="l"/>
            <a:r>
              <a:rPr lang="en-US" b="1" dirty="0" smtClean="0"/>
              <a:t>Idiom Definitions for 'Get on my last nerve'</a:t>
            </a:r>
          </a:p>
          <a:p>
            <a:pPr algn="l"/>
            <a:r>
              <a:rPr lang="en-US" b="1" dirty="0" smtClean="0"/>
              <a:t>If something is getting on your last nerve, you are completely fed up, ready to lose your temper. (Southern USA)</a:t>
            </a:r>
          </a:p>
          <a:p>
            <a:pPr algn="l"/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>
                <a:solidFill>
                  <a:srgbClr val="C00000"/>
                </a:solidFill>
              </a:rPr>
              <a:t>Recently added idioms: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dirty="0" smtClean="0"/>
              <a:t>Idiom: Does a one-legged duck swim in circles?</a:t>
            </a:r>
          </a:p>
          <a:p>
            <a:pPr algn="l"/>
            <a:r>
              <a:rPr lang="en-US" dirty="0" smtClean="0"/>
              <a:t>(US Southern) This is a response given to an unnecessary question for which the obvious answer is yes. Example: If you were to ask an Olympic archer whether she could put an arrow in an apple at ten yards, she could answer: "Does a one-legged duck swim in circles</a:t>
            </a:r>
            <a:r>
              <a:rPr lang="en-US" dirty="0" smtClean="0"/>
              <a:t>?“</a:t>
            </a:r>
          </a:p>
          <a:p>
            <a:pPr algn="ctr"/>
            <a:r>
              <a:rPr lang="en-US" b="1" dirty="0" smtClean="0">
                <a:solidFill>
                  <a:srgbClr val="FF0000"/>
                </a:solidFill>
              </a:rPr>
              <a:t>End of lecture 12.</a:t>
            </a:r>
            <a:endParaRPr 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628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629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788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2008</TotalTime>
  <Words>237</Words>
  <Application>Microsoft Office PowerPoint</Application>
  <PresentationFormat>A4 Paper (210x297 mm)</PresentationFormat>
  <Paragraphs>72</Paragraphs>
  <Slides>14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Slide 1</vt:lpstr>
      <vt:lpstr>المحاضرة الثانية ....................Lecture No. 10.</vt:lpstr>
      <vt:lpstr>Glossary of semantics:</vt:lpstr>
      <vt:lpstr>Glossary of semantics:</vt:lpstr>
      <vt:lpstr>Glossary of semantics:</vt:lpstr>
      <vt:lpstr>Glossary of semantics:</vt:lpstr>
      <vt:lpstr>Glossary of semantics:</vt:lpstr>
      <vt:lpstr>Glossary of semantics:</vt:lpstr>
      <vt:lpstr>Glossary of semantics:</vt:lpstr>
      <vt:lpstr>Recently added idioms:</vt:lpstr>
      <vt:lpstr>Recently added idioms:</vt:lpstr>
      <vt:lpstr>Recently added idioms:</vt:lpstr>
      <vt:lpstr>Recently added idioms:</vt:lpstr>
      <vt:lpstr>Slide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Dr.Yasser</cp:lastModifiedBy>
  <cp:revision>168</cp:revision>
  <dcterms:created xsi:type="dcterms:W3CDTF">2009-10-14T19:14:34Z</dcterms:created>
  <dcterms:modified xsi:type="dcterms:W3CDTF">2012-03-03T08:31:57Z</dcterms:modified>
</cp:coreProperties>
</file>