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68" r:id="rId4"/>
    <p:sldId id="269" r:id="rId5"/>
    <p:sldId id="26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66" r:id="rId3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4664" autoAdjust="0"/>
  </p:normalViewPr>
  <p:slideViewPr>
    <p:cSldViewPr>
      <p:cViewPr varScale="1">
        <p:scale>
          <a:sx n="74" d="100"/>
          <a:sy n="74" d="100"/>
        </p:scale>
        <p:origin x="-5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00600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41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rtl="0"/>
            <a:r>
              <a:rPr lang="en-US" sz="2400" dirty="0" smtClean="0"/>
              <a:t>  The  Modern English Novel</a:t>
            </a:r>
          </a:p>
          <a:p>
            <a:pPr algn="l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Dr. Mohammed Nour Al-Naimi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</a:t>
            </a:r>
            <a:r>
              <a:rPr lang="en-US" sz="3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1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The  Modern English Novel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Modernism in literature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 eaLnBrk="1" hangingPunct="1"/>
            <a:endParaRPr lang="it-IT" dirty="0" smtClean="0"/>
          </a:p>
          <a:p>
            <a:pPr algn="ctr" eaLnBrk="1" hangingPunct="1"/>
            <a:r>
              <a:rPr lang="it-IT" sz="3600" b="1" dirty="0" smtClean="0"/>
              <a:t>An overwiew of early 20th century </a:t>
            </a:r>
          </a:p>
          <a:p>
            <a:pPr algn="ctr" eaLnBrk="1" hangingPunct="1"/>
            <a:r>
              <a:rPr lang="it-IT" sz="3600" b="1" dirty="0" smtClean="0"/>
              <a:t>      literary trends</a:t>
            </a:r>
          </a:p>
          <a:p>
            <a:pPr algn="l" eaLnBrk="1" hangingPunct="1"/>
            <a:endParaRPr lang="it-IT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smtClean="0"/>
              <a:t>   Definition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400" dirty="0" smtClean="0"/>
              <a:t>     Modernism is a literary and cultural international movement which flourished in the first decades of the 20th century. Modernism is not a term to which</a:t>
            </a:r>
            <a:r>
              <a:rPr lang="en-GB" sz="2400" b="1" dirty="0" smtClean="0"/>
              <a:t> a single meaning can be ascribed</a:t>
            </a:r>
            <a:r>
              <a:rPr lang="en-GB" sz="2400" dirty="0" smtClean="0"/>
              <a:t>. It may be applied both to the </a:t>
            </a:r>
            <a:r>
              <a:rPr lang="en-GB" sz="2400" b="1" dirty="0" smtClean="0"/>
              <a:t>content</a:t>
            </a:r>
            <a:r>
              <a:rPr lang="en-GB" sz="2400" dirty="0" smtClean="0"/>
              <a:t> and to the </a:t>
            </a:r>
            <a:r>
              <a:rPr lang="en-GB" sz="2400" b="1" dirty="0" smtClean="0"/>
              <a:t>form</a:t>
            </a:r>
            <a:r>
              <a:rPr lang="en-GB" sz="2400" dirty="0" smtClean="0"/>
              <a:t> of a work, or to </a:t>
            </a:r>
            <a:r>
              <a:rPr lang="en-GB" sz="2400" b="1" dirty="0" smtClean="0"/>
              <a:t>either </a:t>
            </a:r>
            <a:r>
              <a:rPr lang="en-GB" sz="2400" dirty="0" smtClean="0"/>
              <a:t>in isolation. It reflects a </a:t>
            </a:r>
            <a:r>
              <a:rPr lang="en-GB" sz="2400" b="1" dirty="0" smtClean="0"/>
              <a:t>sense of cultural crisis</a:t>
            </a:r>
            <a:r>
              <a:rPr lang="en-GB" sz="2400" dirty="0" smtClean="0"/>
              <a:t> which was both </a:t>
            </a:r>
            <a:r>
              <a:rPr lang="en-GB" sz="2400" b="1" dirty="0" smtClean="0"/>
              <a:t>exciting</a:t>
            </a:r>
            <a:r>
              <a:rPr lang="en-GB" sz="2400" dirty="0" smtClean="0"/>
              <a:t> and </a:t>
            </a:r>
            <a:r>
              <a:rPr lang="en-GB" sz="2400" b="1" dirty="0" smtClean="0"/>
              <a:t>disquieting</a:t>
            </a:r>
            <a:r>
              <a:rPr lang="en-GB" sz="2400" dirty="0" smtClean="0"/>
              <a:t>, in that it opened up a </a:t>
            </a:r>
            <a:r>
              <a:rPr lang="en-GB" sz="2400" b="1" dirty="0" smtClean="0"/>
              <a:t>whole new vista of human possibilities</a:t>
            </a:r>
            <a:r>
              <a:rPr lang="en-GB" sz="2400" dirty="0" smtClean="0"/>
              <a:t> at the same time as putting into question any previously accepted means of grounding and evaluating new ideas. Modernism is marked by </a:t>
            </a:r>
            <a:r>
              <a:rPr lang="en-GB" sz="2400" b="1" dirty="0" smtClean="0"/>
              <a:t>experimentation</a:t>
            </a:r>
            <a:r>
              <a:rPr lang="en-GB" sz="2400" dirty="0" smtClean="0"/>
              <a:t>, particularly </a:t>
            </a:r>
            <a:r>
              <a:rPr lang="en-GB" sz="2400" b="1" dirty="0" smtClean="0"/>
              <a:t>manipulation of form</a:t>
            </a:r>
            <a:r>
              <a:rPr lang="en-GB" sz="2400" dirty="0" smtClean="0"/>
              <a:t>, and by the realization that knowledge is </a:t>
            </a:r>
            <a:r>
              <a:rPr lang="en-GB" sz="2400" b="1" dirty="0" smtClean="0"/>
              <a:t>not absolute</a:t>
            </a:r>
            <a:r>
              <a:rPr lang="en-GB" sz="2400" dirty="0" smtClean="0"/>
              <a:t>.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smtClean="0"/>
              <a:t>A few dates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- 1909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First “Manifesto” of Italian Futurism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- 1910 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Death of Edward VII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Post-impressionist exhibition in London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- 1913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Russian Cubo-futurism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English Verticism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- 1916-20</a:t>
            </a:r>
          </a:p>
          <a:p>
            <a:pPr lvl="1" algn="l" eaLnBrk="1" hangingPunct="1">
              <a:lnSpc>
                <a:spcPct val="80000"/>
              </a:lnSpc>
            </a:pPr>
            <a:r>
              <a:rPr lang="it-IT" sz="2000" b="1" dirty="0" smtClean="0"/>
              <a:t>Dada</a:t>
            </a:r>
            <a:endParaRPr lang="ar-SA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smtClean="0"/>
              <a:t>A few dates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- 1912-17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dirty="0" smtClean="0"/>
              <a:t>Imagism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i="1" dirty="0" smtClean="0"/>
              <a:t>Tradition and individual Talent</a:t>
            </a:r>
            <a:r>
              <a:rPr lang="it-IT" dirty="0" smtClean="0"/>
              <a:t> by TS Eliot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- 1922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dirty="0" smtClean="0"/>
              <a:t>- T. S. </a:t>
            </a:r>
            <a:r>
              <a:rPr lang="it-IT" dirty="0" smtClean="0"/>
              <a:t>Eliot’s </a:t>
            </a:r>
            <a:r>
              <a:rPr lang="it-IT" i="1" dirty="0" smtClean="0"/>
              <a:t>The Waste Land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dirty="0" smtClean="0"/>
              <a:t>- J</a:t>
            </a:r>
            <a:r>
              <a:rPr lang="it-IT" dirty="0" smtClean="0"/>
              <a:t>. Joyce’s </a:t>
            </a:r>
            <a:r>
              <a:rPr lang="it-IT" i="1" dirty="0" smtClean="0"/>
              <a:t>Ulysses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dirty="0" smtClean="0"/>
              <a:t>- Death </a:t>
            </a:r>
            <a:r>
              <a:rPr lang="it-IT" dirty="0" smtClean="0"/>
              <a:t>of M.Proust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Modernism as a movement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Modernism as a movement can be recognized not only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in literature but also in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The sciences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Philosophy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Psychology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Anthropology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Painting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Music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Sculpture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General Features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GB" sz="2400" dirty="0" smtClean="0"/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en-GB" sz="2400" dirty="0" smtClean="0"/>
              <a:t>Modernism </a:t>
            </a:r>
            <a:r>
              <a:rPr lang="en-GB" sz="2400" dirty="0" smtClean="0"/>
              <a:t>was built on a sense of lost community and civilization </a:t>
            </a:r>
            <a:endParaRPr lang="en-GB" sz="2400" dirty="0" smtClean="0"/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 </a:t>
            </a:r>
            <a:r>
              <a:rPr lang="en-GB" sz="2400" dirty="0" smtClean="0"/>
              <a:t>     </a:t>
            </a:r>
            <a:r>
              <a:rPr lang="en-GB" sz="2400" dirty="0" smtClean="0"/>
              <a:t>and </a:t>
            </a:r>
            <a:r>
              <a:rPr lang="en-GB" sz="2400" dirty="0" smtClean="0"/>
              <a:t>embodied a series of contradictions and paradoxes, </a:t>
            </a:r>
            <a:r>
              <a:rPr lang="en-GB" sz="2400" dirty="0" smtClean="0"/>
              <a:t>embraced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      </a:t>
            </a:r>
            <a:r>
              <a:rPr lang="en-GB" sz="2400" dirty="0" smtClean="0"/>
              <a:t>multiple features of modern </a:t>
            </a:r>
            <a:r>
              <a:rPr lang="en-GB" sz="2400" dirty="0" smtClean="0"/>
              <a:t>sensibility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   Revolution </a:t>
            </a:r>
            <a:r>
              <a:rPr lang="en-GB" sz="2400" dirty="0" smtClean="0"/>
              <a:t>and conservatism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   Loss </a:t>
            </a:r>
            <a:r>
              <a:rPr lang="en-GB" sz="2400" dirty="0" smtClean="0"/>
              <a:t>of a sense of tradition</a:t>
            </a:r>
          </a:p>
          <a:p>
            <a:pPr lvl="1" algn="l" eaLnBrk="1" hangingPunct="1">
              <a:lnSpc>
                <a:spcPct val="90000"/>
              </a:lnSpc>
              <a:buFontTx/>
              <a:buChar char="-"/>
            </a:pPr>
            <a:r>
              <a:rPr lang="en-GB" sz="2000" dirty="0" smtClean="0"/>
              <a:t>lamented in an extreme form of reactionary conservatism </a:t>
            </a:r>
            <a:r>
              <a:rPr lang="en-GB" sz="2000" dirty="0" smtClean="0"/>
              <a:t> celebrated as a </a:t>
            </a:r>
            <a:r>
              <a:rPr lang="en-GB" sz="2000" dirty="0" smtClean="0"/>
              <a:t>means of liberation from the past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  Increasing </a:t>
            </a:r>
            <a:r>
              <a:rPr lang="en-GB" sz="2400" dirty="0" smtClean="0"/>
              <a:t>dominance of technology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en-GB" sz="2000" dirty="0" smtClean="0"/>
              <a:t>-   condemned vehemently embraced as the flagship of progress</a:t>
            </a:r>
            <a:endParaRPr lang="it-IT" sz="20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Consequences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l" eaLnBrk="1" hangingPunct="1"/>
            <a:r>
              <a:rPr lang="it-IT" dirty="0" smtClean="0"/>
              <a:t>- Productive insecurity originated</a:t>
            </a:r>
          </a:p>
          <a:p>
            <a:pPr marL="609600" indent="-609600" algn="l" eaLnBrk="1" hangingPunct="1"/>
            <a:r>
              <a:rPr lang="en-GB" dirty="0" smtClean="0"/>
              <a:t>- Aesthetics of experimentation</a:t>
            </a:r>
          </a:p>
          <a:p>
            <a:pPr marL="609600" indent="-609600" algn="l" eaLnBrk="1" hangingPunct="1"/>
            <a:r>
              <a:rPr lang="en-GB" dirty="0" smtClean="0"/>
              <a:t>- Fragmentation</a:t>
            </a:r>
          </a:p>
          <a:p>
            <a:pPr marL="609600" indent="-609600" algn="l" eaLnBrk="1" hangingPunct="1"/>
            <a:r>
              <a:rPr lang="en-GB" dirty="0" smtClean="0"/>
              <a:t>- Ambiguity</a:t>
            </a:r>
          </a:p>
          <a:p>
            <a:pPr marL="609600" indent="-609600" algn="l" eaLnBrk="1" hangingPunct="1"/>
            <a:r>
              <a:rPr lang="en-GB" dirty="0" smtClean="0"/>
              <a:t>- Nihilism</a:t>
            </a:r>
            <a:r>
              <a:rPr lang="it-IT" dirty="0" smtClean="0"/>
              <a:t> </a:t>
            </a:r>
          </a:p>
          <a:p>
            <a:pPr marL="609600" indent="-609600" algn="l" eaLnBrk="1" hangingPunct="1"/>
            <a:r>
              <a:rPr lang="it-IT" dirty="0" smtClean="0"/>
              <a:t>- Variety of theories</a:t>
            </a:r>
          </a:p>
          <a:p>
            <a:pPr marL="609600" indent="-609600" algn="l" eaLnBrk="1" hangingPunct="1"/>
            <a:r>
              <a:rPr lang="it-IT" dirty="0" smtClean="0"/>
              <a:t>- Diversity of practices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Thematic features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Intentional distortion of shapes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Focus on form rather than meaning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Breaking down of limitation of space and time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Breakdown of social norms and cultural values</a:t>
            </a: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Dislocation of meaning and sense from its normal context</a:t>
            </a: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Valorisation of the despairing individual in the face of an unmanageable future</a:t>
            </a: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Disillusionment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Rejection of history and the substitution of a mythical past</a:t>
            </a:r>
            <a:endParaRPr lang="it-IT" sz="20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Need to reflect the complexity of modern urban life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Importance of the unconscious mind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000" b="1" dirty="0" smtClean="0"/>
              <a:t>- Interest in the primitive and </a:t>
            </a:r>
            <a:r>
              <a:rPr lang="en-US" sz="2000" b="1" dirty="0" smtClean="0"/>
              <a:t>non-western cultures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/>
              <a:t> -Impossibility  of an absolute interpretation of reality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000" b="1" dirty="0" smtClean="0"/>
              <a:t>- Overwhelming technological changes</a:t>
            </a:r>
            <a:endParaRPr lang="it-IT" sz="20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Theoretical Background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endParaRPr lang="en-GB" sz="2400" dirty="0" smtClean="0"/>
          </a:p>
          <a:p>
            <a:pPr algn="l" eaLnBrk="1" hangingPunct="1">
              <a:lnSpc>
                <a:spcPct val="80000"/>
              </a:lnSpc>
            </a:pPr>
            <a:r>
              <a:rPr lang="en-GB" sz="2400" dirty="0" smtClean="0"/>
              <a:t>Marx and Darwin had unsettled men from their secure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dirty="0" smtClean="0"/>
              <a:t>place at the centre of the human universe. Their  theories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dirty="0" smtClean="0"/>
              <a:t>threatened humanist self-confidence and caused a feeling of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dirty="0" smtClean="0"/>
              <a:t>ideological uncertainty</a:t>
            </a:r>
            <a:r>
              <a:rPr lang="it-IT" sz="20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endParaRPr lang="it-IT" sz="2000" dirty="0" smtClean="0"/>
          </a:p>
          <a:p>
            <a:pPr algn="l" eaLnBrk="1" hangingPunct="1">
              <a:lnSpc>
                <a:spcPct val="80000"/>
              </a:lnSpc>
              <a:buFontTx/>
              <a:buChar char="-"/>
            </a:pPr>
            <a:r>
              <a:rPr lang="en-GB" sz="2000" dirty="0" smtClean="0"/>
              <a:t>Marx had revealed men’s dependence on laws and structures outside their control and sometimes beyond their knowledge. Historical and material determinism.</a:t>
            </a:r>
          </a:p>
          <a:p>
            <a:pPr algn="l" eaLnBrk="1" hangingPunct="1">
              <a:lnSpc>
                <a:spcPct val="80000"/>
              </a:lnSpc>
              <a:buFontTx/>
              <a:buChar char="-"/>
            </a:pPr>
            <a:endParaRPr lang="en-GB" sz="2000" dirty="0" smtClean="0"/>
          </a:p>
          <a:p>
            <a:pPr algn="l" eaLnBrk="1" hangingPunct="1">
              <a:lnSpc>
                <a:spcPct val="80000"/>
              </a:lnSpc>
            </a:pPr>
            <a:r>
              <a:rPr lang="en-GB" sz="2000" dirty="0" smtClean="0"/>
              <a:t>-     Darwin in his conception of evolution and heredity had situated humanity as the latest product of natural selection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Influential thinkers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Physicist Einstein on R</a:t>
            </a:r>
            <a:r>
              <a:rPr lang="en-GB" sz="2800" i="1" dirty="0" smtClean="0"/>
              <a:t>elativit</a:t>
            </a:r>
            <a:r>
              <a:rPr lang="en-GB" sz="2800" dirty="0" smtClean="0"/>
              <a:t>y (1905)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Physicist Planck on </a:t>
            </a:r>
            <a:r>
              <a:rPr lang="en-GB" sz="2800" i="1" dirty="0" smtClean="0"/>
              <a:t>Quantum Theory</a:t>
            </a:r>
            <a:r>
              <a:rPr lang="en-GB" sz="2800" dirty="0" smtClean="0"/>
              <a:t> (1900)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Philosopher Nietzsche on the</a:t>
            </a:r>
            <a:r>
              <a:rPr lang="en-GB" sz="2800" i="1" dirty="0" smtClean="0"/>
              <a:t> Will of Power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Philosopher Bergson on the </a:t>
            </a:r>
            <a:r>
              <a:rPr lang="en-GB" sz="2800" i="1" dirty="0" smtClean="0"/>
              <a:t>Concept of Time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Psychologist William James on </a:t>
            </a:r>
            <a:r>
              <a:rPr lang="en-GB" sz="2800" i="1" dirty="0" smtClean="0"/>
              <a:t>Emotions </a:t>
            </a:r>
            <a:r>
              <a:rPr lang="en-GB" sz="2800" dirty="0" smtClean="0"/>
              <a:t>and</a:t>
            </a:r>
            <a:r>
              <a:rPr lang="en-GB" sz="2800" i="1" dirty="0" smtClean="0"/>
              <a:t> Inner Time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Psychologist Freud on the </a:t>
            </a:r>
            <a:r>
              <a:rPr lang="en-GB" sz="2800" i="1" dirty="0" smtClean="0"/>
              <a:t>Unconscious</a:t>
            </a:r>
            <a:r>
              <a:rPr lang="en-GB" sz="2800" dirty="0" smtClean="0"/>
              <a:t> (</a:t>
            </a:r>
            <a:r>
              <a:rPr lang="en-GB" sz="2800" i="1" dirty="0" smtClean="0"/>
              <a:t>The Interpretation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i="1" dirty="0" smtClean="0"/>
              <a:t> of Dreams,</a:t>
            </a:r>
            <a:r>
              <a:rPr lang="en-GB" sz="2800" dirty="0" smtClean="0"/>
              <a:t> 1900)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Psychologist Jung on </a:t>
            </a:r>
            <a:r>
              <a:rPr lang="en-GB" sz="2800" i="1" dirty="0" smtClean="0"/>
              <a:t>Collective Unconscious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Linguist De Saussure on </a:t>
            </a:r>
            <a:r>
              <a:rPr lang="en-GB" sz="2800" i="1" dirty="0" smtClean="0"/>
              <a:t>Language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Anthropologist Frazer on </a:t>
            </a:r>
            <a:r>
              <a:rPr lang="en-GB" sz="2800" i="1" dirty="0" smtClean="0"/>
              <a:t>Primitive Cultures</a:t>
            </a:r>
            <a:endParaRPr lang="it-IT" sz="2800" i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Max Plank (1858-1947)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/>
            <a:endParaRPr lang="it-IT" sz="2800" dirty="0" smtClean="0"/>
          </a:p>
          <a:p>
            <a:pPr algn="l" eaLnBrk="1" hangingPunct="1"/>
            <a:r>
              <a:rPr lang="it-IT" sz="2800" dirty="0" smtClean="0"/>
              <a:t>    Considered the founder of quantum</a:t>
            </a:r>
          </a:p>
          <a:p>
            <a:pPr algn="l" eaLnBrk="1" hangingPunct="1"/>
            <a:r>
              <a:rPr lang="it-IT" sz="2800" dirty="0" smtClean="0"/>
              <a:t>    theory, and one of the most important physicists of the twentieth century, he discovered </a:t>
            </a:r>
            <a:r>
              <a:rPr lang="it-IT" sz="2800" b="1" dirty="0" smtClean="0"/>
              <a:t>Quantum mechanics</a:t>
            </a:r>
            <a:r>
              <a:rPr lang="it-IT" dirty="0" smtClean="0"/>
              <a:t> </a:t>
            </a:r>
          </a:p>
          <a:p>
            <a:pPr lvl="1" algn="l" eaLnBrk="1" hangingPunct="1"/>
            <a:r>
              <a:rPr lang="it-IT" sz="2400" dirty="0" smtClean="0"/>
              <a:t>-   the study of the relationship between quanta and elementary particles</a:t>
            </a:r>
          </a:p>
          <a:p>
            <a:pPr lvl="1" algn="l" eaLnBrk="1" hangingPunct="1"/>
            <a:r>
              <a:rPr lang="it-IT" sz="2400" dirty="0" smtClean="0"/>
              <a:t>-   regarded as the most fundamental framework we have for understanding and describing nature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Albert Einstein </a:t>
            </a:r>
            <a:r>
              <a:rPr lang="en-GB" sz="2000" dirty="0" smtClean="0"/>
              <a:t>(</a:t>
            </a:r>
            <a:r>
              <a:rPr lang="it-IT" sz="2000" dirty="0" smtClean="0"/>
              <a:t>1879-1955)</a:t>
            </a:r>
            <a:r>
              <a:rPr lang="it-IT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it-IT" sz="2800" dirty="0" smtClean="0"/>
          </a:p>
          <a:p>
            <a:pPr algn="l" eaLnBrk="1" hangingPunct="1">
              <a:lnSpc>
                <a:spcPct val="80000"/>
              </a:lnSpc>
            </a:pPr>
            <a:r>
              <a:rPr lang="it-IT" sz="2800" dirty="0" smtClean="0"/>
              <a:t>The </a:t>
            </a:r>
            <a:r>
              <a:rPr lang="it-IT" sz="2800" i="1" dirty="0" smtClean="0"/>
              <a:t>Theory of General Relativity</a:t>
            </a:r>
            <a:r>
              <a:rPr lang="it-IT" sz="28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A metric theory of gravitation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Einstein's equations link the geometry of a four-dimensional space-time with the energy-momentum contained in that space-time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Phenomena ascribed to the action of the force of gravity in classical mechanics, correspond to inertial motion within a curved geometry of spacetime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The curvature is caused by the energy-momentum of matter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Space-time tells matter how to move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Matter tells space-time how to curve.</a:t>
            </a:r>
            <a:r>
              <a:rPr lang="it-IT" sz="1800" dirty="0" smtClean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William James </a:t>
            </a:r>
            <a:r>
              <a:rPr lang="it-IT" sz="2000" dirty="0" smtClean="0"/>
              <a:t>(1842-1910)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800" dirty="0" smtClean="0"/>
              <a:t>Pioneering American psychologist and philosopher </a:t>
            </a:r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400" dirty="0" smtClean="0"/>
              <a:t>-      was first to introduce the term stream of consciousness </a:t>
            </a:r>
            <a:r>
              <a:rPr lang="en-GB" sz="2400" dirty="0" smtClean="0"/>
              <a:t>to denote the continuous flow of thoughts, feelings and impressions that makes up our inner lives</a:t>
            </a:r>
            <a:endParaRPr lang="it-IT" sz="2400" dirty="0" smtClean="0"/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800" dirty="0" smtClean="0"/>
              <a:t>Theory of emotions</a:t>
            </a:r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400" dirty="0" smtClean="0"/>
              <a:t>-      emotions feel different from other states of mind</a:t>
            </a:r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400" dirty="0" smtClean="0"/>
              <a:t>-      they have bodily responses that give rise to internal sensations </a:t>
            </a:r>
          </a:p>
          <a:p>
            <a:pPr marL="457200" indent="-457200" algn="l" eaLnBrk="1" hangingPunct="1">
              <a:lnSpc>
                <a:spcPct val="90000"/>
              </a:lnSpc>
            </a:pPr>
            <a:r>
              <a:rPr lang="it-IT" sz="2400" dirty="0" smtClean="0"/>
              <a:t>-      different emotions feel different from one another because they are accompanied by different bodily responses and sensations </a:t>
            </a:r>
          </a:p>
          <a:p>
            <a:pPr algn="l"/>
            <a:endParaRPr lang="ar-SA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Sigmund Freud </a:t>
            </a:r>
            <a:r>
              <a:rPr lang="it-IT" sz="2000" dirty="0" smtClean="0"/>
              <a:t>(1856-1938)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Austrian psychologist and psychotherapist</a:t>
            </a:r>
          </a:p>
          <a:p>
            <a:pPr algn="l" eaLnBrk="1" hangingPunct="1">
              <a:lnSpc>
                <a:spcPct val="80000"/>
              </a:lnSpc>
            </a:pPr>
            <a:endParaRPr lang="it-IT" sz="2400" dirty="0" smtClean="0"/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Discovered a new method to investigate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	the mind through analysis of dreams and free associations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Known for his theories of the unconscious mind and the defense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	mechanism of repression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Renowned for his redefinition of sexual desire as the primary motivational energy of human life directed toward a wide variety of objects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   Famous for his therapeutic techniques, including  theory of transference in the therapeutic relationship value of dreams as sources of insight into unconscious desires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Carl G. Jung </a:t>
            </a:r>
            <a:r>
              <a:rPr lang="it-IT" sz="2000" dirty="0" smtClean="0"/>
              <a:t>(1875-1961)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 eaLnBrk="1" hangingPunct="1"/>
            <a:r>
              <a:rPr lang="it-IT" sz="2800" dirty="0" smtClean="0"/>
              <a:t>    Swiss psychiatrist, influential thinker and the founder of analytical psychology </a:t>
            </a:r>
          </a:p>
          <a:p>
            <a:pPr algn="l" eaLnBrk="1" hangingPunct="1"/>
            <a:r>
              <a:rPr lang="it-IT" sz="2800" dirty="0" smtClean="0"/>
              <a:t>-   He emphasized understanding the psyche through exploring dreams, art mythology, world religion and philosophy </a:t>
            </a:r>
          </a:p>
          <a:p>
            <a:pPr algn="l" eaLnBrk="1" hangingPunct="1"/>
            <a:r>
              <a:rPr lang="it-IT" sz="2800" dirty="0" smtClean="0"/>
              <a:t>-   Developed the concept of collective unconscious, a sort of cultural memory containing myths and beliefs of the human race which work at a symbolical level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Friedrich Nietzsche</a:t>
            </a:r>
            <a:br>
              <a:rPr lang="it-IT" dirty="0" smtClean="0"/>
            </a:br>
            <a:r>
              <a:rPr lang="it-IT" sz="2000" dirty="0" smtClean="0"/>
              <a:t> (1844-1900)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400" dirty="0" smtClean="0"/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German philologist and philosopher. His key ideas include 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 Tragedy as an affirmation of life 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 Eternal recurrence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 Reversal of Platonism 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 Repudiation of Christianity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 Will to power (as the motivation that underlies all human behavior)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Henri Bergson </a:t>
            </a:r>
            <a:r>
              <a:rPr lang="it-IT" sz="2000" dirty="0" smtClean="0"/>
              <a:t>(1858-1941)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 French philosopher, influential in the first half of the 20th century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 developed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the theory of duration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time is mobile and incomplete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for the individual, time speeds up or slows down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to explore the real time we need to explore the inner life of man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 - duration is neither a unity nor a multiplicity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duration is ineffable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it can only be shown indirectly through images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images can never reveal a complete picture of Duration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- duration can only be grasped through intuition and imagination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2400" dirty="0" smtClean="0"/>
              <a:t> </a:t>
            </a:r>
          </a:p>
          <a:p>
            <a:pPr algn="l"/>
            <a:endParaRPr lang="ar-SA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James Frazer </a:t>
            </a:r>
            <a:r>
              <a:rPr lang="it-IT" sz="2000" dirty="0" smtClean="0"/>
              <a:t>(1834-1841)</a:t>
            </a:r>
            <a:r>
              <a:rPr lang="it-IT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it-IT" sz="2400" dirty="0" smtClean="0"/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Scottish social anthropologist 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influential in the early stages of the modern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studies of mythology and comparative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Religion. His most famous work, </a:t>
            </a:r>
            <a:r>
              <a:rPr lang="it-IT" sz="2400" i="1" dirty="0" smtClean="0"/>
              <a:t>The Golden Bough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(1890), documents similar magical and religious beliefs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across the globe. He maintained that human belief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progressed through three stages: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- primitive magic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- religion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- science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Ferdinand De Saussure </a:t>
            </a:r>
            <a:r>
              <a:rPr lang="it-IT" sz="2000" dirty="0" smtClean="0"/>
              <a:t>(1857-1913)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it-IT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Swiss linguist 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	widely considered as the 'father' of 20th-century linguistics. Main work </a:t>
            </a:r>
            <a:r>
              <a:rPr lang="it-IT" sz="2800" i="1" dirty="0" smtClean="0"/>
              <a:t>Course in General Linguistics. </a:t>
            </a:r>
            <a:r>
              <a:rPr lang="it-IT" sz="2800" dirty="0" smtClean="0"/>
              <a:t>Its central notion is that language may be analyzed as a formal system of differential elements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400" dirty="0" smtClean="0"/>
              <a:t>- linguistic sign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400" dirty="0" smtClean="0"/>
              <a:t>- signifier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400" dirty="0" smtClean="0"/>
              <a:t>- signified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400" dirty="0" smtClean="0"/>
              <a:t>- referent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Painting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it-IT" sz="2400" dirty="0" smtClean="0"/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Fauvism – Matisse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Supremacy of colour over form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Interest in the primitive and the magical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Cubism – Picasso, Braque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Fragmentation of objects into abstract geometric forms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Abstract paintng – Kandinsky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Attention to line, colour, shape as subjects of painting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Vorticism – Wyndham Lewis 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it-IT" sz="2000" dirty="0" smtClean="0"/>
              <a:t>Incorporating the idea of motion and change</a:t>
            </a:r>
          </a:p>
          <a:p>
            <a:pPr algn="l"/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Braque</a:t>
            </a:r>
            <a:endParaRPr lang="ar-SA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01813" y="1600200"/>
            <a:ext cx="370237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Kandinsky</a:t>
            </a:r>
            <a:endParaRPr lang="ar-SA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476" y="2134610"/>
            <a:ext cx="4619048" cy="345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Music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/>
            <a:r>
              <a:rPr lang="it-IT" sz="4000" dirty="0" smtClean="0"/>
              <a:t>Stravinsky, Schoenberg</a:t>
            </a:r>
          </a:p>
          <a:p>
            <a:pPr algn="l" eaLnBrk="1" hangingPunct="1"/>
            <a:r>
              <a:rPr lang="it-IT" sz="4000" dirty="0" smtClean="0"/>
              <a:t>-  Dissonance/distorted music effects</a:t>
            </a:r>
          </a:p>
          <a:p>
            <a:pPr algn="l" eaLnBrk="1" hangingPunct="1"/>
            <a:r>
              <a:rPr lang="it-IT" sz="4000" dirty="0" smtClean="0"/>
              <a:t>-  Rejection of rules of harmony and composition</a:t>
            </a:r>
          </a:p>
          <a:p>
            <a:pPr algn="l" eaLnBrk="1" hangingPunct="1"/>
            <a:r>
              <a:rPr lang="it-IT" sz="4000" dirty="0" smtClean="0"/>
              <a:t>-  Serial system of composition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Formal features of poetry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Open form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Use of free verse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Juxtaposition of ideas rather than consequential exposition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Intertextuality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Use of allusions and multiple association of words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800" dirty="0" smtClean="0"/>
              <a:t>- Borrowings from other cultures and languages</a:t>
            </a:r>
            <a:endParaRPr lang="it-IT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Unconventional use of metaphor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800" dirty="0" smtClean="0"/>
              <a:t>- Importance given to sound to convey “the music of ideas”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Modernist novelists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it-IT" dirty="0" smtClean="0"/>
              <a:t>M. Proust</a:t>
            </a:r>
          </a:p>
          <a:p>
            <a:pPr algn="l"/>
            <a:r>
              <a:rPr lang="it-IT" dirty="0" smtClean="0"/>
              <a:t>F. Kafka</a:t>
            </a:r>
          </a:p>
          <a:p>
            <a:pPr algn="l"/>
            <a:r>
              <a:rPr lang="it-IT" dirty="0" smtClean="0"/>
              <a:t>R. Musil</a:t>
            </a:r>
          </a:p>
          <a:p>
            <a:pPr algn="l"/>
            <a:r>
              <a:rPr lang="it-IT" dirty="0" smtClean="0"/>
              <a:t>T. Mann</a:t>
            </a:r>
          </a:p>
          <a:p>
            <a:pPr algn="l"/>
            <a:r>
              <a:rPr lang="it-IT" dirty="0" smtClean="0"/>
              <a:t>I. Svevo</a:t>
            </a:r>
          </a:p>
          <a:p>
            <a:pPr algn="l"/>
            <a:r>
              <a:rPr lang="it-IT" dirty="0" smtClean="0"/>
              <a:t>L. Pirandello</a:t>
            </a:r>
          </a:p>
          <a:p>
            <a:pPr algn="l"/>
            <a:r>
              <a:rPr lang="it-IT" dirty="0" smtClean="0"/>
              <a:t>B. Pasternak</a:t>
            </a:r>
          </a:p>
          <a:p>
            <a:pPr algn="l"/>
            <a:r>
              <a:rPr lang="it-IT" dirty="0" smtClean="0"/>
              <a:t>M. Bulgakov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eaLnBrk="1" hangingPunct="1"/>
            <a:r>
              <a:rPr lang="it-IT" dirty="0" smtClean="0"/>
              <a:t>V. Woolf</a:t>
            </a:r>
          </a:p>
          <a:p>
            <a:pPr algn="l" eaLnBrk="1" hangingPunct="1"/>
            <a:r>
              <a:rPr lang="it-IT" dirty="0" smtClean="0"/>
              <a:t>D.H. Lawrence</a:t>
            </a:r>
          </a:p>
          <a:p>
            <a:pPr algn="l" eaLnBrk="1" hangingPunct="1"/>
            <a:r>
              <a:rPr lang="it-IT" dirty="0" smtClean="0"/>
              <a:t>J. Conrad</a:t>
            </a:r>
          </a:p>
          <a:p>
            <a:pPr algn="l" eaLnBrk="1" hangingPunct="1"/>
            <a:r>
              <a:rPr lang="it-IT" dirty="0" smtClean="0"/>
              <a:t>J, Joyce</a:t>
            </a:r>
          </a:p>
          <a:p>
            <a:pPr algn="l" eaLnBrk="1" hangingPunct="1"/>
            <a:r>
              <a:rPr lang="it-IT" dirty="0" smtClean="0"/>
              <a:t>E.M. Forster</a:t>
            </a:r>
          </a:p>
          <a:p>
            <a:pPr algn="l" eaLnBrk="1" hangingPunct="1"/>
            <a:r>
              <a:rPr lang="it-IT" dirty="0" smtClean="0"/>
              <a:t>E. Hemingway</a:t>
            </a:r>
          </a:p>
          <a:p>
            <a:pPr algn="l" eaLnBrk="1" hangingPunct="1"/>
            <a:r>
              <a:rPr lang="it-IT" dirty="0" smtClean="0"/>
              <a:t>W. Faulkner</a:t>
            </a:r>
          </a:p>
          <a:p>
            <a:pPr algn="l" eaLnBrk="1" hangingPunct="1"/>
            <a:r>
              <a:rPr lang="it-IT" dirty="0" smtClean="0"/>
              <a:t>K.Mansfield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Formal features of narrative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endParaRPr lang="en-US" sz="24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Experimental nature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Lack of traditional chronological narrative (discontinuous narrative)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Break of narrative frames (fragmentation)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Moving from one level of narrative to another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A number of different narrators (multiple narrative points of view)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 Self-reflexive about the act of writing and the nature of literature (meta-narrative)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Use of interior monologue technique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Use of the stream of consciousness technique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-   Focus on a character's consciousness and subconscious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Stream of consciousness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GB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en-GB" sz="2800" dirty="0" smtClean="0"/>
              <a:t>-   </a:t>
            </a:r>
            <a:r>
              <a:rPr lang="en-GB" sz="2400" dirty="0" smtClean="0"/>
              <a:t>Aims to provide a textual equivalent to the stream of a fictional character’s consciousness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  Creates the impression that the reader is eavesdropping on the flow of conscious experience in the character’s mind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dirty="0" smtClean="0"/>
              <a:t>-   Comes in a variety of stylistic forms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400" i="1" dirty="0" smtClean="0"/>
              <a:t>-   Narrated stream of consciousness </a:t>
            </a:r>
            <a:r>
              <a:rPr lang="en-GB" sz="2400" dirty="0" smtClean="0"/>
              <a:t>often composed of different sentence types including psycho-narration and free indirect style</a:t>
            </a:r>
          </a:p>
          <a:p>
            <a:pPr algn="l" eaLnBrk="1" hangingPunct="1">
              <a:lnSpc>
                <a:spcPct val="90000"/>
              </a:lnSpc>
            </a:pPr>
            <a:r>
              <a:rPr lang="it-IT" sz="2400" dirty="0" smtClean="0"/>
              <a:t>-   characterized by associative (and at times dissociative) leaps in syntax and punctuation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Interior monologue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A particular kind of </a:t>
            </a:r>
            <a:r>
              <a:rPr lang="en-GB" sz="2800" i="1" dirty="0" smtClean="0"/>
              <a:t>stream of consciousness</a:t>
            </a:r>
            <a:r>
              <a:rPr lang="en-GB" sz="2800" dirty="0" smtClean="0"/>
              <a:t> writing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Also called quoted stream of consciousness, presents characters’ thought streams exclusively in the form of silent inner speech, as a stream of verbalised thoughts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Represents characters speaking silently to themselves and quotes their inner speech, often without speech marks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Is presented in the first person and in the present tense and employs deictic words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Also attempts to mimic the unstructured free flow of thought</a:t>
            </a:r>
            <a:r>
              <a:rPr lang="it-IT" sz="28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800" dirty="0" smtClean="0"/>
              <a:t>-   Can be found in the context of third-person narration and dialogue</a:t>
            </a:r>
            <a:r>
              <a:rPr lang="it-IT" sz="2800" dirty="0" smtClean="0"/>
              <a:t> </a:t>
            </a:r>
            <a:r>
              <a:rPr lang="en-GB" sz="2800" dirty="0" smtClean="0"/>
              <a:t>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References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GB" sz="2400" b="1" dirty="0" smtClean="0"/>
              <a:t>Bradbury, Malcolm, and McFarlane, James, eds.</a:t>
            </a:r>
            <a:r>
              <a:rPr lang="en-GB" sz="2400" dirty="0" smtClean="0"/>
              <a:t> </a:t>
            </a:r>
            <a:r>
              <a:rPr lang="it-IT" sz="2400" i="1" dirty="0" smtClean="0"/>
              <a:t>Modernism: A Guide to European Literature, 1890-1930.</a:t>
            </a:r>
            <a:r>
              <a:rPr lang="it-IT" sz="2400" dirty="0" smtClean="0"/>
              <a:t> </a:t>
            </a:r>
            <a:r>
              <a:rPr lang="en-GB" sz="2400" dirty="0" smtClean="0"/>
              <a:t>London: Penguin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b="1" dirty="0" err="1" smtClean="0"/>
              <a:t>Brooker</a:t>
            </a:r>
            <a:r>
              <a:rPr lang="en-GB" sz="2400" b="1" dirty="0" smtClean="0"/>
              <a:t>, Peter, ed.</a:t>
            </a:r>
            <a:r>
              <a:rPr lang="en-GB" sz="2400" dirty="0" smtClean="0"/>
              <a:t> </a:t>
            </a:r>
            <a:r>
              <a:rPr lang="en-GB" sz="2400" i="1" dirty="0" smtClean="0"/>
              <a:t>Modernism/Postmodernism.</a:t>
            </a:r>
            <a:r>
              <a:rPr lang="en-GB" sz="2400" dirty="0" smtClean="0"/>
              <a:t> London: Longman, 1992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b="1" dirty="0" smtClean="0"/>
              <a:t>Hassan, </a:t>
            </a:r>
            <a:r>
              <a:rPr lang="en-GB" sz="2400" b="1" dirty="0" err="1" smtClean="0"/>
              <a:t>Ihab</a:t>
            </a:r>
            <a:r>
              <a:rPr lang="en-GB" sz="2400" b="1" dirty="0" smtClean="0"/>
              <a:t> and Hassan, Sally, eds.</a:t>
            </a:r>
            <a:r>
              <a:rPr lang="en-GB" sz="2400" dirty="0" smtClean="0"/>
              <a:t> </a:t>
            </a:r>
            <a:r>
              <a:rPr lang="en-GB" sz="2400" i="1" dirty="0" smtClean="0"/>
              <a:t>Innovation/Renovation: New Perspectives on the Humanities.</a:t>
            </a:r>
            <a:r>
              <a:rPr lang="en-GB" sz="2400" dirty="0" smtClean="0"/>
              <a:t> Madison: University of Wisconsin Press, 1983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b="1" dirty="0" err="1" smtClean="0"/>
              <a:t>Huyssen</a:t>
            </a:r>
            <a:r>
              <a:rPr lang="en-GB" sz="2400" b="1" dirty="0" smtClean="0"/>
              <a:t>, Andreas.</a:t>
            </a:r>
            <a:r>
              <a:rPr lang="en-GB" sz="2400" dirty="0" smtClean="0"/>
              <a:t> </a:t>
            </a:r>
            <a:r>
              <a:rPr lang="en-GB" sz="2400" i="1" dirty="0" smtClean="0"/>
              <a:t>After the Great Divide: Modernism, Mass Culture, Postmodernism.</a:t>
            </a:r>
            <a:r>
              <a:rPr lang="en-GB" sz="2400" dirty="0" smtClean="0"/>
              <a:t> Bloomington: Indiana University Press, 1986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b="1" dirty="0" smtClean="0"/>
              <a:t>Lodge, David, ed.</a:t>
            </a:r>
            <a:r>
              <a:rPr lang="en-GB" sz="2400" dirty="0" smtClean="0"/>
              <a:t> </a:t>
            </a:r>
            <a:r>
              <a:rPr lang="en-GB" sz="2400" i="1" dirty="0" smtClean="0"/>
              <a:t>Modernism, </a:t>
            </a:r>
            <a:r>
              <a:rPr lang="en-GB" sz="2400" i="1" dirty="0" err="1" smtClean="0"/>
              <a:t>Antimodernism</a:t>
            </a:r>
            <a:r>
              <a:rPr lang="en-GB" sz="2400" i="1" dirty="0" smtClean="0"/>
              <a:t>, and Postmodernism.</a:t>
            </a:r>
            <a:r>
              <a:rPr lang="en-GB" sz="2400" dirty="0" smtClean="0"/>
              <a:t> Birmingham: University of Birmingham Press, 1977</a:t>
            </a:r>
            <a:r>
              <a:rPr lang="it-IT" sz="2400" dirty="0" smtClean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GB" sz="2400" b="1" dirty="0" smtClean="0"/>
              <a:t>Wilde, Alan.</a:t>
            </a:r>
            <a:r>
              <a:rPr lang="en-GB" sz="2400" dirty="0" smtClean="0"/>
              <a:t> </a:t>
            </a:r>
            <a:r>
              <a:rPr lang="en-GB" sz="2400" i="1" dirty="0" smtClean="0"/>
              <a:t>Horizon of Assent: Modernism, Postmodernism and the Ironic Imagination.</a:t>
            </a:r>
            <a:r>
              <a:rPr lang="en-GB" sz="2400" dirty="0" smtClean="0"/>
              <a:t> Baltimore and London: Johns Hopkins University Press, 1981. </a:t>
            </a:r>
            <a:endParaRPr lang="it-IT" sz="2400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1563</Words>
  <Application>Microsoft Office PowerPoint</Application>
  <PresentationFormat>A4 Paper (210x297 mm)‎</PresentationFormat>
  <Paragraphs>257</Paragraphs>
  <Slides>37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38" baseType="lpstr">
      <vt:lpstr>Office Theme</vt:lpstr>
      <vt:lpstr>الشريحة 1</vt:lpstr>
      <vt:lpstr>Lecture 1</vt:lpstr>
      <vt:lpstr>Modernism in literature</vt:lpstr>
      <vt:lpstr>   Definition</vt:lpstr>
      <vt:lpstr>A few dates</vt:lpstr>
      <vt:lpstr>A few dates</vt:lpstr>
      <vt:lpstr>Modernism as a movement</vt:lpstr>
      <vt:lpstr>General Features </vt:lpstr>
      <vt:lpstr>Consequences </vt:lpstr>
      <vt:lpstr>Thematic features</vt:lpstr>
      <vt:lpstr>Theoretical Background </vt:lpstr>
      <vt:lpstr>Influential thinkers</vt:lpstr>
      <vt:lpstr>Max Plank (1858-1947)</vt:lpstr>
      <vt:lpstr>Albert Einstein (1879-1955) </vt:lpstr>
      <vt:lpstr>William James (1842-1910)</vt:lpstr>
      <vt:lpstr>Sigmund Freud (1856-1938)</vt:lpstr>
      <vt:lpstr>Carl G. Jung (1875-1961)</vt:lpstr>
      <vt:lpstr>Friedrich Nietzsche  (1844-1900)</vt:lpstr>
      <vt:lpstr>Henri Bergson (1858-1941)</vt:lpstr>
      <vt:lpstr>James Frazer (1834-1841) </vt:lpstr>
      <vt:lpstr>Ferdinand De Saussure (1857-1913)</vt:lpstr>
      <vt:lpstr>Painting</vt:lpstr>
      <vt:lpstr>Braque</vt:lpstr>
      <vt:lpstr>Kandinsky</vt:lpstr>
      <vt:lpstr>Music</vt:lpstr>
      <vt:lpstr>Formal features of poetry</vt:lpstr>
      <vt:lpstr>Modernist novelists</vt:lpstr>
      <vt:lpstr>Formal features of narrative </vt:lpstr>
      <vt:lpstr>Stream of consciousness</vt:lpstr>
      <vt:lpstr>Interior monologue</vt:lpstr>
      <vt:lpstr>References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Corporate Edition</cp:lastModifiedBy>
  <cp:revision>126</cp:revision>
  <dcterms:created xsi:type="dcterms:W3CDTF">2009-10-14T19:14:34Z</dcterms:created>
  <dcterms:modified xsi:type="dcterms:W3CDTF">2012-01-30T07:19:00Z</dcterms:modified>
</cp:coreProperties>
</file>