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268" r:id="rId5"/>
    <p:sldId id="269" r:id="rId6"/>
    <p:sldId id="285" r:id="rId7"/>
    <p:sldId id="272" r:id="rId8"/>
    <p:sldId id="273" r:id="rId9"/>
    <p:sldId id="274" r:id="rId10"/>
    <p:sldId id="294" r:id="rId11"/>
    <p:sldId id="295" r:id="rId12"/>
    <p:sldId id="296" r:id="rId13"/>
    <p:sldId id="297" r:id="rId14"/>
    <p:sldId id="288" r:id="rId15"/>
    <p:sldId id="289" r:id="rId16"/>
    <p:sldId id="290" r:id="rId17"/>
    <p:sldId id="292" r:id="rId18"/>
    <p:sldId id="293" r:id="rId19"/>
    <p:sldId id="278" r:id="rId20"/>
    <p:sldId id="280" r:id="rId21"/>
    <p:sldId id="281" r:id="rId22"/>
    <p:sldId id="282" r:id="rId23"/>
    <p:sldId id="283" r:id="rId24"/>
    <p:sldId id="284" r:id="rId25"/>
    <p:sldId id="286" r:id="rId26"/>
    <p:sldId id="287"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229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229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28E75FB-1297-416A-8376-C67C7548FA13}" type="slidenum">
              <a:rPr lang="it-IT" smtClean="0"/>
              <a:pPr/>
              <a:t>6</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944167" y="192089"/>
            <a:ext cx="8843169" cy="14319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988881" y="1905000"/>
            <a:ext cx="4309798" cy="4191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5463779" y="1905000"/>
            <a:ext cx="4311517" cy="4191000"/>
          </a:xfrm>
        </p:spPr>
        <p:txBody>
          <a:bodyPr/>
          <a:lstStyle/>
          <a:p>
            <a:pPr lvl="0"/>
            <a:endParaRPr lang="it-IT" noProof="0" smtClean="0"/>
          </a:p>
        </p:txBody>
      </p:sp>
      <p:sp>
        <p:nvSpPr>
          <p:cNvPr id="5" name="Rectangle 67"/>
          <p:cNvSpPr>
            <a:spLocks noGrp="1" noChangeArrowheads="1"/>
          </p:cNvSpPr>
          <p:nvPr>
            <p:ph type="dt" sz="half" idx="10"/>
          </p:nvPr>
        </p:nvSpPr>
        <p:spPr>
          <a:xfrm>
            <a:off x="1248569" y="6286500"/>
            <a:ext cx="2063750" cy="457200"/>
          </a:xfrm>
          <a:prstGeom prst="rect">
            <a:avLst/>
          </a:prstGeom>
          <a:ln/>
        </p:spPr>
        <p:txBody>
          <a:bodyPr/>
          <a:lstStyle>
            <a:lvl1pPr>
              <a:defRPr/>
            </a:lvl1pPr>
          </a:lstStyle>
          <a:p>
            <a:pPr>
              <a:defRPr/>
            </a:pPr>
            <a:endParaRPr lang="it-IT"/>
          </a:p>
        </p:txBody>
      </p:sp>
      <p:sp>
        <p:nvSpPr>
          <p:cNvPr id="6" name="Rectangle 68"/>
          <p:cNvSpPr>
            <a:spLocks noGrp="1" noChangeArrowheads="1"/>
          </p:cNvSpPr>
          <p:nvPr>
            <p:ph type="ftr" sz="quarter" idx="11"/>
          </p:nvPr>
        </p:nvSpPr>
        <p:spPr>
          <a:xfrm>
            <a:off x="3890169" y="6286500"/>
            <a:ext cx="3136900" cy="457200"/>
          </a:xfrm>
          <a:prstGeom prst="rect">
            <a:avLst/>
          </a:prstGeom>
          <a:ln/>
        </p:spPr>
        <p:txBody>
          <a:bodyPr/>
          <a:lstStyle>
            <a:lvl1pPr>
              <a:defRPr/>
            </a:lvl1pPr>
          </a:lstStyle>
          <a:p>
            <a:pPr>
              <a:defRPr/>
            </a:pPr>
            <a:endParaRPr lang="it-IT"/>
          </a:p>
        </p:txBody>
      </p:sp>
      <p:sp>
        <p:nvSpPr>
          <p:cNvPr id="7" name="Rectangle 69"/>
          <p:cNvSpPr>
            <a:spLocks noGrp="1" noChangeArrowheads="1"/>
          </p:cNvSpPr>
          <p:nvPr>
            <p:ph type="sldNum" sz="quarter" idx="12"/>
          </p:nvPr>
        </p:nvSpPr>
        <p:spPr>
          <a:xfrm>
            <a:off x="7604919" y="6286500"/>
            <a:ext cx="2063750" cy="457200"/>
          </a:xfrm>
          <a:prstGeom prst="rect">
            <a:avLst/>
          </a:prstGeom>
          <a:ln/>
        </p:spPr>
        <p:txBody>
          <a:bodyPr/>
          <a:lstStyle>
            <a:lvl1pPr>
              <a:defRPr/>
            </a:lvl1pPr>
          </a:lstStyle>
          <a:p>
            <a:pPr>
              <a:defRPr/>
            </a:pPr>
            <a:fld id="{E4D8B1E9-974D-4A01-8B6F-66F586C03AC1}" type="slidenum">
              <a:rPr lang="it-IT"/>
              <a:pPr>
                <a:defRPr/>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3</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The Modern Age</a:t>
            </a:r>
            <a:endParaRPr lang="en-US" dirty="0"/>
          </a:p>
        </p:txBody>
      </p:sp>
      <p:sp>
        <p:nvSpPr>
          <p:cNvPr id="3" name="عنصر نائب للمحتوى 2"/>
          <p:cNvSpPr>
            <a:spLocks noGrp="1"/>
          </p:cNvSpPr>
          <p:nvPr>
            <p:ph idx="1"/>
          </p:nvPr>
        </p:nvSpPr>
        <p:spPr/>
        <p:txBody>
          <a:bodyPr/>
          <a:lstStyle/>
          <a:p>
            <a:pPr algn="ctr" eaLnBrk="1" hangingPunct="1"/>
            <a:r>
              <a:rPr lang="it-IT" dirty="0" smtClean="0"/>
              <a:t>Joseph Conrad</a:t>
            </a:r>
          </a:p>
          <a:p>
            <a:pPr algn="ctr" eaLnBrk="1" hangingPunct="1"/>
            <a:endParaRPr lang="it-IT" dirty="0" smtClean="0"/>
          </a:p>
        </p:txBody>
      </p:sp>
      <p:pic>
        <p:nvPicPr>
          <p:cNvPr id="4" name="Picture 7" descr="C:\Documents and Settings\Raffaele\Desktop\conrad\conrad2.jpg"/>
          <p:cNvPicPr>
            <a:picLocks noChangeAspect="1" noChangeArrowheads="1"/>
          </p:cNvPicPr>
          <p:nvPr/>
        </p:nvPicPr>
        <p:blipFill>
          <a:blip r:embed="rId2"/>
          <a:srcRect/>
          <a:stretch>
            <a:fillRect/>
          </a:stretch>
        </p:blipFill>
        <p:spPr bwMode="auto">
          <a:xfrm>
            <a:off x="1447800" y="2286000"/>
            <a:ext cx="6781800" cy="334803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Joseph Conrad - Life</a:t>
            </a:r>
            <a:endParaRPr lang="en-US" dirty="0"/>
          </a:p>
        </p:txBody>
      </p:sp>
      <p:sp>
        <p:nvSpPr>
          <p:cNvPr id="3" name="عنصر نائب للمحتوى 2"/>
          <p:cNvSpPr>
            <a:spLocks noGrp="1"/>
          </p:cNvSpPr>
          <p:nvPr>
            <p:ph idx="1"/>
          </p:nvPr>
        </p:nvSpPr>
        <p:spPr/>
        <p:txBody>
          <a:bodyPr/>
          <a:lstStyle/>
          <a:p>
            <a:pPr lvl="1" algn="l" eaLnBrk="1" hangingPunct="1">
              <a:lnSpc>
                <a:spcPct val="90000"/>
              </a:lnSpc>
            </a:pPr>
            <a:r>
              <a:rPr lang="it-IT" sz="1800" b="1" dirty="0" smtClean="0"/>
              <a:t>Nationality</a:t>
            </a:r>
            <a:endParaRPr lang="it-IT" sz="1800" b="1" dirty="0" smtClean="0"/>
          </a:p>
          <a:p>
            <a:pPr lvl="1" algn="l" eaLnBrk="1" hangingPunct="1">
              <a:lnSpc>
                <a:spcPct val="90000"/>
              </a:lnSpc>
            </a:pPr>
            <a:r>
              <a:rPr lang="it-IT" sz="1800" b="1" dirty="0" smtClean="0"/>
              <a:t>Careers</a:t>
            </a:r>
          </a:p>
          <a:p>
            <a:pPr lvl="1" algn="l" eaLnBrk="1" hangingPunct="1">
              <a:lnSpc>
                <a:spcPct val="90000"/>
              </a:lnSpc>
            </a:pPr>
            <a:r>
              <a:rPr lang="it-IT" sz="1800" b="1" dirty="0" smtClean="0"/>
              <a:t>Theme of Double</a:t>
            </a:r>
          </a:p>
          <a:p>
            <a:pPr algn="l" eaLnBrk="1" hangingPunct="1">
              <a:lnSpc>
                <a:spcPct val="90000"/>
              </a:lnSpc>
            </a:pPr>
            <a:r>
              <a:rPr lang="it-IT" sz="2000" b="1" dirty="0" smtClean="0"/>
              <a:t>Born in Poland (1857)</a:t>
            </a:r>
          </a:p>
          <a:p>
            <a:pPr algn="l" eaLnBrk="1" hangingPunct="1">
              <a:lnSpc>
                <a:spcPct val="90000"/>
              </a:lnSpc>
            </a:pPr>
            <a:r>
              <a:rPr lang="it-IT" sz="2000" b="1" dirty="0" smtClean="0"/>
              <a:t>Patriotic family</a:t>
            </a:r>
          </a:p>
          <a:p>
            <a:pPr algn="l" eaLnBrk="1" hangingPunct="1">
              <a:lnSpc>
                <a:spcPct val="90000"/>
              </a:lnSpc>
            </a:pPr>
            <a:r>
              <a:rPr lang="it-IT" sz="2000" b="1" dirty="0" smtClean="0"/>
              <a:t>Exile in Russia</a:t>
            </a:r>
          </a:p>
          <a:p>
            <a:pPr algn="l" eaLnBrk="1" hangingPunct="1">
              <a:lnSpc>
                <a:spcPct val="90000"/>
              </a:lnSpc>
            </a:pPr>
            <a:r>
              <a:rPr lang="it-IT" sz="2000" b="1" dirty="0" smtClean="0"/>
              <a:t>Marseilles in 1874 on French ships</a:t>
            </a:r>
          </a:p>
          <a:p>
            <a:pPr algn="l" eaLnBrk="1" hangingPunct="1">
              <a:lnSpc>
                <a:spcPct val="90000"/>
              </a:lnSpc>
            </a:pPr>
            <a:r>
              <a:rPr lang="it-IT" sz="2000" b="1" dirty="0" smtClean="0"/>
              <a:t>1878 on English ship to Far East</a:t>
            </a:r>
          </a:p>
          <a:p>
            <a:pPr algn="l" eaLnBrk="1" hangingPunct="1">
              <a:lnSpc>
                <a:spcPct val="90000"/>
              </a:lnSpc>
            </a:pPr>
            <a:r>
              <a:rPr lang="it-IT" sz="2000" b="1" dirty="0" smtClean="0"/>
              <a:t>1886 Master Mariner + British Subject</a:t>
            </a:r>
          </a:p>
          <a:p>
            <a:pPr algn="l" eaLnBrk="1" hangingPunct="1">
              <a:lnSpc>
                <a:spcPct val="90000"/>
              </a:lnSpc>
            </a:pPr>
            <a:r>
              <a:rPr lang="it-IT" sz="2000" b="1" dirty="0" smtClean="0"/>
              <a:t>1890 Africa -&gt; Congo Diary</a:t>
            </a:r>
          </a:p>
          <a:p>
            <a:pPr lvl="1" algn="l" eaLnBrk="1" hangingPunct="1">
              <a:lnSpc>
                <a:spcPct val="90000"/>
              </a:lnSpc>
            </a:pPr>
            <a:r>
              <a:rPr lang="it-IT" sz="1800" b="1" dirty="0" smtClean="0"/>
              <a:t>Sickness -&gt; no more sea -&gt; writing</a:t>
            </a:r>
          </a:p>
          <a:p>
            <a:pPr algn="l" eaLnBrk="1" hangingPunct="1">
              <a:lnSpc>
                <a:spcPct val="90000"/>
              </a:lnSpc>
            </a:pPr>
            <a:r>
              <a:rPr lang="it-IT" sz="2000" b="1" dirty="0" smtClean="0"/>
              <a:t>1924 death</a:t>
            </a:r>
          </a:p>
        </p:txBody>
      </p:sp>
      <p:pic>
        <p:nvPicPr>
          <p:cNvPr id="4" name="Picture 7" descr="C:\Documents and Settings\Raffaele\Desktop\conrad\joseph-conrad.gif"/>
          <p:cNvPicPr>
            <a:picLocks noChangeAspect="1" noChangeArrowheads="1"/>
          </p:cNvPicPr>
          <p:nvPr/>
        </p:nvPicPr>
        <p:blipFill>
          <a:blip r:embed="rId2"/>
          <a:srcRect/>
          <a:stretch>
            <a:fillRect/>
          </a:stretch>
        </p:blipFill>
        <p:spPr bwMode="auto">
          <a:xfrm>
            <a:off x="6143636" y="2071678"/>
            <a:ext cx="2697163" cy="27209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Joseph Conrad - Works</a:t>
            </a:r>
            <a:endParaRPr lang="en-US" dirty="0"/>
          </a:p>
        </p:txBody>
      </p:sp>
      <p:sp>
        <p:nvSpPr>
          <p:cNvPr id="3" name="عنصر نائب للمحتوى 2"/>
          <p:cNvSpPr>
            <a:spLocks noGrp="1"/>
          </p:cNvSpPr>
          <p:nvPr>
            <p:ph idx="1"/>
          </p:nvPr>
        </p:nvSpPr>
        <p:spPr/>
        <p:txBody>
          <a:bodyPr/>
          <a:lstStyle/>
          <a:p>
            <a:pPr algn="l" eaLnBrk="1" hangingPunct="1">
              <a:lnSpc>
                <a:spcPct val="90000"/>
              </a:lnSpc>
            </a:pPr>
            <a:r>
              <a:rPr lang="it-IT" sz="2400" b="1" dirty="0" smtClean="0"/>
              <a:t>The Nigger of the Narcissus - 1897</a:t>
            </a:r>
          </a:p>
          <a:p>
            <a:pPr algn="l" eaLnBrk="1" hangingPunct="1">
              <a:lnSpc>
                <a:spcPct val="90000"/>
              </a:lnSpc>
            </a:pPr>
            <a:r>
              <a:rPr lang="it-IT" sz="2400" b="1" dirty="0" smtClean="0"/>
              <a:t>Youth – 1898</a:t>
            </a:r>
          </a:p>
          <a:p>
            <a:pPr algn="l" eaLnBrk="1" hangingPunct="1">
              <a:lnSpc>
                <a:spcPct val="90000"/>
              </a:lnSpc>
            </a:pPr>
            <a:r>
              <a:rPr lang="it-IT" sz="2400" b="1" dirty="0" smtClean="0"/>
              <a:t>Lord Jim - 1900</a:t>
            </a:r>
          </a:p>
          <a:p>
            <a:pPr algn="l" eaLnBrk="1" hangingPunct="1">
              <a:lnSpc>
                <a:spcPct val="90000"/>
              </a:lnSpc>
            </a:pPr>
            <a:r>
              <a:rPr lang="it-IT" sz="2400" b="1" dirty="0" smtClean="0"/>
              <a:t>Heart of Darkness – 1902</a:t>
            </a:r>
          </a:p>
          <a:p>
            <a:pPr algn="l" eaLnBrk="1" hangingPunct="1">
              <a:lnSpc>
                <a:spcPct val="90000"/>
              </a:lnSpc>
            </a:pPr>
            <a:r>
              <a:rPr lang="it-IT" sz="2400" b="1" dirty="0" smtClean="0"/>
              <a:t>Nostromo – 1904</a:t>
            </a:r>
          </a:p>
          <a:p>
            <a:pPr algn="l" eaLnBrk="1" hangingPunct="1">
              <a:lnSpc>
                <a:spcPct val="90000"/>
              </a:lnSpc>
            </a:pPr>
            <a:r>
              <a:rPr lang="it-IT" sz="2400" b="1" dirty="0" smtClean="0"/>
              <a:t>The Secret Agent – 1907</a:t>
            </a:r>
          </a:p>
          <a:p>
            <a:pPr algn="l" eaLnBrk="1" hangingPunct="1">
              <a:lnSpc>
                <a:spcPct val="90000"/>
              </a:lnSpc>
            </a:pPr>
            <a:r>
              <a:rPr lang="it-IT" sz="2400" b="1" dirty="0" smtClean="0"/>
              <a:t>Under Western Eyes – 1911</a:t>
            </a:r>
          </a:p>
          <a:p>
            <a:pPr algn="l" eaLnBrk="1" hangingPunct="1">
              <a:lnSpc>
                <a:spcPct val="90000"/>
              </a:lnSpc>
            </a:pPr>
            <a:r>
              <a:rPr lang="it-IT" sz="2400" b="1" dirty="0" smtClean="0"/>
              <a:t>The Shadow Line - 1917</a:t>
            </a:r>
          </a:p>
          <a:p>
            <a:pPr algn="l" eaLnBrk="1" hangingPunct="1">
              <a:lnSpc>
                <a:spcPct val="90000"/>
              </a:lnSpc>
            </a:pPr>
            <a:r>
              <a:rPr lang="it-IT" sz="2400" b="1" dirty="0" smtClean="0"/>
              <a:t>The Rescue – 1920</a:t>
            </a:r>
          </a:p>
          <a:p>
            <a:pPr algn="l" eaLnBrk="1" hangingPunct="1">
              <a:lnSpc>
                <a:spcPct val="90000"/>
              </a:lnSpc>
            </a:pPr>
            <a:r>
              <a:rPr lang="it-IT" sz="2400" b="1" dirty="0" smtClean="0"/>
              <a:t>The Rover - 1923</a:t>
            </a:r>
          </a:p>
          <a:p>
            <a:pPr algn="l"/>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44167" y="862013"/>
            <a:ext cx="8843169" cy="762000"/>
          </a:xfrm>
        </p:spPr>
        <p:txBody>
          <a:bodyPr/>
          <a:lstStyle/>
          <a:p>
            <a:pPr algn="ctr" eaLnBrk="1" hangingPunct="1"/>
            <a:r>
              <a:rPr lang="it-IT" dirty="0" smtClean="0"/>
              <a:t>Joseph Conrad - Works</a:t>
            </a:r>
          </a:p>
        </p:txBody>
      </p:sp>
      <p:sp>
        <p:nvSpPr>
          <p:cNvPr id="5123" name="Rectangle 3"/>
          <p:cNvSpPr>
            <a:spLocks noGrp="1" noChangeArrowheads="1"/>
          </p:cNvSpPr>
          <p:nvPr>
            <p:ph type="body" sz="half" idx="1"/>
          </p:nvPr>
        </p:nvSpPr>
        <p:spPr>
          <a:xfrm>
            <a:off x="762000" y="1828800"/>
            <a:ext cx="8667750" cy="4214813"/>
          </a:xfrm>
        </p:spPr>
        <p:txBody>
          <a:bodyPr/>
          <a:lstStyle/>
          <a:p>
            <a:pPr algn="l" eaLnBrk="1" hangingPunct="1">
              <a:lnSpc>
                <a:spcPct val="90000"/>
              </a:lnSpc>
            </a:pPr>
            <a:r>
              <a:rPr lang="it-IT" sz="2400" dirty="0" smtClean="0"/>
              <a:t>The Nigger of the Narcissus - 1897</a:t>
            </a:r>
          </a:p>
          <a:p>
            <a:pPr algn="l" eaLnBrk="1" hangingPunct="1">
              <a:lnSpc>
                <a:spcPct val="90000"/>
              </a:lnSpc>
            </a:pPr>
            <a:r>
              <a:rPr lang="it-IT" sz="2400" dirty="0" smtClean="0"/>
              <a:t>Youth – 1898</a:t>
            </a:r>
          </a:p>
          <a:p>
            <a:pPr algn="l" eaLnBrk="1" hangingPunct="1">
              <a:lnSpc>
                <a:spcPct val="90000"/>
              </a:lnSpc>
            </a:pPr>
            <a:r>
              <a:rPr lang="it-IT" sz="2400" dirty="0" smtClean="0"/>
              <a:t>Lord Jim - 1900</a:t>
            </a:r>
          </a:p>
          <a:p>
            <a:pPr algn="l" eaLnBrk="1" hangingPunct="1">
              <a:lnSpc>
                <a:spcPct val="90000"/>
              </a:lnSpc>
            </a:pPr>
            <a:r>
              <a:rPr lang="it-IT" sz="2400" dirty="0" smtClean="0"/>
              <a:t>Heart of Darkness – 1902</a:t>
            </a:r>
          </a:p>
          <a:p>
            <a:pPr algn="l" eaLnBrk="1" hangingPunct="1">
              <a:lnSpc>
                <a:spcPct val="90000"/>
              </a:lnSpc>
            </a:pPr>
            <a:r>
              <a:rPr lang="it-IT" sz="2400" dirty="0" smtClean="0"/>
              <a:t>Nostromo – 1904</a:t>
            </a:r>
          </a:p>
          <a:p>
            <a:pPr algn="l" eaLnBrk="1" hangingPunct="1">
              <a:lnSpc>
                <a:spcPct val="90000"/>
              </a:lnSpc>
            </a:pPr>
            <a:r>
              <a:rPr lang="it-IT" sz="2400" dirty="0" smtClean="0"/>
              <a:t>The Secret Agent – 1907</a:t>
            </a:r>
          </a:p>
          <a:p>
            <a:pPr algn="l" eaLnBrk="1" hangingPunct="1">
              <a:lnSpc>
                <a:spcPct val="90000"/>
              </a:lnSpc>
            </a:pPr>
            <a:r>
              <a:rPr lang="it-IT" sz="2400" dirty="0" smtClean="0"/>
              <a:t>Under Western Eyes – 1911</a:t>
            </a:r>
          </a:p>
          <a:p>
            <a:pPr algn="l" eaLnBrk="1" hangingPunct="1">
              <a:lnSpc>
                <a:spcPct val="90000"/>
              </a:lnSpc>
            </a:pPr>
            <a:r>
              <a:rPr lang="it-IT" sz="2400" dirty="0" smtClean="0"/>
              <a:t>The Shadow Line - 1917</a:t>
            </a:r>
          </a:p>
          <a:p>
            <a:pPr algn="l" eaLnBrk="1" hangingPunct="1">
              <a:lnSpc>
                <a:spcPct val="90000"/>
              </a:lnSpc>
            </a:pPr>
            <a:r>
              <a:rPr lang="it-IT" sz="2400" dirty="0" smtClean="0"/>
              <a:t>The Rescue – 1920</a:t>
            </a:r>
          </a:p>
          <a:p>
            <a:pPr algn="l" eaLnBrk="1" hangingPunct="1">
              <a:lnSpc>
                <a:spcPct val="90000"/>
              </a:lnSpc>
            </a:pPr>
            <a:r>
              <a:rPr lang="it-IT" sz="2400" dirty="0" smtClean="0"/>
              <a:t>The Rover - 1923</a:t>
            </a:r>
          </a:p>
        </p:txBody>
      </p:sp>
      <p:pic>
        <p:nvPicPr>
          <p:cNvPr id="5125" name="Picture 6" descr="C:\Documents and Settings\Raffaele\Desktop\conrad\conrad66.jpg"/>
          <p:cNvPicPr>
            <a:picLocks noChangeAspect="1" noChangeArrowheads="1"/>
          </p:cNvPicPr>
          <p:nvPr/>
        </p:nvPicPr>
        <p:blipFill>
          <a:blip r:embed="rId3"/>
          <a:srcRect/>
          <a:stretch>
            <a:fillRect/>
          </a:stretch>
        </p:blipFill>
        <p:spPr bwMode="auto">
          <a:xfrm>
            <a:off x="6172200" y="1905000"/>
            <a:ext cx="2933965" cy="4005263"/>
          </a:xfrm>
          <a:prstGeom prst="rect">
            <a:avLst/>
          </a:prstGeom>
          <a:noFill/>
          <a:ln w="9525">
            <a:noFill/>
            <a:miter lim="800000"/>
            <a:headEnd/>
            <a:tailEnd/>
          </a:ln>
        </p:spPr>
      </p:pic>
      <p:sp>
        <p:nvSpPr>
          <p:cNvPr id="5126" name="Rectangle 7"/>
          <p:cNvSpPr>
            <a:spLocks noChangeArrowheads="1"/>
          </p:cNvSpPr>
          <p:nvPr/>
        </p:nvSpPr>
        <p:spPr bwMode="auto">
          <a:xfrm>
            <a:off x="6545786" y="6400801"/>
            <a:ext cx="3360214" cy="246221"/>
          </a:xfrm>
          <a:prstGeom prst="rect">
            <a:avLst/>
          </a:prstGeom>
          <a:noFill/>
          <a:ln w="9525">
            <a:noFill/>
            <a:miter lim="800000"/>
            <a:headEnd/>
            <a:tailEnd/>
          </a:ln>
        </p:spPr>
        <p:txBody>
          <a:bodyPr wrap="none">
            <a:spAutoFit/>
          </a:bodyPr>
          <a:lstStyle/>
          <a:p>
            <a:r>
              <a:rPr lang="it-IT" sz="1000"/>
              <a:t>http://www.operaprojects.org/images/joseph_Conrad.jpg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Conrad – Task Setting Style</a:t>
            </a:r>
            <a:endParaRPr lang="en-US" dirty="0"/>
          </a:p>
        </p:txBody>
      </p:sp>
      <p:sp>
        <p:nvSpPr>
          <p:cNvPr id="3" name="عنصر نائب للمحتوى 2"/>
          <p:cNvSpPr>
            <a:spLocks noGrp="1"/>
          </p:cNvSpPr>
          <p:nvPr>
            <p:ph idx="1"/>
          </p:nvPr>
        </p:nvSpPr>
        <p:spPr/>
        <p:txBody>
          <a:bodyPr/>
          <a:lstStyle/>
          <a:p>
            <a:pPr algn="l" eaLnBrk="1" hangingPunct="1"/>
            <a:r>
              <a:rPr lang="it-IT" sz="2000" b="1" dirty="0" smtClean="0"/>
              <a:t>Writer’s Task </a:t>
            </a:r>
          </a:p>
          <a:p>
            <a:pPr lvl="1" algn="l" eaLnBrk="1" hangingPunct="1"/>
            <a:r>
              <a:rPr lang="it-IT" sz="1800" b="1" dirty="0" smtClean="0"/>
              <a:t>No Amusing - No Teaching </a:t>
            </a:r>
          </a:p>
          <a:p>
            <a:pPr lvl="1" algn="l" eaLnBrk="1" hangingPunct="1"/>
            <a:r>
              <a:rPr lang="it-IT" sz="1800" b="1" dirty="0" smtClean="0"/>
              <a:t>Recording the complexity of life </a:t>
            </a:r>
          </a:p>
          <a:p>
            <a:pPr lvl="1" algn="l" eaLnBrk="1" hangingPunct="1"/>
            <a:r>
              <a:rPr lang="it-IT" sz="1800" b="1" dirty="0" smtClean="0"/>
              <a:t>Exploring the meaning of human condition</a:t>
            </a:r>
          </a:p>
          <a:p>
            <a:pPr algn="l" eaLnBrk="1" hangingPunct="1"/>
            <a:r>
              <a:rPr lang="it-IT" sz="2000" b="1" dirty="0" smtClean="0"/>
              <a:t>Setting</a:t>
            </a:r>
          </a:p>
          <a:p>
            <a:pPr lvl="1" algn="l" eaLnBrk="1" hangingPunct="1"/>
            <a:r>
              <a:rPr lang="it-IT" sz="1800" b="1" dirty="0" smtClean="0"/>
              <a:t>Sea and Exotic latitudes (River/Jungle) -&gt; Adventure stories</a:t>
            </a:r>
          </a:p>
          <a:p>
            <a:pPr lvl="1" algn="l" eaLnBrk="1" hangingPunct="1"/>
            <a:r>
              <a:rPr lang="it-IT" sz="1800" b="1" dirty="0" smtClean="0"/>
              <a:t>Places well known -&gt; to isolate characters -&gt; inner conflicts</a:t>
            </a:r>
          </a:p>
          <a:p>
            <a:pPr lvl="1" algn="l" eaLnBrk="1" hangingPunct="1"/>
            <a:r>
              <a:rPr lang="it-IT" sz="1800" b="1" dirty="0" smtClean="0"/>
              <a:t>Ship as microcosm</a:t>
            </a:r>
          </a:p>
          <a:p>
            <a:pPr algn="l" eaLnBrk="1" hangingPunct="1"/>
            <a:r>
              <a:rPr lang="it-IT" sz="2000" b="1" dirty="0" smtClean="0"/>
              <a:t>Style</a:t>
            </a:r>
          </a:p>
          <a:p>
            <a:pPr lvl="1" algn="l" eaLnBrk="1" hangingPunct="1"/>
            <a:r>
              <a:rPr lang="it-IT" sz="1800" b="1" dirty="0" smtClean="0"/>
              <a:t>Oblique</a:t>
            </a:r>
          </a:p>
          <a:p>
            <a:pPr lvl="1" algn="l" eaLnBrk="1" hangingPunct="1"/>
            <a:r>
              <a:rPr lang="it-IT" sz="1800" b="1" dirty="0" smtClean="0"/>
              <a:t>Extreme situations -&gt; violence misery</a:t>
            </a:r>
          </a:p>
          <a:p>
            <a:pPr lvl="1" algn="l" eaLnBrk="1" hangingPunct="1"/>
            <a:r>
              <a:rPr lang="it-IT" sz="1800" b="1" dirty="0" smtClean="0"/>
              <a:t>Heroes </a:t>
            </a:r>
          </a:p>
          <a:p>
            <a:pPr lvl="2" algn="l" eaLnBrk="1" hangingPunct="1"/>
            <a:r>
              <a:rPr lang="it-IT" sz="1600" b="1" dirty="0" smtClean="0"/>
              <a:t>solitary figures, no past, uncertain future</a:t>
            </a:r>
          </a:p>
          <a:p>
            <a:pPr lvl="2" algn="l" eaLnBrk="1" hangingPunct="1"/>
            <a:r>
              <a:rPr lang="it-IT" sz="1600" b="1" dirty="0" smtClean="0"/>
              <a:t>from outside -&gt; mind of others - actions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Conrad – Narrative Technique</a:t>
            </a:r>
            <a:endParaRPr lang="en-US" dirty="0"/>
          </a:p>
        </p:txBody>
      </p:sp>
      <p:sp>
        <p:nvSpPr>
          <p:cNvPr id="3" name="عنصر نائب للمحتوى 2"/>
          <p:cNvSpPr>
            <a:spLocks noGrp="1"/>
          </p:cNvSpPr>
          <p:nvPr>
            <p:ph idx="1"/>
          </p:nvPr>
        </p:nvSpPr>
        <p:spPr/>
        <p:txBody>
          <a:bodyPr/>
          <a:lstStyle/>
          <a:p>
            <a:pPr algn="l" eaLnBrk="1" hangingPunct="1"/>
            <a:endParaRPr lang="it-IT" sz="2000" b="1" dirty="0" smtClean="0"/>
          </a:p>
          <a:p>
            <a:pPr algn="l" eaLnBrk="1" hangingPunct="1"/>
            <a:r>
              <a:rPr lang="it-IT" sz="2000" b="1" dirty="0" smtClean="0"/>
              <a:t>Time Shifts -&gt; illusion of life</a:t>
            </a:r>
          </a:p>
          <a:p>
            <a:pPr algn="l" eaLnBrk="1" hangingPunct="1"/>
            <a:endParaRPr lang="it-IT" sz="2000" b="1" dirty="0" smtClean="0"/>
          </a:p>
          <a:p>
            <a:pPr algn="l" eaLnBrk="1" hangingPunct="1"/>
            <a:r>
              <a:rPr lang="it-IT" sz="2000" b="1" dirty="0" smtClean="0"/>
              <a:t>First-person narration</a:t>
            </a:r>
          </a:p>
          <a:p>
            <a:pPr algn="l" eaLnBrk="1" hangingPunct="1"/>
            <a:r>
              <a:rPr lang="it-IT" sz="2000" b="1" dirty="0" smtClean="0"/>
              <a:t>Invisible narrator</a:t>
            </a:r>
          </a:p>
          <a:p>
            <a:pPr algn="l" eaLnBrk="1" hangingPunct="1"/>
            <a:r>
              <a:rPr lang="it-IT" sz="2000" b="1" dirty="0" smtClean="0"/>
              <a:t>Journals</a:t>
            </a:r>
          </a:p>
          <a:p>
            <a:pPr algn="l" eaLnBrk="1" hangingPunct="1"/>
            <a:r>
              <a:rPr lang="it-IT" sz="2000" b="1" dirty="0" smtClean="0"/>
              <a:t>Letters</a:t>
            </a:r>
          </a:p>
          <a:p>
            <a:pPr algn="l" eaLnBrk="1" hangingPunct="1"/>
            <a:endParaRPr lang="it-IT" sz="2000" b="1" dirty="0" smtClean="0"/>
          </a:p>
          <a:p>
            <a:pPr algn="l" eaLnBrk="1" hangingPunct="1"/>
            <a:r>
              <a:rPr lang="it-IT" sz="2000" b="1" dirty="0" smtClean="0"/>
              <a:t>Same narrator (Marlow) or more than one</a:t>
            </a:r>
          </a:p>
          <a:p>
            <a:pPr algn="l" eaLnBrk="1" hangingPunct="1"/>
            <a:r>
              <a:rPr lang="it-IT" sz="2000" b="1" dirty="0" smtClean="0"/>
              <a:t>Several points of view -&gt; no constraints of omniscent narrator -&gt; reader free to decide and relativism of moral values</a:t>
            </a:r>
          </a:p>
        </p:txBody>
      </p:sp>
      <p:pic>
        <p:nvPicPr>
          <p:cNvPr id="4" name="Picture 5" descr="C:\Documents and Settings\Raffaele\Desktop\conrad\conrad1.gif"/>
          <p:cNvPicPr>
            <a:picLocks noChangeAspect="1" noChangeArrowheads="1"/>
          </p:cNvPicPr>
          <p:nvPr/>
        </p:nvPicPr>
        <p:blipFill>
          <a:blip r:embed="rId2"/>
          <a:srcRect/>
          <a:stretch>
            <a:fillRect/>
          </a:stretch>
        </p:blipFill>
        <p:spPr bwMode="auto">
          <a:xfrm>
            <a:off x="6213475" y="1828800"/>
            <a:ext cx="2208213" cy="2819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it-IT" dirty="0" smtClean="0"/>
              <a:t>Conrad – Language</a:t>
            </a:r>
            <a:endParaRPr lang="en-US" dirty="0"/>
          </a:p>
        </p:txBody>
      </p:sp>
      <p:sp>
        <p:nvSpPr>
          <p:cNvPr id="3" name="عنصر نائب للمحتوى 2"/>
          <p:cNvSpPr>
            <a:spLocks noGrp="1"/>
          </p:cNvSpPr>
          <p:nvPr>
            <p:ph idx="1"/>
          </p:nvPr>
        </p:nvSpPr>
        <p:spPr>
          <a:xfrm>
            <a:off x="457200" y="1676400"/>
            <a:ext cx="8915400" cy="4525963"/>
          </a:xfrm>
        </p:spPr>
        <p:txBody>
          <a:bodyPr/>
          <a:lstStyle/>
          <a:p>
            <a:pPr algn="l" eaLnBrk="1" hangingPunct="1"/>
            <a:r>
              <a:rPr lang="it-IT" sz="2000" b="1" dirty="0" smtClean="0"/>
              <a:t>Polish</a:t>
            </a:r>
          </a:p>
          <a:p>
            <a:pPr algn="l" eaLnBrk="1" hangingPunct="1"/>
            <a:r>
              <a:rPr lang="it-IT" sz="2000" b="1" dirty="0" smtClean="0"/>
              <a:t>French</a:t>
            </a:r>
          </a:p>
          <a:p>
            <a:pPr algn="l" eaLnBrk="1" hangingPunct="1"/>
            <a:r>
              <a:rPr lang="it-IT" sz="2000" b="1" dirty="0" smtClean="0"/>
              <a:t>English -&gt; ideal expression for complexity of life</a:t>
            </a:r>
          </a:p>
          <a:p>
            <a:pPr algn="l" eaLnBrk="1" hangingPunct="1"/>
            <a:endParaRPr lang="it-IT" sz="2000" b="1" dirty="0" smtClean="0"/>
          </a:p>
          <a:p>
            <a:pPr algn="l" eaLnBrk="1" hangingPunct="1"/>
            <a:r>
              <a:rPr lang="it-IT" sz="2000" b="1" dirty="0" smtClean="0"/>
              <a:t>Idiomatic dialogue</a:t>
            </a:r>
          </a:p>
          <a:p>
            <a:pPr lvl="1" algn="l" eaLnBrk="1" hangingPunct="1"/>
            <a:r>
              <a:rPr lang="it-IT" sz="1800" b="1" dirty="0" smtClean="0"/>
              <a:t>question marks</a:t>
            </a:r>
          </a:p>
          <a:p>
            <a:pPr lvl="1" algn="l" eaLnBrk="1" hangingPunct="1"/>
            <a:r>
              <a:rPr lang="it-IT" sz="1800" b="1" dirty="0" smtClean="0"/>
              <a:t>exclamation marks</a:t>
            </a:r>
          </a:p>
          <a:p>
            <a:pPr lvl="1" algn="l" eaLnBrk="1" hangingPunct="1"/>
            <a:r>
              <a:rPr lang="it-IT" sz="1800" b="1" dirty="0" smtClean="0"/>
              <a:t>dashes</a:t>
            </a:r>
          </a:p>
          <a:p>
            <a:pPr lvl="1" algn="l" eaLnBrk="1" hangingPunct="1"/>
            <a:r>
              <a:rPr lang="it-IT" sz="1800" b="1" dirty="0" smtClean="0"/>
              <a:t>Interjections</a:t>
            </a:r>
          </a:p>
          <a:p>
            <a:pPr lvl="1" algn="l" eaLnBrk="1" hangingPunct="1"/>
            <a:endParaRPr lang="it-IT" sz="1800" b="1" dirty="0" smtClean="0"/>
          </a:p>
          <a:p>
            <a:pPr algn="l" eaLnBrk="1" hangingPunct="1"/>
            <a:r>
              <a:rPr lang="it-IT" sz="2000" b="1" dirty="0" smtClean="0"/>
              <a:t>Variety of adjectives</a:t>
            </a:r>
          </a:p>
          <a:p>
            <a:pPr algn="l" eaLnBrk="1" hangingPunct="1"/>
            <a:endParaRPr lang="it-IT" sz="2000" b="1" dirty="0" smtClean="0"/>
          </a:p>
          <a:p>
            <a:pPr algn="l" eaLnBrk="1" hangingPunct="1"/>
            <a:r>
              <a:rPr lang="it-IT" sz="2000" b="1" dirty="0" smtClean="0"/>
              <a:t>Complex structures</a:t>
            </a:r>
          </a:p>
        </p:txBody>
      </p:sp>
      <p:pic>
        <p:nvPicPr>
          <p:cNvPr id="4" name="Picture 7" descr="C:\Documents and Settings\Raffaele\Desktop\conrad\790px-Joseph_Conrad,_Gdynia_ubt.jpeg"/>
          <p:cNvPicPr>
            <a:picLocks noChangeAspect="1" noChangeArrowheads="1"/>
          </p:cNvPicPr>
          <p:nvPr/>
        </p:nvPicPr>
        <p:blipFill>
          <a:blip r:embed="rId2"/>
          <a:srcRect/>
          <a:stretch>
            <a:fillRect/>
          </a:stretch>
        </p:blipFill>
        <p:spPr bwMode="auto">
          <a:xfrm>
            <a:off x="3962400" y="2967038"/>
            <a:ext cx="4371975" cy="282416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Characters of Heart of darkness</a:t>
            </a:r>
            <a:endParaRPr lang="en-US" dirty="0"/>
          </a:p>
        </p:txBody>
      </p:sp>
      <p:sp>
        <p:nvSpPr>
          <p:cNvPr id="3" name="عنصر نائب للمحتوى 2"/>
          <p:cNvSpPr>
            <a:spLocks noGrp="1"/>
          </p:cNvSpPr>
          <p:nvPr>
            <p:ph idx="1"/>
          </p:nvPr>
        </p:nvSpPr>
        <p:spPr/>
        <p:txBody>
          <a:bodyPr/>
          <a:lstStyle/>
          <a:p>
            <a:pPr algn="l"/>
            <a:r>
              <a:rPr lang="en-US" sz="2000" b="1" dirty="0" smtClean="0"/>
              <a:t>Marlow</a:t>
            </a:r>
            <a:r>
              <a:rPr lang="en-US" sz="2000" dirty="0" smtClean="0"/>
              <a:t/>
            </a:r>
            <a:br>
              <a:rPr lang="en-US" sz="2000" dirty="0" smtClean="0"/>
            </a:br>
            <a:r>
              <a:rPr lang="en-US" sz="2000" dirty="0" smtClean="0"/>
              <a:t>The protagonist of </a:t>
            </a:r>
            <a:r>
              <a:rPr lang="en-US" sz="2000" i="1" dirty="0" smtClean="0"/>
              <a:t>Heart of Darkness</a:t>
            </a:r>
            <a:r>
              <a:rPr lang="en-US" sz="2000" dirty="0" smtClean="0"/>
              <a:t>. Marlow is philosophical, independent-minded, and generally skeptical of those around him. He is also a master storyteller, eloquent and able to draw his listeners into his tale. Although Marlow shares many of his fellow Europeans’ prejudices, he has seen enough of the world and has encountered enough debased white men to make him skeptical of imperialism.</a:t>
            </a:r>
          </a:p>
          <a:p>
            <a:pPr algn="l"/>
            <a:r>
              <a:rPr lang="en-US" sz="2000" b="1" dirty="0" smtClean="0"/>
              <a:t>Kurtz</a:t>
            </a:r>
            <a:r>
              <a:rPr lang="en-US" sz="2000" dirty="0" smtClean="0"/>
              <a:t/>
            </a:r>
            <a:br>
              <a:rPr lang="en-US" sz="2000" dirty="0" smtClean="0"/>
            </a:br>
            <a:r>
              <a:rPr lang="en-US" sz="2000" dirty="0" smtClean="0"/>
              <a:t>The chief of the Inner Station and the object of Marlow’s quest. Among Kurtz’s many talents are his charisma and his ability to lead men. Kurtz is a man who understands the power of words, and his writings are marked by an eloquence that obscures their horrifying message. Although he remains an enigma even to Marlow, Kurtz clearly exerts a powerful influence on the people in his life. </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His downfall seems to be a result of his willingness to ignore the hypocritical rules that govern European colonial conduct: Kurtz has “kicked himself loose of the earth” by fraternizing excessively with the natives and not keeping up appearances. Kurtz has become wildly successful but he has also indulged his own evil desires and alienated himself from his fellow white men.</a:t>
            </a:r>
          </a:p>
          <a:p>
            <a:pPr algn="l"/>
            <a:r>
              <a:rPr lang="en-US" sz="2000" b="1" dirty="0" smtClean="0"/>
              <a:t>       General manager</a:t>
            </a:r>
            <a:r>
              <a:rPr lang="en-US" sz="2000" dirty="0" smtClean="0"/>
              <a:t/>
            </a:r>
            <a:br>
              <a:rPr lang="en-US" sz="2000" dirty="0" smtClean="0"/>
            </a:br>
            <a:r>
              <a:rPr lang="en-US" sz="2000" dirty="0" smtClean="0"/>
              <a:t>The chief agent of the Company’s African territory and manager of the Central Station. The General manager owes his success to a hardy constitution that allows him to outlive all his competitors. He is average in appearance and unremarkable in abilities, but he possesses a strange capacity to produce uneasiness in those around him, which allows him to exert his control.</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a:r>
              <a:rPr lang="en-US" sz="2000" b="1" dirty="0" smtClean="0"/>
              <a:t>       Pilgrims</a:t>
            </a:r>
            <a:r>
              <a:rPr lang="en-US" sz="2000" dirty="0" smtClean="0"/>
              <a:t/>
            </a:r>
            <a:br>
              <a:rPr lang="en-US" sz="2000" dirty="0" smtClean="0"/>
            </a:br>
            <a:r>
              <a:rPr lang="en-US" sz="2000" dirty="0" smtClean="0"/>
              <a:t>The bumbling, greedy agents of the Central Station. They carry long wooden staves, reminding Marlow of traditional religious travelers. They all want to be appointed to a station so that they can trade for ivory and earn a commission, but none of them actually takes any effective steps toward achieving this goal. They are obsessed with keeping up a veneer of civilization and proper conduct, and are motivated entirely by self-interest. They hate the natives and treat them like animals.</a:t>
            </a:r>
          </a:p>
          <a:p>
            <a:pPr algn="l"/>
            <a:r>
              <a:rPr lang="en-US" sz="2000" b="1" dirty="0" smtClean="0"/>
              <a:t>      Cannibals</a:t>
            </a:r>
            <a:r>
              <a:rPr lang="en-US" sz="2000" dirty="0" smtClean="0"/>
              <a:t/>
            </a:r>
            <a:br>
              <a:rPr lang="en-US" sz="2000" dirty="0" smtClean="0"/>
            </a:br>
            <a:r>
              <a:rPr lang="en-US" sz="2000" dirty="0" smtClean="0"/>
              <a:t>Natives hired as the crew of the steamer. They are a surprisingly reasonable and well-tempered bunch. Marlow respects their restraint and calm acceptance of adversity. The leader of the group, in particular, seems to be intelligent and capable of ironic reflection upon his situation.</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a:r>
              <a:rPr lang="en-US" sz="2000" b="1" dirty="0" smtClean="0"/>
              <a:t>      Russian trader : </a:t>
            </a:r>
            <a:r>
              <a:rPr lang="en-US" sz="2000" dirty="0" smtClean="0"/>
              <a:t>A Russian sailor who has gone into the African interior as the trading representative of a Dutch company. He is boyish in appearance and temperament, and seems to exist wholly on the glamour of youth and the audacity of adventurousness. He is a devoted disciple of Kurtz’s.</a:t>
            </a:r>
          </a:p>
          <a:p>
            <a:pPr algn="l"/>
            <a:r>
              <a:rPr lang="en-US" sz="2000" b="1" dirty="0" smtClean="0"/>
              <a:t>      Kurtz’s African mistress :  </a:t>
            </a:r>
            <a:r>
              <a:rPr lang="en-US" sz="2000" dirty="0" smtClean="0"/>
              <a:t>A fiercely beautiful woman loaded with jewelry who appears on the shore when Marlow’s steamer arrives at and leaves the Inner Station. She seems to exert an undue influence over both Kurtz and the natives around the station, and the Russian trader points her out as someone to fear. Like Kurtz, she is an enigma: she never speaks to Marlow, and he never learns anything more about her.</a:t>
            </a:r>
          </a:p>
          <a:p>
            <a:pPr algn="l"/>
            <a:r>
              <a:rPr lang="en-US" sz="2000" b="1" dirty="0" smtClean="0"/>
              <a:t>      Kurtz’s Intended : </a:t>
            </a:r>
            <a:r>
              <a:rPr lang="en-US" sz="2000" dirty="0" smtClean="0"/>
              <a:t>Kurtz’s naïve and long-suffering fiancée, whom Marlow goes to visit after Kurtz’s death. Her unshakable certainty about Kurtz’s love for her reinforces Marlow’s belief that women live in a dream world, well insulated from reality.</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 - Key Facts</a:t>
            </a:r>
          </a:p>
        </p:txBody>
      </p:sp>
      <p:sp>
        <p:nvSpPr>
          <p:cNvPr id="3" name="عنصر نائب للمحتوى 2"/>
          <p:cNvSpPr>
            <a:spLocks noGrp="1"/>
          </p:cNvSpPr>
          <p:nvPr>
            <p:ph idx="1"/>
          </p:nvPr>
        </p:nvSpPr>
        <p:spPr/>
        <p:txBody>
          <a:bodyPr/>
          <a:lstStyle/>
          <a:p>
            <a:pPr algn="l"/>
            <a:r>
              <a:rPr lang="en-US" sz="2000" b="1" cap="small" dirty="0" smtClean="0"/>
              <a:t>full title</a:t>
            </a:r>
            <a:r>
              <a:rPr lang="en-US" sz="2000" dirty="0" smtClean="0"/>
              <a:t> ·  </a:t>
            </a:r>
            <a:r>
              <a:rPr lang="en-US" sz="2000" i="1" dirty="0" smtClean="0"/>
              <a:t>Heart of Darkness</a:t>
            </a:r>
            <a:r>
              <a:rPr lang="en-US" sz="2000" dirty="0" smtClean="0"/>
              <a:t> </a:t>
            </a:r>
          </a:p>
          <a:p>
            <a:pPr algn="l"/>
            <a:r>
              <a:rPr lang="en-US" sz="2000" b="1" cap="small" dirty="0" smtClean="0"/>
              <a:t>author </a:t>
            </a:r>
            <a:r>
              <a:rPr lang="en-US" sz="2000" dirty="0" smtClean="0"/>
              <a:t> · Joseph Conrad</a:t>
            </a:r>
          </a:p>
          <a:p>
            <a:pPr algn="l"/>
            <a:r>
              <a:rPr lang="en-US" sz="2000" b="1" cap="small" dirty="0" smtClean="0"/>
              <a:t>type of work </a:t>
            </a:r>
            <a:r>
              <a:rPr lang="en-US" sz="2000" dirty="0" smtClean="0"/>
              <a:t> · Novella (between a novel and a short story in length and scope)</a:t>
            </a:r>
          </a:p>
          <a:p>
            <a:pPr algn="l"/>
            <a:r>
              <a:rPr lang="en-US" sz="2000" b="1" cap="small" dirty="0" smtClean="0"/>
              <a:t>genre </a:t>
            </a:r>
            <a:r>
              <a:rPr lang="en-US" sz="2000" dirty="0" smtClean="0"/>
              <a:t> · Symbolism, colonial literature, adventure tale, frame story, almost a</a:t>
            </a:r>
          </a:p>
          <a:p>
            <a:pPr algn="l"/>
            <a:r>
              <a:rPr lang="en-US" sz="2000" dirty="0" smtClean="0"/>
              <a:t> romance in its insistence on heroism and the supernatural and its preference for </a:t>
            </a:r>
          </a:p>
          <a:p>
            <a:pPr algn="l"/>
            <a:r>
              <a:rPr lang="en-US" sz="2000" dirty="0" smtClean="0"/>
              <a:t>the symbolic over the realistic</a:t>
            </a:r>
          </a:p>
          <a:p>
            <a:pPr algn="l"/>
            <a:r>
              <a:rPr lang="en-US" sz="2000" b="1" cap="small" dirty="0" smtClean="0"/>
              <a:t>language </a:t>
            </a:r>
            <a:r>
              <a:rPr lang="en-US" sz="2000" dirty="0" smtClean="0"/>
              <a:t> · English</a:t>
            </a:r>
          </a:p>
          <a:p>
            <a:pPr algn="l"/>
            <a:r>
              <a:rPr lang="en-US" sz="2000" b="1" cap="small" dirty="0" smtClean="0"/>
              <a:t>time and place written </a:t>
            </a:r>
            <a:r>
              <a:rPr lang="en-US" sz="2000" dirty="0" smtClean="0"/>
              <a:t> · England, 1898–1899; inspired by Conrad’s journey to the</a:t>
            </a:r>
          </a:p>
          <a:p>
            <a:pPr algn="l"/>
            <a:r>
              <a:rPr lang="en-US" sz="2000" dirty="0" smtClean="0"/>
              <a:t> Congo in 1890</a:t>
            </a:r>
          </a:p>
          <a:p>
            <a:pPr algn="l"/>
            <a:r>
              <a:rPr lang="en-US" sz="2000" b="1" cap="small" dirty="0" smtClean="0"/>
              <a:t>date of first publication </a:t>
            </a:r>
            <a:r>
              <a:rPr lang="en-US" sz="2000" dirty="0" smtClean="0"/>
              <a:t> · Serialized in </a:t>
            </a:r>
            <a:r>
              <a:rPr lang="en-US" sz="2000" i="1" dirty="0" smtClean="0"/>
              <a:t>Blackwood’s </a:t>
            </a:r>
            <a:r>
              <a:rPr lang="en-US" sz="2000" dirty="0" smtClean="0"/>
              <a:t>magazine in 1899; published in</a:t>
            </a:r>
          </a:p>
          <a:p>
            <a:pPr algn="l"/>
            <a:r>
              <a:rPr lang="en-US" sz="2000" dirty="0" smtClean="0"/>
              <a:t> 1902 in the volume </a:t>
            </a:r>
            <a:r>
              <a:rPr lang="en-US" sz="2000" i="1" dirty="0" smtClean="0"/>
              <a:t>Youth: A Narrative; and Two Other Stories</a:t>
            </a:r>
            <a:r>
              <a:rPr lang="en-US" sz="2000" dirty="0" smtClean="0"/>
              <a:t> </a:t>
            </a:r>
          </a:p>
          <a:p>
            <a:pPr algn="l"/>
            <a:r>
              <a:rPr lang="en-US" sz="2000" b="1" cap="small" dirty="0" smtClean="0"/>
              <a:t>publisher </a:t>
            </a:r>
            <a:r>
              <a:rPr lang="en-US" sz="2000" dirty="0" smtClean="0"/>
              <a:t> · J. M. Dent &amp; Sons, Ltd.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endParaRPr lang="en-US" sz="2000" b="1" cap="small" dirty="0" smtClean="0"/>
          </a:p>
          <a:p>
            <a:pPr algn="l"/>
            <a:endParaRPr lang="en-US" sz="2000" b="1" cap="small" dirty="0" smtClean="0"/>
          </a:p>
          <a:p>
            <a:pPr algn="l"/>
            <a:r>
              <a:rPr lang="en-US" sz="2000" b="1" cap="small" dirty="0" smtClean="0"/>
              <a:t>narrator </a:t>
            </a:r>
            <a:r>
              <a:rPr lang="en-US" sz="2000" dirty="0" smtClean="0"/>
              <a:t> · There are two narrators: an anonymous passenger on a pleasure ship, </a:t>
            </a:r>
          </a:p>
          <a:p>
            <a:pPr algn="l"/>
            <a:r>
              <a:rPr lang="en-US" sz="2000" dirty="0" smtClean="0"/>
              <a:t>who listens to Marlow’s story, and Marlow himself, a middle-aged ship’s captain.</a:t>
            </a:r>
          </a:p>
          <a:p>
            <a:pPr algn="l"/>
            <a:r>
              <a:rPr lang="en-US" sz="2000" b="1" cap="small" dirty="0" smtClean="0"/>
              <a:t>point of view</a:t>
            </a:r>
            <a:r>
              <a:rPr lang="en-US" sz="2000" dirty="0" smtClean="0"/>
              <a:t> · The first narrator speaks in the first-person plural, on behalf of four</a:t>
            </a:r>
          </a:p>
          <a:p>
            <a:pPr algn="l"/>
            <a:r>
              <a:rPr lang="en-US" sz="2000" dirty="0" smtClean="0"/>
              <a:t> other passengers who listen to Marlow’s tale. Marlow narrates his story in the first </a:t>
            </a:r>
          </a:p>
          <a:p>
            <a:pPr algn="l"/>
            <a:r>
              <a:rPr lang="en-US" sz="2000" dirty="0" smtClean="0"/>
              <a:t>person, describing only what he witnessed and experienced, and providing his own commentary on the story.</a:t>
            </a:r>
          </a:p>
          <a:p>
            <a:pPr algn="l"/>
            <a:r>
              <a:rPr lang="en-US" sz="2000" b="1" cap="small" dirty="0" smtClean="0"/>
              <a:t>tone </a:t>
            </a:r>
            <a:r>
              <a:rPr lang="en-US" sz="2000" dirty="0" smtClean="0"/>
              <a:t> · Ambivalent: Marlow is disgusted at the brutality of the Company and </a:t>
            </a:r>
          </a:p>
          <a:p>
            <a:pPr algn="l"/>
            <a:r>
              <a:rPr lang="en-US" sz="2000" dirty="0" smtClean="0"/>
              <a:t>horrified by Kurtz’s degeneration, but he claims that any thinking man would be</a:t>
            </a:r>
          </a:p>
          <a:p>
            <a:pPr algn="l"/>
            <a:r>
              <a:rPr lang="en-US" sz="2000" dirty="0" smtClean="0"/>
              <a:t> tempted into similar behavior.</a:t>
            </a:r>
          </a:p>
          <a:p>
            <a:pPr algn="l"/>
            <a:r>
              <a:rPr lang="en-US" sz="2000" b="1" cap="small" dirty="0" smtClean="0"/>
              <a:t>tense </a:t>
            </a:r>
            <a:r>
              <a:rPr lang="en-US" sz="2000" dirty="0" smtClean="0"/>
              <a:t> · Past</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a:xfrm>
            <a:off x="457200" y="1600200"/>
            <a:ext cx="8915400" cy="4525963"/>
          </a:xfrm>
        </p:spPr>
        <p:txBody>
          <a:bodyPr/>
          <a:lstStyle/>
          <a:p>
            <a:pPr algn="l"/>
            <a:r>
              <a:rPr lang="en-US" sz="2000" b="1" cap="small" dirty="0" smtClean="0"/>
              <a:t>setting (time) </a:t>
            </a:r>
            <a:r>
              <a:rPr lang="en-US" sz="2000" dirty="0" smtClean="0"/>
              <a:t> · Latter part of the nineteenth century, probably sometime between</a:t>
            </a:r>
          </a:p>
          <a:p>
            <a:pPr algn="l"/>
            <a:r>
              <a:rPr lang="en-US" sz="2000" dirty="0" smtClean="0"/>
              <a:t> 1876 and 1892</a:t>
            </a:r>
          </a:p>
          <a:p>
            <a:pPr algn="l"/>
            <a:r>
              <a:rPr lang="en-US" sz="2000" b="1" cap="small" dirty="0" smtClean="0"/>
              <a:t>setting (place) </a:t>
            </a:r>
            <a:r>
              <a:rPr lang="en-US" sz="2000" dirty="0" smtClean="0"/>
              <a:t> · Opens on the Thames River outside London, where Marlow is telling</a:t>
            </a:r>
          </a:p>
          <a:p>
            <a:pPr algn="l"/>
            <a:r>
              <a:rPr lang="en-US" sz="2000" dirty="0" smtClean="0"/>
              <a:t> the story that makes up </a:t>
            </a:r>
            <a:r>
              <a:rPr lang="en-US" sz="2000" i="1" dirty="0" smtClean="0"/>
              <a:t>Heart of Darkness. </a:t>
            </a:r>
            <a:r>
              <a:rPr lang="en-US" sz="2000" dirty="0" smtClean="0"/>
              <a:t>Events of the story take place in</a:t>
            </a:r>
          </a:p>
          <a:p>
            <a:pPr algn="l"/>
            <a:r>
              <a:rPr lang="en-US" sz="2000" dirty="0" smtClean="0"/>
              <a:t> Brussels, at the Company’s offices, and in the Congo, then a Belgian territory.</a:t>
            </a:r>
          </a:p>
          <a:p>
            <a:pPr algn="l"/>
            <a:r>
              <a:rPr lang="en-US" sz="2000" b="1" cap="small" dirty="0" smtClean="0"/>
              <a:t>protagonist </a:t>
            </a:r>
            <a:r>
              <a:rPr lang="en-US" sz="2000" dirty="0" smtClean="0"/>
              <a:t> · Marlow</a:t>
            </a:r>
          </a:p>
          <a:p>
            <a:pPr algn="l"/>
            <a:r>
              <a:rPr lang="en-US" sz="2000" b="1" cap="small" dirty="0" smtClean="0"/>
              <a:t>Major conflict </a:t>
            </a:r>
            <a:r>
              <a:rPr lang="en-US" sz="2000" dirty="0" smtClean="0"/>
              <a:t> · Both Marlow and Kurtz confront a conflict between their images of</a:t>
            </a:r>
          </a:p>
          <a:p>
            <a:pPr algn="l"/>
            <a:r>
              <a:rPr lang="en-US" sz="2000" dirty="0" smtClean="0"/>
              <a:t> themselves as “civilized” Europeans and the temptation to abandon morality </a:t>
            </a:r>
          </a:p>
          <a:p>
            <a:pPr algn="l"/>
            <a:r>
              <a:rPr lang="en-US" sz="2000" dirty="0" smtClean="0"/>
              <a:t>completely once they leave the context of European society.</a:t>
            </a:r>
          </a:p>
          <a:p>
            <a:pPr algn="l"/>
            <a:r>
              <a:rPr lang="en-US" sz="2000" b="1" cap="small" dirty="0" smtClean="0"/>
              <a:t>rising action </a:t>
            </a:r>
            <a:r>
              <a:rPr lang="en-US" sz="2000" dirty="0" smtClean="0"/>
              <a:t> · The brutality Marlow witnesses in the Company’s employees, the</a:t>
            </a:r>
          </a:p>
          <a:p>
            <a:pPr algn="l"/>
            <a:r>
              <a:rPr lang="en-US" sz="2000" dirty="0" smtClean="0"/>
              <a:t> rumors he hears that Kurtz is a remarkable and humane man, and the numerous</a:t>
            </a:r>
          </a:p>
          <a:p>
            <a:pPr algn="l"/>
            <a:r>
              <a:rPr lang="en-US" sz="2000" dirty="0" smtClean="0"/>
              <a:t> examples of Europeans breaking down mentally or physically in the environment of</a:t>
            </a:r>
          </a:p>
          <a:p>
            <a:pPr algn="l"/>
            <a:r>
              <a:rPr lang="en-US" sz="2000" dirty="0" smtClean="0"/>
              <a:t>             Africa.</a:t>
            </a:r>
          </a:p>
          <a:p>
            <a:pPr algn="l"/>
            <a:r>
              <a:rPr lang="en-US" sz="2000" dirty="0" smtClean="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b="1" cap="small" dirty="0" smtClean="0"/>
              <a:t>falling action </a:t>
            </a:r>
            <a:r>
              <a:rPr lang="en-US" sz="2000" dirty="0" smtClean="0"/>
              <a:t> · Marlow’s acceptance of responsibility for Kurtz’s legacy, Marlow’s encounters with Company officials and Kurtz’s family and friends, Marlow’s visit to Kurtz’s Intended</a:t>
            </a:r>
          </a:p>
          <a:p>
            <a:pPr algn="l"/>
            <a:r>
              <a:rPr lang="en-US" sz="2000" b="1" cap="small" dirty="0" smtClean="0"/>
              <a:t>themes </a:t>
            </a:r>
            <a:r>
              <a:rPr lang="en-US" sz="2000" dirty="0" smtClean="0"/>
              <a:t> · The hypocrisy of imperialism, madness as a result of imperialism, the absurdity of evil</a:t>
            </a:r>
          </a:p>
          <a:p>
            <a:pPr algn="l"/>
            <a:r>
              <a:rPr lang="en-US" sz="2000" b="1" cap="small" dirty="0" smtClean="0"/>
              <a:t>motifs </a:t>
            </a:r>
            <a:r>
              <a:rPr lang="en-US" sz="2000" dirty="0" smtClean="0"/>
              <a:t> · Darkness (very seldom opposed by light), interiors vs. surfaces (kernel/shell, coast/inland, station/forest, etc.), ironic understatement, hyperbolic language, inability to find words to describe situation adequately, images of ridiculous waste, upriver versus downriver/toward and away from Kurtz/away from and back toward civilization (quest or journey structure)</a:t>
            </a:r>
          </a:p>
          <a:p>
            <a:pPr algn="l"/>
            <a:r>
              <a:rPr lang="en-US" sz="2000" b="1" cap="small" dirty="0" smtClean="0"/>
              <a:t>symbols </a:t>
            </a:r>
            <a:r>
              <a:rPr lang="en-US" sz="2000" dirty="0" smtClean="0"/>
              <a:t> · Rivers, fog, women (Kurtz’s Intended, his African mistress), French warship shelling forested coast, grove of death, severed heads on fence posts, Kurtz’s “Report,” dead helmsman, maps, “</a:t>
            </a:r>
            <a:r>
              <a:rPr lang="en-US" sz="2000" dirty="0" err="1" smtClean="0"/>
              <a:t>whited</a:t>
            </a:r>
            <a:r>
              <a:rPr lang="en-US" sz="2000" dirty="0" smtClean="0"/>
              <a:t> </a:t>
            </a:r>
            <a:r>
              <a:rPr lang="en-US" sz="2000" dirty="0" err="1" smtClean="0"/>
              <a:t>sepulchre</a:t>
            </a:r>
            <a:r>
              <a:rPr lang="en-US" sz="2000" dirty="0" smtClean="0"/>
              <a:t>” of Brussels, knitting women in Company offices, man trying to fill bucket with hole in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endParaRPr lang="en-US" sz="2000" b="1" cap="small" dirty="0" smtClean="0"/>
          </a:p>
          <a:p>
            <a:pPr algn="l"/>
            <a:r>
              <a:rPr lang="en-US" sz="2000" b="1" cap="small" dirty="0" smtClean="0"/>
              <a:t>foreshadowing </a:t>
            </a:r>
            <a:r>
              <a:rPr lang="en-US" sz="2000" dirty="0" smtClean="0"/>
              <a:t> · Permeates every moment of the narrative—mostly operates on</a:t>
            </a:r>
          </a:p>
          <a:p>
            <a:pPr algn="l"/>
            <a:r>
              <a:rPr lang="en-US" sz="2000" dirty="0" smtClean="0"/>
              <a:t> the level of imagery, which is consistently dark, gloomy, and threatening</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b="1" dirty="0" smtClean="0"/>
              <a:t>Summary</a:t>
            </a:r>
            <a:endParaRPr lang="en-US" sz="2000" b="1" dirty="0" smtClean="0"/>
          </a:p>
          <a:p>
            <a:pPr algn="l"/>
            <a:r>
              <a:rPr lang="en-US" sz="2000" dirty="0" smtClean="0"/>
              <a:t>       At sundown, a pleasure ship called the </a:t>
            </a:r>
            <a:r>
              <a:rPr lang="en-US" sz="2000" i="1" dirty="0" smtClean="0"/>
              <a:t>Nellie</a:t>
            </a:r>
            <a:r>
              <a:rPr lang="en-US" sz="2000" dirty="0" smtClean="0"/>
              <a:t> lies anchored at the mouth of the Thames, waiting for the tide to go out. Five men relax on the deck of the ship: the Director of Companies, who is also the captain and host, the Lawyer, the Accountant, Marlow, and the unnamed Narrator. The five men, old friends held together by “the bond of the sea,” are restless yet meditative, as if waiting for</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dirty="0" smtClean="0"/>
              <a:t>      something to happen. As darkness begins to fall, and the scene becomes “less brilliant but more profound,” the men recall the great men and ships that have set forth from the Thames on voyages of trade and exploration, frequently never to return. Suddenly Marlow remarks that this very spot was once “one of the dark places of the earth.” He notes that when the Romans first came to England, it was a great, savage wilderness to them. He imagines what it must have been like for a young Roman captain or soldier to come to a place so far from home and lacking in comforts.</a:t>
            </a:r>
          </a:p>
          <a:p>
            <a:pPr algn="l"/>
            <a:r>
              <a:rPr lang="en-US" sz="2000" dirty="0" smtClean="0"/>
              <a:t>      This train of thought reminds Marlow of his sole experience as a “fresh-water sailor,” when as a young man he captained a steamship going up the Congo River. He recounts that he first got the idea when, after returning from a six-year voyage through Asia, he came across a map of Africa in a London shop window, which reinvigorated his childhood fantasies about the “blank spaces” on the map.</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dirty="0" smtClean="0"/>
              <a:t>      Marlow recounts how he obtained a job with the Belgian “Company” that trades on the Congo River (the Congo was then a Belgian territory) through the influence of an aunt who had friends in the Company’s administration. The Company was eager to send Marlow to Africa, because one of the Company’s steamer captains had recently been killed in a scuffle with the natives.</a:t>
            </a:r>
          </a:p>
          <a:p>
            <a:pPr algn="l"/>
            <a:r>
              <a:rPr lang="en-US" sz="2000" b="1" dirty="0" smtClean="0"/>
              <a:t>      Analysis</a:t>
            </a:r>
          </a:p>
          <a:p>
            <a:pPr algn="l"/>
            <a:r>
              <a:rPr lang="en-US" sz="2000" dirty="0" smtClean="0"/>
              <a:t>      Marlow’s story of a voyage up the Congo River that he took as a young man is the main narrative of </a:t>
            </a:r>
            <a:r>
              <a:rPr lang="en-US" sz="2000" i="1" dirty="0" smtClean="0"/>
              <a:t>Heart of Darkness</a:t>
            </a:r>
            <a:r>
              <a:rPr lang="en-US" sz="2000" dirty="0" smtClean="0"/>
              <a:t>. Marlow’s narrative is framed by another narrative, in which one of the listeners to Marlow’s story explains the circumstances in which Marlow tells it. The narrator who begins </a:t>
            </a:r>
            <a:r>
              <a:rPr lang="en-US" sz="2000" i="1" dirty="0" smtClean="0"/>
              <a:t>Heart of Darkness</a:t>
            </a:r>
            <a:r>
              <a:rPr lang="en-US" sz="2000" dirty="0" smtClean="0"/>
              <a:t> is unnamed, as are the other three listeners, who are identified only by their professional occupations. Moreover, the narrator usually speaks in the first-person plural, describing what all four of Marlow’s listeners think and feel. </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a:xfrm>
            <a:off x="457200" y="1524000"/>
            <a:ext cx="8915400" cy="4525963"/>
          </a:xfrm>
        </p:spPr>
        <p:txBody>
          <a:bodyPr/>
          <a:lstStyle/>
          <a:p>
            <a:pPr algn="l"/>
            <a:r>
              <a:rPr lang="en-US" sz="2000" dirty="0" smtClean="0"/>
              <a:t>      The unanimity and anonymity of Marlow’s listeners combine to create the impression that they represent conventional perspectives and values of the British establishment. </a:t>
            </a:r>
          </a:p>
          <a:p>
            <a:pPr algn="l"/>
            <a:r>
              <a:rPr lang="en-US" sz="2000" dirty="0" smtClean="0"/>
              <a:t>      For the narrator and his fellow travelers, the Thames conjures up images of famous British explorers who have set out from that river on glorious voyages. The narrator recounts the achievements of these explorers in a celebratory tone, calling them “knight-</a:t>
            </a:r>
            <a:r>
              <a:rPr lang="en-US" sz="2000" dirty="0" err="1" smtClean="0"/>
              <a:t>errants</a:t>
            </a:r>
            <a:r>
              <a:rPr lang="en-US" sz="2000" dirty="0" smtClean="0"/>
              <a:t>” of the sea, implying that such voyages served a sacred, higher purpose. The narrator’s attitude is that these men promoted the glory of Great Britain, expanded knowledge of the globe, and contributed to the civilization and enlightenment of the rest of the planet.</a:t>
            </a:r>
          </a:p>
          <a:p>
            <a:pPr algn="l"/>
            <a:r>
              <a:rPr lang="en-US" sz="2000" dirty="0" smtClean="0"/>
              <a:t>      At the time </a:t>
            </a:r>
            <a:r>
              <a:rPr lang="en-US" sz="2000" i="1" dirty="0" smtClean="0"/>
              <a:t>Heart of Darkness</a:t>
            </a:r>
            <a:r>
              <a:rPr lang="en-US" sz="2000" dirty="0" smtClean="0"/>
              <a:t> was written, the British Empire was at its peak, and Britain controlled colonies and dependencies all over the planet. The popular saying that “the sun never sets on the British Empire” was literally true. The main topic of </a:t>
            </a:r>
            <a:r>
              <a:rPr lang="en-US" sz="2000" i="1" dirty="0" smtClean="0"/>
              <a:t>Heart of Darkness</a:t>
            </a:r>
            <a:r>
              <a:rPr lang="en-US" sz="2000" dirty="0" smtClean="0"/>
              <a:t> is imperialism, a nation’s policy of</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a:xfrm>
            <a:off x="533400" y="1600200"/>
            <a:ext cx="8915400" cy="4525963"/>
          </a:xfrm>
        </p:spPr>
        <p:txBody>
          <a:bodyPr/>
          <a:lstStyle/>
          <a:p>
            <a:pPr algn="l"/>
            <a:r>
              <a:rPr lang="en-US" sz="2000" dirty="0" smtClean="0"/>
              <a:t>      exerting influence over other areas through military, political, and economic coercion. The narrator expresses the mainstream belief that imperialism is a glorious and worthy enterprise. Indeed, in Conrad’s time, “empire” was one of the central values of British subjects, the fundamental term through which Britain defined its identity and sense of purpose.</a:t>
            </a:r>
          </a:p>
          <a:p>
            <a:pPr algn="l"/>
            <a:r>
              <a:rPr lang="en-US" sz="2000" dirty="0" smtClean="0"/>
              <a:t>      From the moment Marlow opens his mouth, he sets himself apart from his fellow passengers by conjuring up a past in which Britain was not the heart of civilization but the savage “end of the world.” Likewise, the Thames was not the source of glorious journeys outward but the ominous beginning of a journey inward, into the heart of the wilderness. This is typical of Marlow as a storyteller: he narrates in an ironic tone, giving the impression that his audience’s assumptions are wrong, but not presenting a clear alternative to those assumptions. Throughout his story, distinctions such as inward and outward, civilized and savage, dark and light, are called into question. But the irony of</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dirty="0" smtClean="0"/>
              <a:t>      Marlow’s story is not as pronounced as in a satire, and Marlow’s and Conrad’s</a:t>
            </a:r>
          </a:p>
          <a:p>
            <a:pPr algn="l"/>
            <a:r>
              <a:rPr lang="en-US" sz="2000" dirty="0" smtClean="0"/>
              <a:t>      attitudes regarding imperialism are never entirely clear. </a:t>
            </a:r>
          </a:p>
          <a:p>
            <a:pPr algn="l"/>
            <a:r>
              <a:rPr lang="en-US" sz="2000" dirty="0" smtClean="0"/>
              <a:t>      From the way Marlow tells his story, it is clear that he is extremely critical of imperialism, but his reasons apparently have less to do with what imperialism does to colonized peoples than with what it does to Europeans. Marlow suggests, in the first place, that participation in imperial enterprises degrades Europeans by removing them from the “civilizing” context of European society, while simultaneously tempting them into violent behavior because of the hostility and lawlessness of the environment. Moreover, Marlow suggests that the mission of “civilizing” and “enlightening” native peoples is misguided, not because he believes that they have a viable civilization and culture already, but because they are so savage that the project is overwhelming and hopeless. Marlow expresses horror when he witnesses the violent maltreatment of the natives, and he argues that a kinship exists between black Africans and</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dirty="0" smtClean="0"/>
              <a:t>      and Europeans, but in the same breath he states that this kinship is “ugly” and horrifying, and that the kinship is extremely distant. Nevertheless, it is not a simple matter to evaluate whether Marlow’s attitudes are conservative or progressive, racist or “enlightened.”</a:t>
            </a:r>
          </a:p>
          <a:p>
            <a:pPr algn="l"/>
            <a:r>
              <a:rPr lang="en-US" sz="2000" dirty="0" smtClean="0"/>
              <a:t>      In the first place, one would have to decide in relation to </a:t>
            </a:r>
            <a:r>
              <a:rPr lang="en-US" sz="2000" i="1" dirty="0" smtClean="0"/>
              <a:t>whom</a:t>
            </a:r>
            <a:r>
              <a:rPr lang="en-US" sz="2000" dirty="0" smtClean="0"/>
              <a:t> Marlow was conservative or progressive. Clearly, Marlow’s story is shaped by the audience to whom he tells it. The anonymous narrator states that Marlow is unconventional in his ideas, and his listeners’ derisive grunts and murmurs suggest that they are less inclined to question colonialism or to view Africans as human beings than he is. His criticisms of colonialism, both implicit and explicit, are pitched to an audience that is far more sympathetic toward the colonial enterprise than any twenty-first-century reader could be. The framing narrative puts a certain amount of distance between Marlow’s narrative and Conrad himself. </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Heart of darkness</a:t>
            </a:r>
            <a:endParaRPr lang="en-US" dirty="0"/>
          </a:p>
        </p:txBody>
      </p:sp>
      <p:sp>
        <p:nvSpPr>
          <p:cNvPr id="3" name="عنصر نائب للمحتوى 2"/>
          <p:cNvSpPr>
            <a:spLocks noGrp="1"/>
          </p:cNvSpPr>
          <p:nvPr>
            <p:ph idx="1"/>
          </p:nvPr>
        </p:nvSpPr>
        <p:spPr/>
        <p:txBody>
          <a:bodyPr/>
          <a:lstStyle/>
          <a:p>
            <a:pPr algn="l"/>
            <a:r>
              <a:rPr lang="en-US" sz="2000" dirty="0" smtClean="0"/>
              <a:t>This framework suggests that the reader should regard Marlow ironically, but there</a:t>
            </a:r>
          </a:p>
          <a:p>
            <a:pPr algn="l"/>
            <a:r>
              <a:rPr lang="en-US" sz="2000" dirty="0" smtClean="0"/>
              <a:t> are few cues within the text to suggest an alternative to Marlow’s point of view. </a:t>
            </a:r>
          </a:p>
          <a:p>
            <a:pPr algn="l"/>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1504</TotalTime>
  <Words>1866</Words>
  <Application>Microsoft Office PowerPoint</Application>
  <PresentationFormat>A4 Paper (210x297 mm)‎</PresentationFormat>
  <Paragraphs>179</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Lecture 3</vt:lpstr>
      <vt:lpstr>The Modern Age</vt:lpstr>
      <vt:lpstr>Joseph Conrad - Life</vt:lpstr>
      <vt:lpstr>Joseph Conrad - Works</vt:lpstr>
      <vt:lpstr>Joseph Conrad - Works</vt:lpstr>
      <vt:lpstr>Conrad – Task Setting Style</vt:lpstr>
      <vt:lpstr>Conrad – Narrative Technique</vt:lpstr>
      <vt:lpstr>Conrad – Language</vt:lpstr>
      <vt:lpstr>Characters of Heart of darkness</vt:lpstr>
      <vt:lpstr>الشريحة 11</vt:lpstr>
      <vt:lpstr>الشريحة 12</vt:lpstr>
      <vt:lpstr>الشريحة 13</vt:lpstr>
      <vt:lpstr>Heart of darkness - Key Facts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119</cp:revision>
  <dcterms:created xsi:type="dcterms:W3CDTF">2009-10-14T19:14:34Z</dcterms:created>
  <dcterms:modified xsi:type="dcterms:W3CDTF">2012-02-08T09:15:01Z</dcterms:modified>
</cp:coreProperties>
</file>