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8" r:id="rId4"/>
    <p:sldId id="269" r:id="rId5"/>
    <p:sldId id="270" r:id="rId6"/>
    <p:sldId id="271" r:id="rId7"/>
    <p:sldId id="272" r:id="rId8"/>
    <p:sldId id="273" r:id="rId9"/>
    <p:sldId id="274" r:id="rId10"/>
    <p:sldId id="275" r:id="rId11"/>
    <p:sldId id="276"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a:t>
            </a:r>
            <a:r>
              <a:rPr lang="en-US" sz="2400" dirty="0" smtClean="0"/>
              <a:t>Modern English </a:t>
            </a:r>
            <a:r>
              <a:rPr lang="en-US" sz="2400" dirty="0" smtClean="0"/>
              <a:t>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6</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 - text</a:t>
            </a:r>
            <a:endParaRPr lang="en-US" sz="2000" dirty="0"/>
          </a:p>
        </p:txBody>
      </p:sp>
      <p:sp>
        <p:nvSpPr>
          <p:cNvPr id="3" name="عنصر نائب للمحتوى 2"/>
          <p:cNvSpPr>
            <a:spLocks noGrp="1"/>
          </p:cNvSpPr>
          <p:nvPr>
            <p:ph idx="1"/>
          </p:nvPr>
        </p:nvSpPr>
        <p:spPr/>
        <p:txBody>
          <a:bodyPr/>
          <a:lstStyle/>
          <a:p>
            <a:pPr algn="l"/>
            <a:r>
              <a:rPr lang="en-US" sz="2000" dirty="0" smtClean="0"/>
              <a:t>      	The Nellie, a cruising yawl, swung to her anchor without a fl utter of the sails, and was at rest. The flood had  made, the wind was nearly calm, and being bound down the river, the only thing for </a:t>
            </a:r>
            <a:r>
              <a:rPr lang="en-US" sz="2000" u="sng" dirty="0" smtClean="0"/>
              <a:t>it</a:t>
            </a:r>
            <a:r>
              <a:rPr lang="en-US" sz="2000" dirty="0" smtClean="0"/>
              <a:t> was to come to and wait for the turn of the tide. </a:t>
            </a:r>
          </a:p>
          <a:p>
            <a:pPr algn="l"/>
            <a:r>
              <a:rPr lang="en-US" sz="2000" dirty="0" smtClean="0"/>
              <a:t> </a:t>
            </a:r>
          </a:p>
          <a:p>
            <a:pPr algn="l"/>
            <a:r>
              <a:rPr lang="en-US" sz="2000" dirty="0" smtClean="0"/>
              <a:t>      	The sea-reach of the Thames stretched before us like the beginning of an interminable waterway. In the offing the sea and the sky were welded together without a  joint, and in the luminous space the tanned sails of the barges drifting up with the tide seemed to stand still in red clusters of canvas sharply peaked, with gleams of  varnished sprits. A haze rested on the low shores that ran out to sea in vanishing flatness. </a:t>
            </a:r>
            <a:r>
              <a:rPr lang="en-US" sz="2000" u="sng" dirty="0" smtClean="0"/>
              <a:t>The air was dark above Gravesend, and farther back still seemed condensed into a mournful gloom, brooding motionless over the biggest, and the greatest, town on earth</a:t>
            </a:r>
            <a:r>
              <a:rPr lang="en-US" sz="2000"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 - Text</a:t>
            </a:r>
            <a:endParaRPr lang="en-US" sz="2000" dirty="0"/>
          </a:p>
        </p:txBody>
      </p:sp>
      <p:sp>
        <p:nvSpPr>
          <p:cNvPr id="3" name="عنصر نائب للمحتوى 2"/>
          <p:cNvSpPr>
            <a:spLocks noGrp="1"/>
          </p:cNvSpPr>
          <p:nvPr>
            <p:ph idx="1"/>
          </p:nvPr>
        </p:nvSpPr>
        <p:spPr/>
        <p:txBody>
          <a:bodyPr/>
          <a:lstStyle/>
          <a:p>
            <a:pPr algn="l"/>
            <a:r>
              <a:rPr lang="en-US" sz="2000" dirty="0" smtClean="0"/>
              <a:t>      	The Director of Companies was our captain and our host. We four affectionately watched his back as he stood in the bows looking to seaward. On the whole river there was nothing that looked half so nautical. He resembled a pilot, which to a seaman is trustworthiness personified. It was difficult to realize his work was not out there in the luminous estuary, but behind him, within the brooding gloom. </a:t>
            </a:r>
          </a:p>
          <a:p>
            <a:pPr algn="l"/>
            <a:r>
              <a:rPr lang="en-US" sz="2000" dirty="0" smtClean="0"/>
              <a:t>       	Between us there was, as I have already said somewhere, the bond of the sea. Besides holding our hearts together through long periods of separation, it had the effect of making us tolerant of each other’s </a:t>
            </a:r>
            <a:r>
              <a:rPr lang="en-US" sz="2000" u="sng" dirty="0" smtClean="0"/>
              <a:t>yarns</a:t>
            </a:r>
            <a:r>
              <a:rPr lang="en-US" sz="2000" dirty="0" smtClean="0"/>
              <a:t>—and even convictions. The Lawyer—the best of old fellows—had, because of his many years and many virtues, the only cushion on deck, and was lying on the only rug. The Accountant had brought out already a box of dominoes, and was toying architecturally with the bones. Marlow sat cross-legged right aft, leaning against the mizzen-mast. </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 - text</a:t>
            </a:r>
            <a:endParaRPr lang="en-US" sz="20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He had sunken cheeks, a yellow complexion, a straight back, an ascetic aspect, and, with his arms dropped, the palms of hands outwards, resembled an idol. The director, satisfied the anchor had good hold, made his way aft and sat down amongst us. We exchanged a few words lazily. Afterwards there was silence on board the yacht. For some reason or other we did not begin that game of dominoes. We felt meditative, and fit for nothing but placid staring. The day was ending in a serenity of still and exquisite brilliance. </a:t>
            </a:r>
            <a:r>
              <a:rPr lang="en-US" sz="2000" u="sng" dirty="0" smtClean="0"/>
              <a:t>The water shone pacifically; the sky, without a speck, was a benign immensity of unstained light; the very mist on the Essex marsh was like a gauzy and radiant fabric, hung from the wooded rises inland, and draping the low shores in diaphanous folds</a:t>
            </a:r>
            <a:r>
              <a:rPr lang="en-US" sz="2000" dirty="0" smtClean="0"/>
              <a:t>. Only the gloom to the west, brooding over the upper reaches, became more somber every minute, as if angered by the approach of the sun. </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 – Textual Analysis</a:t>
            </a:r>
            <a:endParaRPr lang="en-US" sz="20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And at last, in its curved and imperceptible fall, the sun sank low, and from glowing white changed to a dull red without rays and without heat, as if about to go out suddenly, stricken to death by the touch of that gloom brooding over a crowd of men.</a:t>
            </a:r>
          </a:p>
          <a:p>
            <a:pPr algn="l"/>
            <a:endParaRPr lang="en-US" sz="2000" dirty="0" smtClean="0"/>
          </a:p>
          <a:p>
            <a:pPr algn="l"/>
            <a:r>
              <a:rPr lang="en-US" sz="2000" dirty="0" smtClean="0"/>
              <a:t>     </a:t>
            </a:r>
            <a:r>
              <a:rPr lang="en-US" sz="2000" u="sng" dirty="0" smtClean="0"/>
              <a:t>Textual Analysis </a:t>
            </a:r>
            <a:r>
              <a:rPr lang="en-US" sz="2000" dirty="0" smtClean="0"/>
              <a:t>:</a:t>
            </a:r>
          </a:p>
          <a:p>
            <a:pPr algn="l"/>
            <a:endParaRPr lang="en-US" sz="2000" dirty="0" smtClean="0"/>
          </a:p>
          <a:p>
            <a:pPr algn="l"/>
            <a:r>
              <a:rPr lang="en-US" sz="2000" dirty="0" smtClean="0"/>
              <a:t> - The word “it” in line 3 refers to the “</a:t>
            </a:r>
            <a:r>
              <a:rPr lang="en-US" sz="2000" i="1" dirty="0" smtClean="0"/>
              <a:t>Nellie,” a cruising yawl, which is a boat or</a:t>
            </a:r>
          </a:p>
          <a:p>
            <a:pPr algn="l"/>
            <a:r>
              <a:rPr lang="en-US" sz="2000" dirty="0" smtClean="0"/>
              <a:t>a vessel.  </a:t>
            </a:r>
          </a:p>
          <a:p>
            <a:pPr algn="l"/>
            <a:r>
              <a:rPr lang="en-US" sz="2000" dirty="0" smtClean="0"/>
              <a:t>- The first and second paragraphs contain simile (“</a:t>
            </a:r>
            <a:r>
              <a:rPr lang="en-US" sz="2000" i="1" dirty="0" smtClean="0"/>
              <a:t>like the beginning of an interminable </a:t>
            </a:r>
            <a:r>
              <a:rPr lang="en-US" sz="2000" dirty="0" smtClean="0"/>
              <a:t>waterway”), metaphor (“red clusters of canvas”), personification (the air broods, “the haze rested”), and sensory imagery (“the air was dark”).</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Textual Analysis</a:t>
            </a:r>
            <a:endParaRPr lang="en-US" sz="2000" dirty="0"/>
          </a:p>
        </p:txBody>
      </p:sp>
      <p:sp>
        <p:nvSpPr>
          <p:cNvPr id="3" name="عنصر نائب للمحتوى 2"/>
          <p:cNvSpPr>
            <a:spLocks noGrp="1"/>
          </p:cNvSpPr>
          <p:nvPr>
            <p:ph idx="1"/>
          </p:nvPr>
        </p:nvSpPr>
        <p:spPr/>
        <p:txBody>
          <a:bodyPr/>
          <a:lstStyle/>
          <a:p>
            <a:pPr algn="l"/>
            <a:r>
              <a:rPr lang="en-US" sz="2000" dirty="0" smtClean="0"/>
              <a:t>However, there are no examples of oxymoron, two words that have opposite</a:t>
            </a:r>
          </a:p>
          <a:p>
            <a:pPr algn="l"/>
            <a:r>
              <a:rPr lang="en-US" sz="2000" dirty="0" smtClean="0"/>
              <a:t> meanings paired together.</a:t>
            </a:r>
          </a:p>
          <a:p>
            <a:pPr algn="l"/>
            <a:r>
              <a:rPr lang="en-US" sz="2000" dirty="0" smtClean="0"/>
              <a:t>- The mood of this sentence is lugubrious (gloomy, sorrowful), as indicated by the</a:t>
            </a:r>
          </a:p>
          <a:p>
            <a:pPr algn="l"/>
            <a:r>
              <a:rPr lang="en-US" sz="2000" dirty="0" smtClean="0"/>
              <a:t>“mournful” gloom that “broods.”</a:t>
            </a:r>
          </a:p>
          <a:p>
            <a:pPr algn="l"/>
            <a:r>
              <a:rPr lang="en-US" sz="2000" dirty="0" smtClean="0"/>
              <a:t>- The Director of Companies is described as “nautical” (naval) and venerable</a:t>
            </a:r>
          </a:p>
          <a:p>
            <a:pPr algn="l"/>
            <a:r>
              <a:rPr lang="en-US" sz="2000" dirty="0" smtClean="0"/>
              <a:t>(deserving of respect) when the speaker claims that he and the other crew members</a:t>
            </a:r>
          </a:p>
          <a:p>
            <a:pPr algn="l"/>
            <a:r>
              <a:rPr lang="en-US" sz="2000" dirty="0" smtClean="0"/>
              <a:t> “affectionately watched his back” and saw him as the equivalent of a pilot, who is</a:t>
            </a:r>
          </a:p>
          <a:p>
            <a:pPr algn="l"/>
            <a:r>
              <a:rPr lang="en-US" sz="2000" dirty="0" smtClean="0"/>
              <a:t> “trustworthiness personified.”</a:t>
            </a:r>
          </a:p>
          <a:p>
            <a:pPr algn="l"/>
            <a:r>
              <a:rPr lang="en-US" sz="2000" dirty="0" smtClean="0"/>
              <a:t>- Yarns are stories, which are woven together as yarn is woven into fabric. The</a:t>
            </a:r>
          </a:p>
          <a:p>
            <a:pPr algn="l"/>
            <a:r>
              <a:rPr lang="en-US" sz="2000" dirty="0" smtClean="0"/>
              <a:t>context also suggests that their common interest in the sea held them together,</a:t>
            </a:r>
          </a:p>
          <a:p>
            <a:pPr algn="l"/>
            <a:r>
              <a:rPr lang="en-US" sz="2000" dirty="0" smtClean="0"/>
              <a:t> creating a bond that allowed them to tolerate each other’s “yarns.”</a:t>
            </a:r>
          </a:p>
          <a:p>
            <a:pPr algn="l"/>
            <a:r>
              <a:rPr lang="en-US" sz="2000" dirty="0" smtClean="0"/>
              <a:t>- </a:t>
            </a:r>
            <a:r>
              <a:rPr lang="en-US" sz="2000" dirty="0" err="1" smtClean="0"/>
              <a:t>Th</a:t>
            </a:r>
            <a:r>
              <a:rPr lang="en-US" sz="2000" dirty="0" smtClean="0"/>
              <a:t> e narrator mentions four people who are on the boat with him: the accountant,</a:t>
            </a:r>
          </a:p>
          <a:p>
            <a:pPr algn="l"/>
            <a:r>
              <a:rPr lang="en-US" sz="2000" dirty="0" smtClean="0"/>
              <a:t>the lawyer, Marlow, and the Director of Companies.</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Textual Analysis</a:t>
            </a:r>
            <a:endParaRPr lang="en-US" sz="2000" dirty="0"/>
          </a:p>
        </p:txBody>
      </p:sp>
      <p:sp>
        <p:nvSpPr>
          <p:cNvPr id="3" name="عنصر نائب للمحتوى 2"/>
          <p:cNvSpPr>
            <a:spLocks noGrp="1"/>
          </p:cNvSpPr>
          <p:nvPr>
            <p:ph idx="1"/>
          </p:nvPr>
        </p:nvSpPr>
        <p:spPr/>
        <p:txBody>
          <a:bodyPr/>
          <a:lstStyle/>
          <a:p>
            <a:pPr algn="l"/>
            <a:r>
              <a:rPr lang="en-US" sz="2000" dirty="0" smtClean="0"/>
              <a:t>- The sentence is a compound-complex sentence; it has two or more independent</a:t>
            </a:r>
          </a:p>
          <a:p>
            <a:pPr algn="l"/>
            <a:r>
              <a:rPr lang="en-US" sz="2000" dirty="0" smtClean="0"/>
              <a:t>clauses (there are three, separated by semicolons) and one or more dependent</a:t>
            </a:r>
          </a:p>
          <a:p>
            <a:pPr algn="l"/>
            <a:r>
              <a:rPr lang="en-US" sz="2000" dirty="0" smtClean="0"/>
              <a:t>clauses (“hung from the wooded rises inland . . .”).</a:t>
            </a:r>
          </a:p>
          <a:p>
            <a:pPr algn="l">
              <a:buFontTx/>
              <a:buChar char="-"/>
            </a:pPr>
            <a:r>
              <a:rPr lang="en-US" sz="2000" dirty="0" smtClean="0"/>
              <a:t>The “mist” on the marsh is compared to a “gauzy and radiant fabric” that</a:t>
            </a:r>
          </a:p>
          <a:p>
            <a:pPr algn="l"/>
            <a:r>
              <a:rPr lang="en-US" sz="2000" dirty="0" smtClean="0"/>
              <a:t> “drapes” (covers) in “diaphanous folds.” The folds are part of the metaphor that</a:t>
            </a:r>
          </a:p>
          <a:p>
            <a:pPr algn="l"/>
            <a:r>
              <a:rPr lang="en-US" sz="2000" dirty="0" smtClean="0"/>
              <a:t> compares the mist to  gauzelike (light, soft clothes with tiny holes in it) fabric. </a:t>
            </a:r>
          </a:p>
          <a:p>
            <a:pPr algn="l"/>
            <a:r>
              <a:rPr lang="en-US" sz="2000" dirty="0" smtClean="0"/>
              <a:t>“Diaphanous” (transparent) describes thin, gauzelike transparent  fabric.</a:t>
            </a:r>
          </a:p>
          <a:p>
            <a:pPr algn="l"/>
            <a:r>
              <a:rPr lang="en-US" sz="2000" dirty="0" smtClean="0"/>
              <a:t>- The narrator’s attitude toward the subject, his tone, is best described as inspired</a:t>
            </a:r>
          </a:p>
          <a:p>
            <a:pPr algn="l"/>
            <a:r>
              <a:rPr lang="en-US" sz="2000" dirty="0" smtClean="0"/>
              <a:t>(enthused and stimulated). In paragraphs 1–4, the speaker is in awe of his</a:t>
            </a:r>
          </a:p>
          <a:p>
            <a:pPr algn="l"/>
            <a:r>
              <a:rPr lang="en-US" sz="2000" dirty="0" smtClean="0"/>
              <a:t> environment and describes it in great detail, suggesting he is stimulated by the</a:t>
            </a:r>
          </a:p>
          <a:p>
            <a:pPr algn="l"/>
            <a:r>
              <a:rPr lang="en-US" sz="2000" dirty="0" smtClean="0"/>
              <a:t> subject he is describing.</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Textual Analysis</a:t>
            </a:r>
            <a:endParaRPr lang="en-US" sz="20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Lines 19–25 compare light and dark. The ending of the day creates “exquisite</a:t>
            </a:r>
          </a:p>
          <a:p>
            <a:pPr algn="l"/>
            <a:r>
              <a:rPr lang="en-US" sz="2000" dirty="0" smtClean="0"/>
              <a:t>brilliance,” shining water, “unstained light,” and radiance. This light is contrasted</a:t>
            </a:r>
          </a:p>
          <a:p>
            <a:pPr algn="l"/>
            <a:r>
              <a:rPr lang="en-US" sz="2000" dirty="0" smtClean="0"/>
              <a:t> with the “</a:t>
            </a:r>
            <a:r>
              <a:rPr lang="en-US" sz="2000" i="1" dirty="0" smtClean="0"/>
              <a:t>gloom” in the west, which can be interpreted as darkness because it is</a:t>
            </a:r>
          </a:p>
          <a:p>
            <a:pPr algn="l"/>
            <a:r>
              <a:rPr lang="en-US" sz="2000" i="1" dirty="0" smtClean="0"/>
              <a:t> “angered by the </a:t>
            </a:r>
            <a:r>
              <a:rPr lang="en-US" sz="2000" dirty="0" smtClean="0"/>
              <a:t>approach of the sun [the light],” as if they are in battle.</a:t>
            </a:r>
          </a:p>
          <a:p>
            <a:pPr algn="l"/>
            <a:r>
              <a:rPr lang="en-US" sz="2000" dirty="0" smtClean="0"/>
              <a:t>- The final sentence creates an ominous (threatening) mood. The light, which is</a:t>
            </a:r>
          </a:p>
          <a:p>
            <a:pPr algn="l"/>
            <a:r>
              <a:rPr lang="en-US" sz="2000" dirty="0" smtClean="0"/>
              <a:t>described as magnificent throughout the passage, is suddenly extinguished by the</a:t>
            </a:r>
          </a:p>
          <a:p>
            <a:pPr algn="l"/>
            <a:r>
              <a:rPr lang="en-US" sz="2000" dirty="0" smtClean="0"/>
              <a:t> darkness— it has lost the battle and disappears as if “stricken to death by the touch </a:t>
            </a:r>
          </a:p>
          <a:p>
            <a:pPr algn="l"/>
            <a:r>
              <a:rPr lang="en-US" sz="2000" dirty="0" smtClean="0"/>
              <a:t>of that gloom brooding over a crowd of men.” This sentence is threatening in that</a:t>
            </a:r>
          </a:p>
          <a:p>
            <a:pPr algn="l"/>
            <a:r>
              <a:rPr lang="en-US" sz="2000" dirty="0" smtClean="0"/>
              <a:t> something that </a:t>
            </a:r>
            <a:r>
              <a:rPr lang="en-US" sz="2000" i="1" dirty="0" smtClean="0"/>
              <a:t>was </a:t>
            </a:r>
            <a:r>
              <a:rPr lang="en-US" sz="2000" dirty="0" smtClean="0"/>
              <a:t>great and brilliant has suddenly been extinguished.</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Textual Analysis</a:t>
            </a:r>
            <a:endParaRPr lang="en-US" sz="2000" dirty="0"/>
          </a:p>
        </p:txBody>
      </p:sp>
      <p:sp>
        <p:nvSpPr>
          <p:cNvPr id="3" name="عنصر نائب للمحتوى 2"/>
          <p:cNvSpPr>
            <a:spLocks noGrp="1"/>
          </p:cNvSpPr>
          <p:nvPr>
            <p:ph idx="1"/>
          </p:nvPr>
        </p:nvSpPr>
        <p:spPr/>
        <p:txBody>
          <a:bodyPr/>
          <a:lstStyle/>
          <a:p>
            <a:pPr algn="l"/>
            <a:r>
              <a:rPr lang="en-US" sz="2000" dirty="0" smtClean="0"/>
              <a:t>- The passage appears to use symbolism to foreshadow later events because the</a:t>
            </a:r>
          </a:p>
          <a:p>
            <a:pPr algn="l"/>
            <a:r>
              <a:rPr lang="en-US" sz="2000" dirty="0" smtClean="0"/>
              <a:t>descriptions of the setting (the battles/conflicts between light and dark, the</a:t>
            </a:r>
          </a:p>
          <a:p>
            <a:pPr algn="l"/>
            <a:r>
              <a:rPr lang="en-US" sz="2000" dirty="0" smtClean="0"/>
              <a:t> waterway/ horizon and land, nature and man) are likely symbolic of future conflicts</a:t>
            </a:r>
          </a:p>
          <a:p>
            <a:pPr algn="l"/>
            <a:r>
              <a:rPr lang="en-US" sz="2000" dirty="0" smtClean="0"/>
              <a:t> that are only hinted at by the descriptions of the setting. It is unclear who the main</a:t>
            </a:r>
          </a:p>
          <a:p>
            <a:pPr algn="l"/>
            <a:r>
              <a:rPr lang="en-US" sz="2000" dirty="0" smtClean="0"/>
              <a:t> character is from this passage. Several people are mentioned, but the narrator</a:t>
            </a:r>
          </a:p>
          <a:p>
            <a:pPr algn="l"/>
            <a:r>
              <a:rPr lang="en-US" sz="2000" dirty="0" smtClean="0"/>
              <a:t> reveals more about the setting than himself and the actual main character of the</a:t>
            </a:r>
          </a:p>
          <a:p>
            <a:pPr algn="l"/>
            <a:r>
              <a:rPr lang="en-US" sz="2000" dirty="0" smtClean="0"/>
              <a:t> novel (Marlow) is barely mentioned in this passage.</a:t>
            </a:r>
          </a:p>
          <a:p>
            <a:pPr algn="l"/>
            <a:r>
              <a:rPr lang="en-US" sz="2000" dirty="0" smtClean="0"/>
              <a:t>- The narrator and his crew members are on a boat on the Thames River, which</a:t>
            </a:r>
          </a:p>
          <a:p>
            <a:pPr algn="l"/>
            <a:r>
              <a:rPr lang="en-US" sz="2000" dirty="0" smtClean="0"/>
              <a:t>runs through the city of London. This is evidenced in line 4.</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Glossary of Literary Terms</a:t>
            </a:r>
            <a:endParaRPr lang="en-US" sz="20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r>
              <a:rPr lang="en-US" sz="2000" b="1" dirty="0" smtClean="0"/>
              <a:t>oxymoron</a:t>
            </a:r>
            <a:r>
              <a:rPr lang="en-US" sz="2000" dirty="0" smtClean="0"/>
              <a:t> (apparent contradiction, i.e., calling love “a sweet anguish.”)</a:t>
            </a:r>
          </a:p>
          <a:p>
            <a:pPr algn="l"/>
            <a:r>
              <a:rPr lang="en-US" sz="2000" dirty="0" smtClean="0"/>
              <a:t>• personification (giving human characteristics to a nonhuman object, i.e., “the</a:t>
            </a:r>
          </a:p>
          <a:p>
            <a:pPr algn="l"/>
            <a:r>
              <a:rPr lang="en-US" sz="2000" dirty="0" smtClean="0"/>
              <a:t>   laughing brook,” or presenting an abstraction as a person: i.e., Justice as a</a:t>
            </a:r>
          </a:p>
          <a:p>
            <a:pPr algn="l"/>
            <a:r>
              <a:rPr lang="en-US" sz="2000" dirty="0" smtClean="0"/>
              <a:t>   blindfolded woman holding a set of scales.)</a:t>
            </a:r>
          </a:p>
          <a:p>
            <a:pPr algn="l"/>
            <a:r>
              <a:rPr lang="en-US" sz="2000" dirty="0" smtClean="0"/>
              <a:t>• </a:t>
            </a:r>
            <a:r>
              <a:rPr lang="en-US" sz="2000" b="1" dirty="0" smtClean="0"/>
              <a:t>synecdoche</a:t>
            </a:r>
            <a:r>
              <a:rPr lang="en-US" sz="2000" dirty="0" smtClean="0"/>
              <a:t> (substituting a part for a whole, i.e., referring to a hundred ships as “a</a:t>
            </a:r>
          </a:p>
          <a:p>
            <a:pPr algn="l"/>
            <a:r>
              <a:rPr lang="en-US" sz="2000" dirty="0" smtClean="0"/>
              <a:t>    hundred sails,” or saying “We have fifteen head of cattle” when you, hopefully,</a:t>
            </a:r>
          </a:p>
          <a:p>
            <a:pPr algn="l"/>
            <a:r>
              <a:rPr lang="en-US" sz="2000" dirty="0" smtClean="0"/>
              <a:t>    have the entire animals, not just their heads.)</a:t>
            </a:r>
          </a:p>
          <a:p>
            <a:pPr algn="l"/>
            <a:r>
              <a:rPr lang="en-US" sz="2000" dirty="0" smtClean="0"/>
              <a:t>• </a:t>
            </a:r>
            <a:r>
              <a:rPr lang="en-US" sz="2000" b="1" dirty="0" smtClean="0"/>
              <a:t>metonymy </a:t>
            </a:r>
            <a:r>
              <a:rPr lang="en-US" sz="2000" dirty="0" smtClean="0"/>
              <a:t>(referring to something in terms of a closely-associated object, i.e., referring to a businessman as “a suit,” or to a king as “the crown,” or a preppy guy as “so J. Crew.”)</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1470</TotalTime>
  <Words>834</Words>
  <Application>Microsoft Office PowerPoint</Application>
  <PresentationFormat>A4 Paper (210x297 mm)‎</PresentationFormat>
  <Paragraphs>88</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Lecture 6</vt:lpstr>
      <vt:lpstr>Heart of Darkness - text</vt:lpstr>
      <vt:lpstr>Heart of Darkness - Text</vt:lpstr>
      <vt:lpstr>Heart of Darkness - text</vt:lpstr>
      <vt:lpstr>Heart of Darkness – Textual Analysis</vt:lpstr>
      <vt:lpstr>Textual Analysis</vt:lpstr>
      <vt:lpstr>Textual Analysis</vt:lpstr>
      <vt:lpstr>Textual Analysis</vt:lpstr>
      <vt:lpstr>Textual Analysis</vt:lpstr>
      <vt:lpstr>Glossary of Literary Terms</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116</cp:revision>
  <dcterms:created xsi:type="dcterms:W3CDTF">2009-10-14T19:14:34Z</dcterms:created>
  <dcterms:modified xsi:type="dcterms:W3CDTF">2012-02-22T10:35:48Z</dcterms:modified>
</cp:coreProperties>
</file>