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6" r:id="rId12"/>
    <p:sldId id="275" r:id="rId13"/>
    <p:sldId id="277" r:id="rId14"/>
    <p:sldId id="278" r:id="rId15"/>
    <p:sldId id="279" r:id="rId16"/>
    <p:sldId id="280" r:id="rId17"/>
    <p:sldId id="281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00600" y="6400800"/>
            <a:ext cx="676275" cy="352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</a:rPr>
              <a:t> ]  </a:t>
            </a:r>
            <a:fld id="{E1D16D93-8795-4AD6-9A1F-54CC01E741BE}" type="slidenum">
              <a:rPr lang="ar-SA" sz="1200" smtClean="0">
                <a:solidFill>
                  <a:schemeClr val="bg1"/>
                </a:solidFill>
              </a:rPr>
              <a:pPr/>
              <a:t>‹#›</a:t>
            </a:fld>
            <a:r>
              <a:rPr lang="en-US" sz="1200" dirty="0" smtClean="0">
                <a:solidFill>
                  <a:schemeClr val="bg1"/>
                </a:solidFill>
              </a:rPr>
              <a:t> [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arknotes.com/lit/heart/section7.r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410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rtl="0"/>
            <a:r>
              <a:rPr lang="en-US" sz="2400" dirty="0" smtClean="0"/>
              <a:t>     The Modern English Novel</a:t>
            </a:r>
          </a:p>
          <a:p>
            <a:pPr algn="l" rtl="0"/>
            <a:endParaRPr lang="en-US" sz="2400" dirty="0" smtClean="0"/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Dr. Mohammed Nour Al-</a:t>
            </a:r>
            <a:r>
              <a:rPr lang="en-US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Naimi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3200" b="1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</a:t>
            </a:r>
            <a:r>
              <a:rPr lang="en-US" sz="3200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7</a:t>
            </a:r>
            <a:endParaRPr lang="en-US" sz="32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The Modern English Novel: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Heart of Darkness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 smtClean="0"/>
              <a:t>Part 2</a:t>
            </a:r>
          </a:p>
          <a:p>
            <a:pPr algn="l"/>
            <a:r>
              <a:rPr lang="en-US" sz="2000" i="1" dirty="0" smtClean="0"/>
              <a:t>Marlow’s overhearing of the conversation between the manager and his uncle</a:t>
            </a:r>
          </a:p>
          <a:p>
            <a:pPr algn="l"/>
            <a:r>
              <a:rPr lang="en-US" sz="2000" i="1" dirty="0" smtClean="0"/>
              <a:t> through the beginning of his voyage up the river.  </a:t>
            </a:r>
          </a:p>
          <a:p>
            <a:pPr algn="l"/>
            <a:r>
              <a:rPr lang="en-US" sz="2000" b="1" dirty="0" smtClean="0"/>
              <a:t>Summary</a:t>
            </a:r>
          </a:p>
          <a:p>
            <a:pPr algn="l"/>
            <a:r>
              <a:rPr lang="en-US" sz="2000" dirty="0" smtClean="0"/>
              <a:t>One evening, as Marlow lies on the deck of his wrecked steamer, the manager and</a:t>
            </a:r>
          </a:p>
          <a:p>
            <a:pPr algn="l"/>
            <a:r>
              <a:rPr lang="en-US" sz="2000" dirty="0" smtClean="0"/>
              <a:t> his uncle appear within earshot and discuss Kurtz. The manager complains that</a:t>
            </a:r>
          </a:p>
          <a:p>
            <a:pPr algn="l"/>
            <a:r>
              <a:rPr lang="en-US" sz="2000" dirty="0" smtClean="0"/>
              <a:t> Kurtz has come to the Congo with plans to turn the stations into beacons of </a:t>
            </a:r>
          </a:p>
          <a:p>
            <a:pPr algn="l"/>
            <a:r>
              <a:rPr lang="en-US" sz="2000" dirty="0" smtClean="0"/>
              <a:t>civilization and moral improvement, and that Kurtz wants to take over the manager’s</a:t>
            </a:r>
          </a:p>
          <a:p>
            <a:pPr algn="l"/>
            <a:r>
              <a:rPr lang="en-US" sz="2000" dirty="0" smtClean="0"/>
              <a:t> position. He recalls that about a year earlier Kurtz sent down a huge load of ivory of</a:t>
            </a:r>
          </a:p>
          <a:p>
            <a:pPr algn="l"/>
            <a:r>
              <a:rPr lang="en-US" sz="2000" dirty="0" smtClean="0"/>
              <a:t> the highest quality by canoe with his clerk, but that Kurtz himself had turned</a:t>
            </a:r>
          </a:p>
          <a:p>
            <a:pPr algn="l"/>
            <a:r>
              <a:rPr lang="en-US" sz="2000" dirty="0" smtClean="0"/>
              <a:t> back to his station after coming 300 miles down the river. The clerk, after turning </a:t>
            </a:r>
          </a:p>
          <a:p>
            <a:pPr algn="l"/>
            <a:r>
              <a:rPr lang="en-US" sz="2000" dirty="0" smtClean="0"/>
              <a:t>over the ivory and a letter from Kurtz instructing the manager to stop sending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Him  incompetent men, informs the manager that Kurtz has been very ill and has not</a:t>
            </a:r>
          </a:p>
          <a:p>
            <a:pPr algn="l"/>
            <a:r>
              <a:rPr lang="en-US" sz="2000" dirty="0" smtClean="0"/>
              <a:t> completely recovered. </a:t>
            </a:r>
          </a:p>
          <a:p>
            <a:pPr algn="l"/>
            <a:r>
              <a:rPr lang="en-US" sz="2000" dirty="0" smtClean="0"/>
              <a:t>Continuing to converse with his uncle, the manager mentions another man whom </a:t>
            </a:r>
          </a:p>
          <a:p>
            <a:pPr algn="l"/>
            <a:r>
              <a:rPr lang="en-US" sz="2000" dirty="0" smtClean="0"/>
              <a:t>he finds troublesome, a wandering trader. The manager’s uncle tells him to go ahead</a:t>
            </a:r>
          </a:p>
          <a:p>
            <a:pPr algn="l"/>
            <a:r>
              <a:rPr lang="en-US" sz="2000" dirty="0" smtClean="0"/>
              <a:t> and have the trader hanged, because no one will challenge his authority here. The</a:t>
            </a:r>
          </a:p>
          <a:p>
            <a:pPr algn="l"/>
            <a:r>
              <a:rPr lang="en-US" sz="2000" dirty="0" smtClean="0"/>
              <a:t> manager’s uncle also suggests that the climate may take care of all of his difficulties</a:t>
            </a:r>
          </a:p>
          <a:p>
            <a:pPr algn="l"/>
            <a:r>
              <a:rPr lang="en-US" sz="2000" dirty="0" smtClean="0"/>
              <a:t> for him, implying that Kurtz simply may die of tropical disease. Marlow is alarmed</a:t>
            </a:r>
          </a:p>
          <a:p>
            <a:pPr algn="l"/>
            <a:r>
              <a:rPr lang="en-US" sz="2000" dirty="0" smtClean="0"/>
              <a:t> by the apparent conspiracy between the two men and leaps to his feet, revealing</a:t>
            </a:r>
          </a:p>
          <a:p>
            <a:pPr algn="l"/>
            <a:r>
              <a:rPr lang="en-US" sz="2000" dirty="0" smtClean="0"/>
              <a:t> himself to them. They are visibly startled but move off without acknowledging his</a:t>
            </a:r>
          </a:p>
          <a:p>
            <a:pPr algn="l"/>
            <a:r>
              <a:rPr lang="en-US" sz="2000" dirty="0" smtClean="0"/>
              <a:t> presence. Not long after this incident, the Eldorado Expedition, led by the </a:t>
            </a:r>
          </a:p>
          <a:p>
            <a:pPr algn="l"/>
            <a:r>
              <a:rPr lang="en-US" sz="2000" dirty="0" smtClean="0"/>
              <a:t> manager’s uncle, disappears into the wilderness.</a:t>
            </a:r>
          </a:p>
          <a:p>
            <a:pPr algn="l"/>
            <a:endParaRPr lang="en-US" sz="20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i="1" dirty="0" smtClean="0"/>
              <a:t>In a few days the Eldorado Expedition went into the patient wilderness, that closed </a:t>
            </a:r>
          </a:p>
          <a:p>
            <a:pPr algn="l"/>
            <a:r>
              <a:rPr lang="en-US" sz="2000" i="1" dirty="0" smtClean="0"/>
              <a:t>upon it as the sea closes over a diver. </a:t>
            </a:r>
          </a:p>
          <a:p>
            <a:pPr algn="l"/>
            <a:r>
              <a:rPr lang="en-US" sz="2000" dirty="0" smtClean="0"/>
              <a:t>Much later, the cryptic message arrives that all the expedition’s donkeys have died.</a:t>
            </a:r>
          </a:p>
          <a:p>
            <a:pPr algn="l"/>
            <a:r>
              <a:rPr lang="en-US" sz="2000" dirty="0" smtClean="0"/>
              <a:t> By that time, the repairs on Marlow’s steamer are nearly complete, and Marlow is</a:t>
            </a:r>
          </a:p>
          <a:p>
            <a:pPr algn="l"/>
            <a:r>
              <a:rPr lang="en-US" sz="2000" dirty="0" smtClean="0"/>
              <a:t> preparing to leave on a two-month trip up the river to Kurtz, along with the </a:t>
            </a:r>
          </a:p>
          <a:p>
            <a:pPr algn="l"/>
            <a:r>
              <a:rPr lang="en-US" sz="2000" dirty="0" smtClean="0"/>
              <a:t>manager and several “pilgrims.” The river is treacherous and the trip is difficult; the</a:t>
            </a:r>
          </a:p>
          <a:p>
            <a:pPr algn="l"/>
            <a:r>
              <a:rPr lang="en-US" sz="2000" dirty="0" smtClean="0"/>
              <a:t> ship proceeds only with the help of a crew of natives the Europeans call cannibals,</a:t>
            </a:r>
          </a:p>
          <a:p>
            <a:pPr algn="l"/>
            <a:r>
              <a:rPr lang="en-US" sz="2000" dirty="0" smtClean="0"/>
              <a:t> who actually prove to be quite reasonable people. The men aboard the ship hear </a:t>
            </a:r>
          </a:p>
          <a:p>
            <a:pPr algn="l"/>
            <a:r>
              <a:rPr lang="en-US" sz="2000" dirty="0" smtClean="0"/>
              <a:t>drums at night along the riverbanks and occasionally catch glimpses of native </a:t>
            </a:r>
          </a:p>
          <a:p>
            <a:pPr algn="l"/>
            <a:r>
              <a:rPr lang="en-US" sz="2000" dirty="0" smtClean="0"/>
              <a:t>settlements during the day, but they can only guess at what lies further inland. </a:t>
            </a:r>
          </a:p>
          <a:p>
            <a:pPr algn="l"/>
            <a:r>
              <a:rPr lang="en-US" sz="2000" dirty="0" smtClean="0"/>
              <a:t>Marlow feels a sense of kinship between himself and the savages along the </a:t>
            </a:r>
          </a:p>
          <a:p>
            <a:pPr algn="l"/>
            <a:r>
              <a:rPr lang="en-US" sz="2000" dirty="0" smtClean="0"/>
              <a:t>riverbanks, but his work in keeping the ship afloat and steaming keeps him safely </a:t>
            </a:r>
          </a:p>
          <a:p>
            <a:pPr algn="l"/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occupied and prevents him from brooding too much. </a:t>
            </a:r>
          </a:p>
          <a:p>
            <a:pPr algn="l"/>
            <a:r>
              <a:rPr lang="en-US" sz="2000" b="1" dirty="0" smtClean="0"/>
              <a:t>Analysis</a:t>
            </a:r>
          </a:p>
          <a:p>
            <a:pPr algn="l"/>
            <a:r>
              <a:rPr lang="en-US" sz="2000" dirty="0" smtClean="0"/>
              <a:t>Marlow’s work ethic and professional skills are contrasted, throughout this section,</a:t>
            </a:r>
          </a:p>
          <a:p>
            <a:pPr algn="l"/>
            <a:r>
              <a:rPr lang="en-US" sz="2000" dirty="0" smtClean="0"/>
              <a:t> with the incompetence and laziness of the Company’s employees. Working to repair</a:t>
            </a:r>
          </a:p>
          <a:p>
            <a:pPr algn="l"/>
            <a:r>
              <a:rPr lang="en-US" sz="2000" dirty="0" smtClean="0"/>
              <a:t> his ship and then piloting it up the river provides a much-needed distraction for</a:t>
            </a:r>
          </a:p>
          <a:p>
            <a:pPr algn="l"/>
            <a:r>
              <a:rPr lang="en-US" sz="2000" dirty="0" smtClean="0"/>
              <a:t> Marlow, preventing him from brooding upon the folly of his fellow Europeans and</a:t>
            </a:r>
          </a:p>
          <a:p>
            <a:pPr algn="l"/>
            <a:r>
              <a:rPr lang="en-US" sz="2000" dirty="0" smtClean="0"/>
              <a:t> the savagery of the natives. To Marlow’s mind, work represents the fulfillment of </a:t>
            </a:r>
          </a:p>
          <a:p>
            <a:pPr algn="l"/>
            <a:r>
              <a:rPr lang="en-US" sz="2000" dirty="0" smtClean="0"/>
              <a:t>a contract between two independent human beings. Repairing the steamer and</a:t>
            </a:r>
          </a:p>
          <a:p>
            <a:pPr algn="l"/>
            <a:r>
              <a:rPr lang="en-US" sz="2000" dirty="0" smtClean="0"/>
              <a:t> then piloting it, he convinces himself, has little to do with the exploitation and </a:t>
            </a:r>
          </a:p>
          <a:p>
            <a:pPr algn="l"/>
            <a:r>
              <a:rPr lang="en-US" sz="2000" dirty="0" smtClean="0"/>
              <a:t>horror he sees all around him.</a:t>
            </a:r>
          </a:p>
          <a:p>
            <a:pPr algn="l"/>
            <a:r>
              <a:rPr lang="en-US" sz="2000" dirty="0" smtClean="0"/>
              <a:t>Nevertheless, Marlow is continually forced to interpret the surrounding world. The</a:t>
            </a:r>
          </a:p>
          <a:p>
            <a:pPr algn="l"/>
            <a:r>
              <a:rPr lang="en-US" sz="2000" dirty="0" smtClean="0"/>
              <a:t> description of his journey upriver is strange and disturbing.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Marlow describes the trip as a journey back in time, to a “prehistoric earth.”</a:t>
            </a:r>
          </a:p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 This remark reflects the European inclination to view colonized peoples as primitive, </a:t>
            </a:r>
          </a:p>
          <a:p>
            <a:pPr algn="l"/>
            <a:r>
              <a:rPr lang="en-US" sz="2000" dirty="0" smtClean="0"/>
              <a:t> further back on the evolutionary scale than Europeans, and it recalls Marlow’s </a:t>
            </a:r>
          </a:p>
          <a:p>
            <a:pPr algn="l"/>
            <a:r>
              <a:rPr lang="en-US" sz="2000" dirty="0" smtClean="0"/>
              <a:t>comment at the beginning of his narrative about England’s own past. What disturbs</a:t>
            </a:r>
          </a:p>
          <a:p>
            <a:pPr algn="l"/>
            <a:r>
              <a:rPr lang="en-US" sz="2000" dirty="0" smtClean="0"/>
              <a:t> Marlow most about the native peoples he sees along the river, in his words, is “this</a:t>
            </a:r>
          </a:p>
          <a:p>
            <a:pPr algn="l"/>
            <a:r>
              <a:rPr lang="en-US" sz="2000" dirty="0" smtClean="0"/>
              <a:t> suspicion of their not being inhuman”: in some deep way these “savages” are like</a:t>
            </a:r>
          </a:p>
          <a:p>
            <a:pPr algn="l"/>
            <a:r>
              <a:rPr lang="en-US" sz="2000" dirty="0" smtClean="0"/>
              <a:t> Europeans, perhaps just like the English were when Britain was colonized by Rome.</a:t>
            </a:r>
          </a:p>
          <a:p>
            <a:pPr algn="l"/>
            <a:r>
              <a:rPr lang="en-US" sz="2000" dirty="0" smtClean="0"/>
              <a:t> Marlow’s self-imposed isolation from the manager and the rest of the pilgrims </a:t>
            </a:r>
          </a:p>
          <a:p>
            <a:pPr algn="l"/>
            <a:r>
              <a:rPr lang="en-US" sz="2000" dirty="0" smtClean="0"/>
              <a:t>forces him to consider the African members of his crew, and he is confused about</a:t>
            </a:r>
          </a:p>
          <a:p>
            <a:pPr algn="l"/>
            <a:r>
              <a:rPr lang="en-US" sz="2000" dirty="0" smtClean="0"/>
              <a:t> what he sees. He wonders, for example, how his native fireman (the crewman who </a:t>
            </a:r>
          </a:p>
          <a:p>
            <a:pPr algn="l"/>
            <a:r>
              <a:rPr lang="en-US" sz="2000" dirty="0" smtClean="0"/>
              <a:t>keeps the boiler going) is any different from a poorly educated, ignorant European</a:t>
            </a:r>
          </a:p>
          <a:p>
            <a:pPr algn="l"/>
            <a:r>
              <a:rPr lang="en-US" sz="2000" dirty="0" smtClean="0"/>
              <a:t> doing the same job.</a:t>
            </a:r>
          </a:p>
          <a:p>
            <a:pPr algn="l"/>
            <a:endParaRPr lang="en-US" sz="2000" dirty="0" smtClean="0"/>
          </a:p>
          <a:p>
            <a:pPr algn="l"/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i="1" dirty="0" smtClean="0"/>
              <a:t>It was unearthly, and the men were—No, they were not inhuman. Well, you know, </a:t>
            </a:r>
          </a:p>
          <a:p>
            <a:pPr algn="l"/>
            <a:r>
              <a:rPr lang="en-US" sz="2000" i="1" dirty="0" smtClean="0"/>
              <a:t>that was the worst of it—the suspicion of their not being inhuman. </a:t>
            </a:r>
          </a:p>
          <a:p>
            <a:pPr algn="l"/>
            <a:endParaRPr lang="en-US" sz="2000" i="1" dirty="0" smtClean="0"/>
          </a:p>
          <a:p>
            <a:pPr algn="l"/>
            <a:r>
              <a:rPr lang="en-US" sz="2000" dirty="0" smtClean="0"/>
              <a:t>The mysterious figure of Kurtz is at the heart of Marlow’s confusion. The manager</a:t>
            </a:r>
          </a:p>
          <a:p>
            <a:pPr algn="l"/>
            <a:r>
              <a:rPr lang="en-US" sz="2000" dirty="0" smtClean="0"/>
              <a:t> seems to suggest that his own resistance against the consequences of the tropical</a:t>
            </a:r>
          </a:p>
          <a:p>
            <a:pPr algn="l"/>
            <a:r>
              <a:rPr lang="en-US" sz="2000" dirty="0" smtClean="0"/>
              <a:t> climate reflects not just physical constitution but a moral fitness, or the approval of</a:t>
            </a:r>
          </a:p>
          <a:p>
            <a:pPr algn="l"/>
            <a:r>
              <a:rPr lang="en-US" sz="2000" dirty="0" smtClean="0"/>
              <a:t> some higher power. That this could be the case is terrifying to Marlow, and in his</a:t>
            </a:r>
          </a:p>
          <a:p>
            <a:pPr algn="l"/>
            <a:r>
              <a:rPr lang="en-US" sz="2000" dirty="0" smtClean="0"/>
              <a:t> shock he exposes his disdain of the manager to the man himself. Yet Marlow has a</a:t>
            </a:r>
          </a:p>
          <a:p>
            <a:pPr algn="l"/>
            <a:r>
              <a:rPr lang="en-US" sz="2000" dirty="0" smtClean="0"/>
              <a:t> difficult time analyzing what he has overheard about Kurtz: if the manager’s story</a:t>
            </a:r>
          </a:p>
          <a:p>
            <a:pPr algn="l"/>
            <a:r>
              <a:rPr lang="en-US" sz="2000" dirty="0" smtClean="0"/>
              <a:t> contains any truth, then Kurtz must be a monomaniacal if not psychotic individual.</a:t>
            </a:r>
          </a:p>
          <a:p>
            <a:pPr algn="l"/>
            <a:r>
              <a:rPr lang="en-US" sz="2000" dirty="0" smtClean="0"/>
              <a:t> Next to the petty ambitions and sycophantic maneuverings of the manager, </a:t>
            </a:r>
          </a:p>
          <a:p>
            <a:pPr algn="l"/>
            <a:r>
              <a:rPr lang="en-US" sz="2000" dirty="0" smtClean="0"/>
              <a:t>however, Kurtz’s grandiose gestures and morally ambiguous successes are</a:t>
            </a:r>
          </a:p>
          <a:p>
            <a:pPr algn="l"/>
            <a:r>
              <a:rPr lang="en-US" sz="2000" dirty="0" smtClean="0"/>
              <a:t>appealing.</a:t>
            </a:r>
          </a:p>
          <a:p>
            <a:pPr algn="l"/>
            <a:endParaRPr lang="en-US" sz="2000" dirty="0" smtClean="0"/>
          </a:p>
          <a:p>
            <a:pPr algn="l"/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Perhaps the most remarkable aspect of this section, though, is how little actually</a:t>
            </a:r>
          </a:p>
          <a:p>
            <a:pPr algn="l"/>
            <a:r>
              <a:rPr lang="en-US" sz="2000" dirty="0" smtClean="0"/>
              <a:t> happens. The journey up the river is full of threatened disasters, but none of them</a:t>
            </a:r>
          </a:p>
          <a:p>
            <a:pPr algn="l"/>
            <a:r>
              <a:rPr lang="en-US" sz="2000" dirty="0" smtClean="0"/>
              <a:t> comes to pass, thanks to Marlow’s skill; the most explosive potential conflict arises</a:t>
            </a:r>
          </a:p>
          <a:p>
            <a:pPr algn="l"/>
            <a:r>
              <a:rPr lang="en-US" sz="2000" dirty="0" smtClean="0"/>
              <a:t> from an act of eavesdropping. The stillness and silence surrounding this single</a:t>
            </a:r>
          </a:p>
          <a:p>
            <a:pPr algn="l"/>
            <a:r>
              <a:rPr lang="en-US" sz="2000" dirty="0" smtClean="0"/>
              <a:t> steamer full of Europeans in the midst of the vast African continent provoke in</a:t>
            </a:r>
          </a:p>
          <a:p>
            <a:pPr algn="l"/>
            <a:r>
              <a:rPr lang="en-US" sz="2000" dirty="0" smtClean="0"/>
              <a:t> Marlow an attitude of restless watchfulness: he feels as if he has “no time” and</a:t>
            </a:r>
          </a:p>
          <a:p>
            <a:pPr algn="l"/>
            <a:r>
              <a:rPr lang="en-US" sz="2000" dirty="0" smtClean="0"/>
              <a:t> must constantly “discern, mostly by inspiration, [hidden] signs.” In this way, his</a:t>
            </a:r>
          </a:p>
          <a:p>
            <a:pPr algn="l"/>
            <a:r>
              <a:rPr lang="en-US" sz="2000" dirty="0" smtClean="0"/>
              <a:t> piloting a steamboat along a treacherous river comes to symbolize his finding his</a:t>
            </a:r>
          </a:p>
          <a:p>
            <a:pPr algn="l"/>
            <a:r>
              <a:rPr lang="en-US" sz="2000" dirty="0" smtClean="0"/>
              <a:t> way through a world of conspiracies, mysteries, and inaccessible black faces. Now</a:t>
            </a:r>
          </a:p>
          <a:p>
            <a:pPr algn="l"/>
            <a:r>
              <a:rPr lang="en-US" sz="2000" dirty="0" smtClean="0"/>
              <a:t> that both Africa and Europe have become impenetrable to Marlow, only the larger-</a:t>
            </a:r>
          </a:p>
          <a:p>
            <a:pPr algn="l"/>
            <a:r>
              <a:rPr lang="en-US" sz="2000" dirty="0" smtClean="0"/>
              <a:t>than-life Kurtz seems “real.”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i="1" dirty="0" smtClean="0"/>
              <a:t>Marlow’s digression about Kurtz through his meeting with the Russian trader.</a:t>
            </a:r>
            <a:endParaRPr lang="en-US" sz="2000" dirty="0" smtClean="0"/>
          </a:p>
          <a:p>
            <a:pPr algn="l"/>
            <a:r>
              <a:rPr lang="en-US" sz="2000" b="1" dirty="0" smtClean="0"/>
              <a:t>Summary</a:t>
            </a:r>
          </a:p>
          <a:p>
            <a:pPr algn="l"/>
            <a:r>
              <a:rPr lang="en-US" sz="2000" dirty="0" smtClean="0"/>
              <a:t>Marlow breaks into the narrative here to offer a digression on Kurtz. He notes that</a:t>
            </a:r>
          </a:p>
          <a:p>
            <a:pPr algn="l"/>
            <a:r>
              <a:rPr lang="en-US" sz="2000" dirty="0" smtClean="0"/>
              <a:t> Kurtz had a fiancée, his Intended (as Kurtz called her), waiting for him in Europe.</a:t>
            </a:r>
          </a:p>
          <a:p>
            <a:pPr algn="l"/>
            <a:r>
              <a:rPr lang="en-US" sz="2000" dirty="0" smtClean="0"/>
              <a:t> Marlow attaches no importance to Kurtz’s fiancée, since, for him, women exist in an</a:t>
            </a:r>
          </a:p>
          <a:p>
            <a:pPr algn="l"/>
            <a:r>
              <a:rPr lang="en-US" sz="2000" dirty="0" smtClean="0"/>
              <a:t> alternate fantasy world. What Marlow does </a:t>
            </a:r>
            <a:r>
              <a:rPr lang="en-US" sz="2000" dirty="0" smtClean="0">
                <a:hlinkClick r:id="rId2" tooltip="Powered by Text-Enhance"/>
              </a:rPr>
              <a:t>find</a:t>
            </a:r>
            <a:r>
              <a:rPr lang="en-US" sz="2000" dirty="0" smtClean="0"/>
              <a:t> significant about Kurtz’s Intended,</a:t>
            </a:r>
          </a:p>
          <a:p>
            <a:pPr algn="l"/>
            <a:r>
              <a:rPr lang="en-US" sz="2000" dirty="0" smtClean="0"/>
              <a:t> though, is the air of possession Kurtz assumed when speaking about her: indeed,</a:t>
            </a:r>
          </a:p>
          <a:p>
            <a:pPr algn="l"/>
            <a:r>
              <a:rPr lang="en-US" sz="2000" dirty="0" smtClean="0"/>
              <a:t> Kurtz spoke of everything—ivory, the Inner Station, the river—as being innately his.</a:t>
            </a:r>
          </a:p>
          <a:p>
            <a:pPr algn="l"/>
            <a:r>
              <a:rPr lang="en-US" sz="2000" dirty="0" smtClean="0"/>
              <a:t> It is this sense of dark mastery that disturbs Marlow most. Marlow also mentions a</a:t>
            </a:r>
          </a:p>
          <a:p>
            <a:pPr algn="l"/>
            <a:r>
              <a:rPr lang="en-US" sz="2000" dirty="0" smtClean="0"/>
              <a:t> report Kurtz has written at the request of the International Society for the</a:t>
            </a:r>
          </a:p>
          <a:p>
            <a:pPr algn="l"/>
            <a:r>
              <a:rPr lang="en-US" sz="2000" dirty="0" smtClean="0"/>
              <a:t> Suppression of Savage Customs. The report is eloquent and powerful, if lacking in</a:t>
            </a:r>
          </a:p>
          <a:p>
            <a:pPr algn="l"/>
            <a:r>
              <a:rPr lang="en-US" sz="2000" dirty="0" smtClean="0"/>
              <a:t> practical suggestions. It concludes, however, with a handwritten postscript:</a:t>
            </a:r>
          </a:p>
          <a:p>
            <a:pPr algn="l"/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“Exterminate all the brutes!” Marlow suggests that this coda, the “exposition of</a:t>
            </a:r>
          </a:p>
          <a:p>
            <a:pPr algn="l"/>
            <a:r>
              <a:rPr lang="en-US" sz="2000" dirty="0" smtClean="0"/>
              <a:t> [Kurtz’s] method,” is the result of Kurtz’s absorption into native life—that by the</a:t>
            </a:r>
          </a:p>
          <a:p>
            <a:pPr algn="l"/>
            <a:r>
              <a:rPr lang="en-US" sz="2000" dirty="0" smtClean="0"/>
              <a:t> time he came to write this note he had assumed a position of power with respect to</a:t>
            </a:r>
          </a:p>
          <a:p>
            <a:pPr algn="l"/>
            <a:r>
              <a:rPr lang="en-US" sz="2000" dirty="0" smtClean="0"/>
              <a:t> the natives and had been a participant in “unspeakable rites,” where sacrifices had</a:t>
            </a:r>
          </a:p>
          <a:p>
            <a:pPr algn="l"/>
            <a:r>
              <a:rPr lang="en-US" sz="2000" dirty="0" smtClean="0"/>
              <a:t> been made in his name. At this point, Marlow also reveals that he feels he is</a:t>
            </a:r>
          </a:p>
          <a:p>
            <a:pPr algn="l"/>
            <a:r>
              <a:rPr lang="en-US" sz="2000" dirty="0" smtClean="0"/>
              <a:t> responsible for the “care of [Kurtz’s] memory,” and that he has no choice but to</a:t>
            </a:r>
          </a:p>
          <a:p>
            <a:pPr algn="l"/>
            <a:r>
              <a:rPr lang="en-US" sz="2000" dirty="0" smtClean="0"/>
              <a:t> remember and continue to talk about the man. </a:t>
            </a:r>
          </a:p>
          <a:p>
            <a:pPr algn="l"/>
            <a:r>
              <a:rPr lang="en-US" sz="2000" dirty="0" smtClean="0"/>
              <a:t>At the time Marlow is telling his story, he is still unsure whether Kurtz was worth the</a:t>
            </a:r>
          </a:p>
          <a:p>
            <a:pPr algn="l"/>
            <a:r>
              <a:rPr lang="en-US" sz="2000" dirty="0" smtClean="0"/>
              <a:t> lives lost on his behalf; thus, at this point, he returns to his dead helmsman and the</a:t>
            </a:r>
          </a:p>
          <a:p>
            <a:pPr algn="l"/>
            <a:r>
              <a:rPr lang="en-US" sz="2000" dirty="0" smtClean="0"/>
              <a:t> journey up the river. Marlow blames the helmsman’s death on the man’s own lack</a:t>
            </a:r>
          </a:p>
          <a:p>
            <a:pPr algn="l"/>
            <a:r>
              <a:rPr lang="en-US" sz="2000" dirty="0" smtClean="0"/>
              <a:t> of restraint: had the helmsman not tried to fire at the men on the riverbank, he</a:t>
            </a:r>
          </a:p>
          <a:p>
            <a:pPr algn="l"/>
            <a:r>
              <a:rPr lang="en-US" sz="2000" dirty="0" smtClean="0"/>
              <a:t> would not have been killed. Marlow drags the helmsman’s body out of the pilot-</a:t>
            </a:r>
          </a:p>
          <a:p>
            <a:pPr algn="l"/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house and throws it overboard. The pilgrims are indignant that the man will not</a:t>
            </a:r>
          </a:p>
          <a:p>
            <a:pPr algn="l"/>
            <a:r>
              <a:rPr lang="en-US" sz="2000" dirty="0" smtClean="0"/>
              <a:t> receive a proper burial, and the cannibals seem to mourn the loss of a potential</a:t>
            </a:r>
          </a:p>
          <a:p>
            <a:pPr algn="l"/>
            <a:r>
              <a:rPr lang="en-US" sz="2000" dirty="0" smtClean="0"/>
              <a:t> meal. The pilgrims have concluded Kurtz must be dead and the Inner Station</a:t>
            </a:r>
          </a:p>
          <a:p>
            <a:pPr algn="l"/>
            <a:r>
              <a:rPr lang="en-US" sz="2000" dirty="0" smtClean="0"/>
              <a:t> destroyed, but they are cheered at the crushing defeat they believe they dealt their</a:t>
            </a:r>
          </a:p>
          <a:p>
            <a:pPr algn="l"/>
            <a:r>
              <a:rPr lang="en-US" sz="2000" dirty="0" smtClean="0"/>
              <a:t> unseen attackers. Marlow remains skeptical and sarcastically congratulates them on</a:t>
            </a:r>
          </a:p>
          <a:p>
            <a:pPr algn="l"/>
            <a:r>
              <a:rPr lang="en-US" sz="2000" dirty="0" smtClean="0"/>
              <a:t> the amount of smoke they have managed to produce. Suddenly, the Inner Station</a:t>
            </a:r>
          </a:p>
          <a:p>
            <a:pPr algn="l"/>
            <a:r>
              <a:rPr lang="en-US" sz="2000" dirty="0" smtClean="0"/>
              <a:t> comes into view, somewhat decayed but still standing.</a:t>
            </a:r>
          </a:p>
          <a:p>
            <a:pPr algn="l"/>
            <a:r>
              <a:rPr lang="en-US" sz="2000" dirty="0" smtClean="0"/>
              <a:t>A white man, the Russian trader, beckons to them from the shore. He wears a gaudy</a:t>
            </a:r>
          </a:p>
          <a:p>
            <a:pPr algn="l"/>
            <a:r>
              <a:rPr lang="en-US" sz="2000" dirty="0" smtClean="0"/>
              <a:t> patchwork suit and babbles incessantly. He is aware they have been attacked but</a:t>
            </a:r>
          </a:p>
          <a:p>
            <a:pPr algn="l"/>
            <a:r>
              <a:rPr lang="en-US" sz="2000" dirty="0" smtClean="0"/>
              <a:t> tells them that everything will now be okay. The manager and the pilgrims go up the</a:t>
            </a:r>
          </a:p>
          <a:p>
            <a:pPr algn="l"/>
            <a:r>
              <a:rPr lang="en-US" sz="2000" dirty="0" smtClean="0"/>
              <a:t> hill to retrieve Kurtz, while the Russian boards the ship to converse with Marlow. He</a:t>
            </a:r>
          </a:p>
          <a:p>
            <a:pPr algn="l"/>
            <a:r>
              <a:rPr lang="en-US" sz="2000" dirty="0" smtClean="0"/>
              <a:t> tells Marlow that the natives mean no harm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smtClean="0"/>
              <a:t>Heart of Darkness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(although he is less than convincing on this point), and he confirms Marlow’s theory</a:t>
            </a:r>
          </a:p>
          <a:p>
            <a:pPr algn="l"/>
            <a:r>
              <a:rPr lang="en-US" sz="2000" dirty="0" smtClean="0"/>
              <a:t> that the ship’s whistle is the best means of defense, since it will scare the natives</a:t>
            </a:r>
          </a:p>
          <a:p>
            <a:pPr algn="l"/>
            <a:r>
              <a:rPr lang="en-US" sz="2000" dirty="0" smtClean="0"/>
              <a:t> off. He gives a brief account of himself: he has been a merchant seaman and was</a:t>
            </a:r>
          </a:p>
          <a:p>
            <a:pPr algn="l"/>
            <a:r>
              <a:rPr lang="en-US" sz="2000" dirty="0" smtClean="0"/>
              <a:t> outfitted by a Dutch trading house to go into the African interior. Marlow gives him</a:t>
            </a:r>
          </a:p>
          <a:p>
            <a:pPr algn="l"/>
            <a:r>
              <a:rPr lang="en-US" sz="2000" dirty="0" smtClean="0"/>
              <a:t> the book on seamanship that had been left with the firewood, and the trader is very</a:t>
            </a:r>
          </a:p>
          <a:p>
            <a:pPr algn="l"/>
            <a:r>
              <a:rPr lang="en-US" sz="2000" dirty="0" smtClean="0"/>
              <a:t> happy to have it back.</a:t>
            </a:r>
          </a:p>
          <a:p>
            <a:pPr algn="l"/>
            <a:r>
              <a:rPr lang="en-US" sz="2000" dirty="0" smtClean="0"/>
              <a:t>As it turns out, what Marlow had thought were encoded notes are simply notes</a:t>
            </a:r>
          </a:p>
          <a:p>
            <a:pPr algn="l"/>
            <a:r>
              <a:rPr lang="en-US" sz="2000" dirty="0" smtClean="0"/>
              <a:t> written in Russian. The Russian trader tells Marlow that he has had trouble</a:t>
            </a:r>
          </a:p>
          <a:p>
            <a:pPr algn="l"/>
            <a:r>
              <a:rPr lang="en-US" sz="2000" dirty="0" smtClean="0"/>
              <a:t> restraining the natives, and he suggests that the steamer was attacked because the</a:t>
            </a:r>
          </a:p>
          <a:p>
            <a:pPr algn="l"/>
            <a:r>
              <a:rPr lang="en-US" sz="2000" dirty="0" smtClean="0"/>
              <a:t> natives do not want Kurtz to leave. The Russian also offers yet another enigmatic</a:t>
            </a:r>
          </a:p>
          <a:p>
            <a:pPr algn="l"/>
            <a:r>
              <a:rPr lang="en-US" sz="2000" dirty="0" smtClean="0"/>
              <a:t> picture of Kurtz. According to the trader, one does not talk to Kurtz but listens to</a:t>
            </a:r>
          </a:p>
          <a:p>
            <a:pPr algn="l"/>
            <a:r>
              <a:rPr lang="en-US" sz="2000" dirty="0" smtClean="0"/>
              <a:t> him. The trader credits Kurtz for having “enlarged his mind.”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smtClean="0"/>
              <a:t>Heart of Darkness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 smtClean="0"/>
              <a:t>Analysis</a:t>
            </a:r>
          </a:p>
          <a:p>
            <a:pPr algn="l"/>
            <a:r>
              <a:rPr lang="en-US" sz="2000" dirty="0" smtClean="0"/>
              <a:t>The interruption and digression at the beginning of this section suggests that</a:t>
            </a:r>
          </a:p>
          <a:p>
            <a:pPr algn="l"/>
            <a:r>
              <a:rPr lang="en-US" sz="2000" dirty="0" smtClean="0"/>
              <a:t> Marlow has begun to feel the need to justify his own conduct. Marlow speaks of his</a:t>
            </a:r>
          </a:p>
          <a:p>
            <a:pPr algn="l"/>
            <a:r>
              <a:rPr lang="en-US" sz="2000" dirty="0" smtClean="0"/>
              <a:t> fascination with Kurtz as something over which he has no control, as if Kurtz refuses</a:t>
            </a:r>
          </a:p>
          <a:p>
            <a:pPr algn="l"/>
            <a:r>
              <a:rPr lang="en-US" sz="2000" dirty="0" smtClean="0"/>
              <a:t> to be forgotten. This is one of a number of instances in which Marlow suggests that</a:t>
            </a:r>
          </a:p>
          <a:p>
            <a:pPr algn="l"/>
            <a:r>
              <a:rPr lang="en-US" sz="2000" dirty="0" smtClean="0"/>
              <a:t> a person’s responsibility for his actions is not clear-cut. The Russian trader is</a:t>
            </a:r>
          </a:p>
          <a:p>
            <a:pPr algn="l"/>
            <a:r>
              <a:rPr lang="en-US" sz="2000" dirty="0" smtClean="0"/>
              <a:t> another example of this: Marlow does not clarify whether the trader follows Kurtz</a:t>
            </a:r>
          </a:p>
          <a:p>
            <a:pPr algn="l"/>
            <a:r>
              <a:rPr lang="en-US" sz="2000" dirty="0" smtClean="0"/>
              <a:t> because of Kurtz’s charisma, or because of the trader’s weakness or insanity.</a:t>
            </a:r>
          </a:p>
          <a:p>
            <a:pPr algn="l"/>
            <a:r>
              <a:rPr lang="en-US" sz="2000" dirty="0" smtClean="0"/>
              <a:t>Marlow repeatedly characterizes Kurtz as a voice, suggesting that eloquence is his</a:t>
            </a:r>
          </a:p>
          <a:p>
            <a:pPr algn="l"/>
            <a:r>
              <a:rPr lang="en-US" sz="2000" dirty="0" smtClean="0"/>
              <a:t> defining trait. But Kurtz’s eloquence is empty. Moreover, the picture that Marlow</a:t>
            </a:r>
          </a:p>
          <a:p>
            <a:pPr algn="l"/>
            <a:r>
              <a:rPr lang="en-US" sz="2000" dirty="0" smtClean="0"/>
              <a:t> paints of Kurtz is extremely ironic. Both in Europe and in Africa, Kurtz is reputed to</a:t>
            </a:r>
          </a:p>
          <a:p>
            <a:pPr algn="l"/>
            <a:r>
              <a:rPr lang="en-US" sz="2000" dirty="0" smtClean="0"/>
              <a:t> be a great humanitarian. Whereas the other employees of the Company only</a:t>
            </a:r>
          </a:p>
          <a:p>
            <a:pPr algn="l"/>
            <a:r>
              <a:rPr lang="en-US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752600"/>
            <a:ext cx="8915400" cy="4525963"/>
          </a:xfrm>
        </p:spPr>
        <p:txBody>
          <a:bodyPr/>
          <a:lstStyle/>
          <a:p>
            <a:pPr algn="l"/>
            <a:r>
              <a:rPr lang="en-US" sz="2000" dirty="0" smtClean="0"/>
              <a:t>want to make a profit or to advance to a better position within the Company, Kurtz </a:t>
            </a:r>
          </a:p>
          <a:p>
            <a:pPr algn="l"/>
            <a:r>
              <a:rPr lang="en-US" sz="2000" dirty="0" smtClean="0"/>
              <a:t>embodies the ideals and fine sentiments with which Europeans justified</a:t>
            </a:r>
          </a:p>
          <a:p>
            <a:pPr algn="l"/>
            <a:r>
              <a:rPr lang="en-US" sz="2000" dirty="0" smtClean="0"/>
              <a:t> imperialism—particularly the idea that Europeans brought light and civilization to</a:t>
            </a:r>
          </a:p>
          <a:p>
            <a:pPr algn="l"/>
            <a:r>
              <a:rPr lang="en-US" sz="2000" dirty="0" smtClean="0"/>
              <a:t> savage peoples. But when Marlow discovers him, Kurtz has become so ruthless and</a:t>
            </a:r>
          </a:p>
          <a:p>
            <a:pPr algn="l"/>
            <a:r>
              <a:rPr lang="en-US" sz="2000" dirty="0" smtClean="0"/>
              <a:t> rapacious that even the other managers are shocked. . He refers to the ivory as his</a:t>
            </a:r>
          </a:p>
          <a:p>
            <a:pPr algn="l"/>
            <a:r>
              <a:rPr lang="en-US" sz="2000" dirty="0" smtClean="0"/>
              <a:t> own and sets himself up as a primitive </a:t>
            </a:r>
            <a:r>
              <a:rPr lang="en-US" sz="2000" dirty="0" smtClean="0"/>
              <a:t> semi-god </a:t>
            </a:r>
            <a:r>
              <a:rPr lang="en-US" sz="2000" dirty="0" smtClean="0"/>
              <a:t>to the natives. He has written a </a:t>
            </a:r>
          </a:p>
          <a:p>
            <a:pPr algn="l"/>
            <a:r>
              <a:rPr lang="en-US" sz="2000" dirty="0" smtClean="0"/>
              <a:t>seventeen-page document on the suppression of savage customs, to be </a:t>
            </a:r>
          </a:p>
          <a:p>
            <a:pPr algn="l"/>
            <a:r>
              <a:rPr lang="en-US" sz="2000" dirty="0" smtClean="0"/>
              <a:t>disseminated in Europe, but his supposed desire to “civilize” the natives is strikingly</a:t>
            </a:r>
          </a:p>
          <a:p>
            <a:pPr algn="l"/>
            <a:r>
              <a:rPr lang="en-US" sz="2000" dirty="0" smtClean="0"/>
              <a:t> contradicted by his postscript, “Exterminate all the brutes!” Marlow is careful to tell </a:t>
            </a:r>
          </a:p>
          <a:p>
            <a:pPr algn="l"/>
            <a:r>
              <a:rPr lang="en-US" sz="2000" dirty="0" smtClean="0"/>
              <a:t>his listeners that there was something wrong with Kurtz, some flaw in his character</a:t>
            </a:r>
          </a:p>
          <a:p>
            <a:pPr algn="l"/>
            <a:r>
              <a:rPr lang="en-US" sz="2000" dirty="0" smtClean="0"/>
              <a:t> that made him go insane in the isolation of the Inner Station. But the obvious</a:t>
            </a:r>
          </a:p>
          <a:p>
            <a:pPr algn="l"/>
            <a:r>
              <a:rPr lang="en-US" sz="2000" dirty="0" smtClean="0"/>
              <a:t> implication of Marlow’s story is that the humanitarian ideals and sentiments </a:t>
            </a:r>
          </a:p>
          <a:p>
            <a:pPr algn="l"/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smtClean="0"/>
              <a:t>Heart of Darkness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justifying imperialism are empty, and are merely rationalizations for exploitation and</a:t>
            </a:r>
          </a:p>
          <a:p>
            <a:pPr algn="l"/>
            <a:r>
              <a:rPr lang="en-US" sz="2000" dirty="0" smtClean="0"/>
              <a:t> extortion.</a:t>
            </a:r>
          </a:p>
          <a:p>
            <a:pPr algn="l"/>
            <a:r>
              <a:rPr lang="en-US" sz="2000" dirty="0" smtClean="0"/>
              <a:t>Marlow’s behavior in the face of an increasingly insane situation demonstrates his</a:t>
            </a:r>
          </a:p>
          <a:p>
            <a:pPr algn="l"/>
            <a:r>
              <a:rPr lang="en-US" sz="2000" dirty="0" smtClean="0"/>
              <a:t> refusal to give in to the forces of madness. By throwing the dead helmsman</a:t>
            </a:r>
          </a:p>
          <a:p>
            <a:pPr algn="l"/>
            <a:r>
              <a:rPr lang="en-US" sz="2000" dirty="0" smtClean="0"/>
              <a:t> overboard, Marlow spares him from becoming dinner for the cannibals, but he also</a:t>
            </a:r>
          </a:p>
          <a:p>
            <a:pPr algn="l"/>
            <a:r>
              <a:rPr lang="en-US" sz="2000" dirty="0" smtClean="0"/>
              <a:t> saves him from what the helmsman might have found even worse: the hypocrisy of </a:t>
            </a:r>
          </a:p>
          <a:p>
            <a:pPr algn="l"/>
            <a:r>
              <a:rPr lang="en-US" sz="2000" dirty="0" smtClean="0"/>
              <a:t>a Christian burial by the pilgrims. In contrast with the pilgrims’ folly and hypocrisy, </a:t>
            </a:r>
          </a:p>
          <a:p>
            <a:pPr algn="l"/>
            <a:r>
              <a:rPr lang="en-US" sz="2000" dirty="0" smtClean="0"/>
              <a:t>Kurtz’s serene dictatorship is more attractive to Marlow. In fact, as Marlow’s </a:t>
            </a:r>
          </a:p>
          <a:p>
            <a:pPr algn="l"/>
            <a:r>
              <a:rPr lang="en-US" sz="2000" dirty="0" smtClean="0"/>
              <a:t>digression at the beginning of this section suggests, right and wrong, sane and</a:t>
            </a:r>
          </a:p>
          <a:p>
            <a:pPr algn="l"/>
            <a:r>
              <a:rPr lang="en-US" sz="2000" dirty="0" smtClean="0"/>
              <a:t> insane, are indistinguishable in this world gone mad. Force of personality is the only</a:t>
            </a:r>
          </a:p>
          <a:p>
            <a:pPr algn="l"/>
            <a:r>
              <a:rPr lang="en-US" sz="2000" dirty="0" smtClean="0"/>
              <a:t> means by which men are judged. As Marlow’s ability to captivate his listeners with</a:t>
            </a:r>
          </a:p>
          <a:p>
            <a:pPr algn="l"/>
            <a:r>
              <a:rPr lang="en-US" sz="2000" dirty="0" smtClean="0"/>
              <a:t> his story suggests, charisma may be his link with Kurtz. What the Russian trader says</a:t>
            </a:r>
          </a:p>
          <a:p>
            <a:pPr algn="l"/>
            <a:r>
              <a:rPr lang="en-US" sz="2000" dirty="0" smtClean="0"/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Heart of Darkness</a:t>
            </a:r>
            <a:endParaRPr lang="en-US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of Kurtz is true of Marlow too: he is a man to whom people listen, not someone with</a:t>
            </a:r>
          </a:p>
          <a:p>
            <a:pPr algn="l"/>
            <a:r>
              <a:rPr lang="en-US" sz="2000" dirty="0" smtClean="0"/>
              <a:t> whom they converse. Thus, the darkness in Kurtz may repel Marlow mostly because</a:t>
            </a:r>
          </a:p>
          <a:p>
            <a:pPr algn="l"/>
            <a:r>
              <a:rPr lang="en-US" sz="2000" dirty="0" smtClean="0"/>
              <a:t> it reflects his own internal darkness.</a:t>
            </a:r>
          </a:p>
        </p:txBody>
      </p:sp>
      <p:pic>
        <p:nvPicPr>
          <p:cNvPr id="4" name="Picture 5" descr="congobas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3048000"/>
            <a:ext cx="2413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2438400" y="3657600"/>
            <a:ext cx="3124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dirty="0" smtClean="0"/>
              <a:t>1889-90: Conrad goes to</a:t>
            </a:r>
          </a:p>
          <a:p>
            <a:pPr eaLnBrk="1" hangingPunct="1"/>
            <a:r>
              <a:rPr lang="en-US" dirty="0" smtClean="0"/>
              <a:t> Congo &amp; captains river steamboat to retrieve Klein; trauma &amp; illness haunt him the rest of his life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2575</Words>
  <Application>Microsoft Office PowerPoint</Application>
  <PresentationFormat>A4 Paper (210x297 mm)‎</PresentationFormat>
  <Paragraphs>204</Paragraphs>
  <Slides>18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Lecture 7</vt:lpstr>
      <vt:lpstr>Heart of Darkness</vt:lpstr>
      <vt:lpstr>Heart of Darkness</vt:lpstr>
      <vt:lpstr>Heart of Darkness</vt:lpstr>
      <vt:lpstr>Heart of Darkness</vt:lpstr>
      <vt:lpstr>Heart of Darkness</vt:lpstr>
      <vt:lpstr>Heart of Darkness</vt:lpstr>
      <vt:lpstr>Heart of Darkness</vt:lpstr>
      <vt:lpstr>Heart of Darkness</vt:lpstr>
      <vt:lpstr>Heart of Darkness</vt:lpstr>
      <vt:lpstr>Heart of Darkness</vt:lpstr>
      <vt:lpstr>Heart of Darkness</vt:lpstr>
      <vt:lpstr>Heart of Darkness</vt:lpstr>
      <vt:lpstr>Heart of Darkness</vt:lpstr>
      <vt:lpstr>Heart of Darkness</vt:lpstr>
      <vt:lpstr>Heart of Darkness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116</cp:revision>
  <dcterms:created xsi:type="dcterms:W3CDTF">2009-10-14T19:14:34Z</dcterms:created>
  <dcterms:modified xsi:type="dcterms:W3CDTF">2012-02-29T11:05:35Z</dcterms:modified>
</cp:coreProperties>
</file>