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81"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a:t>
            </a:r>
            <a:r>
              <a:rPr lang="en-US" sz="2800" b="1" dirty="0" err="1" smtClean="0">
                <a:solidFill>
                  <a:srgbClr val="7F7F7F"/>
                </a:solidFill>
                <a:latin typeface="Calibri" pitchFamily="34" charset="0"/>
                <a:cs typeface="Times New Roman" pitchFamily="18" charset="0"/>
              </a:rPr>
              <a:t>Nour</a:t>
            </a:r>
            <a:r>
              <a:rPr lang="en-US" sz="2800" b="1" dirty="0" smtClean="0">
                <a:solidFill>
                  <a:srgbClr val="7F7F7F"/>
                </a:solidFill>
                <a:latin typeface="Calibri" pitchFamily="34" charset="0"/>
                <a:cs typeface="Times New Roman" pitchFamily="18" charset="0"/>
              </a:rPr>
              <a:t>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8</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a:p>
            <a:pPr eaLnBrk="1" hangingPunct="1"/>
            <a:r>
              <a:rPr lang="en-US" b="1" dirty="0" smtClean="0">
                <a:solidFill>
                  <a:schemeClr val="tx1"/>
                </a:solidFill>
                <a:cs typeface="Arial" pitchFamily="34" charset="0"/>
              </a:rPr>
              <a:t>Heart of Darkness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Joseph Conrad</a:t>
            </a:r>
            <a:endParaRPr lang="en-US" dirty="0"/>
          </a:p>
        </p:txBody>
      </p:sp>
      <p:pic>
        <p:nvPicPr>
          <p:cNvPr id="4" name="Picture 5" descr="conrad"/>
          <p:cNvPicPr>
            <a:picLocks noGrp="1" noChangeAspect="1" noChangeArrowheads="1"/>
          </p:cNvPicPr>
          <p:nvPr>
            <p:ph idx="1"/>
          </p:nvPr>
        </p:nvPicPr>
        <p:blipFill>
          <a:blip r:embed="rId2" cstate="print"/>
          <a:srcRect/>
          <a:stretch>
            <a:fillRect/>
          </a:stretch>
        </p:blipFill>
        <p:spPr bwMode="auto">
          <a:xfrm>
            <a:off x="3377372" y="1600200"/>
            <a:ext cx="3151255"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Characters</a:t>
            </a:r>
            <a:endParaRPr lang="en-US" sz="2400" dirty="0"/>
          </a:p>
        </p:txBody>
      </p:sp>
      <p:sp>
        <p:nvSpPr>
          <p:cNvPr id="3" name="عنصر نائب للمحتوى 2"/>
          <p:cNvSpPr>
            <a:spLocks noGrp="1"/>
          </p:cNvSpPr>
          <p:nvPr>
            <p:ph idx="1"/>
          </p:nvPr>
        </p:nvSpPr>
        <p:spPr/>
        <p:txBody>
          <a:bodyPr/>
          <a:lstStyle/>
          <a:p>
            <a:pPr>
              <a:buFont typeface="Arial" pitchFamily="34" charset="0"/>
              <a:buChar char="•"/>
            </a:pPr>
            <a:endParaRPr lang="en-US" sz="2000" b="1" dirty="0" smtClean="0">
              <a:latin typeface="Times New Roman" pitchFamily="18" charset="0"/>
              <a:cs typeface="Times New Roman" pitchFamily="18" charset="0"/>
            </a:endParaRPr>
          </a:p>
          <a:p>
            <a:pPr algn="l">
              <a:buFont typeface="Arial" pitchFamily="34" charset="0"/>
              <a:buChar char="•"/>
            </a:pPr>
            <a:r>
              <a:rPr lang="en-US" sz="2000" b="1" dirty="0" smtClean="0">
                <a:latin typeface="Times New Roman" pitchFamily="18" charset="0"/>
                <a:cs typeface="Times New Roman" pitchFamily="18" charset="0"/>
              </a:rPr>
              <a:t>Marlow</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 protagonist of </a:t>
            </a:r>
            <a:r>
              <a:rPr lang="en-US" sz="2000" i="1" dirty="0" smtClean="0">
                <a:latin typeface="Times New Roman" pitchFamily="18" charset="0"/>
                <a:cs typeface="Times New Roman" pitchFamily="18" charset="0"/>
              </a:rPr>
              <a:t>Heart of Darkness</a:t>
            </a:r>
            <a:r>
              <a:rPr lang="en-US" sz="2000" dirty="0" smtClean="0">
                <a:latin typeface="Times New Roman" pitchFamily="18" charset="0"/>
                <a:cs typeface="Times New Roman" pitchFamily="18" charset="0"/>
              </a:rPr>
              <a:t>. Marlow is philosophical, independent-minded, and generally skeptical of those around him. He is also a master storyteller, eloquent and able to draw his listeners into his tale. Although Marlow shares many of his fellow Europeans’ prejudices, he has seen enough of the world and has encountered enough debased white men to make him skeptical of imperialism.</a:t>
            </a:r>
          </a:p>
          <a:p>
            <a:pPr algn="l">
              <a:buFont typeface="Arial" pitchFamily="34" charset="0"/>
              <a:buChar char="•"/>
            </a:pPr>
            <a:r>
              <a:rPr lang="en-US" sz="2000" b="1" dirty="0" smtClean="0">
                <a:latin typeface="Times New Roman" pitchFamily="18" charset="0"/>
                <a:cs typeface="Times New Roman" pitchFamily="18" charset="0"/>
              </a:rPr>
              <a:t>Kurtz</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 chief of the Inner Station and the object of Marlow’s quest. Among Kurtz’s many talents are his charisma and his ability to lead men. Kurtz is a man who understands the power of words, and his writings are marked by an eloquence that obscures their horrifying message. Although he remains an enigma even to Marlow, Kurtz clearly exerts a powerful influence on the people in his life.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Characters</a:t>
            </a:r>
            <a:endParaRPr lang="en-US" sz="2400"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His downfall seems to be a result of his willingness to ignore the hypocritical rules </a:t>
            </a:r>
          </a:p>
          <a:p>
            <a:pPr algn="l"/>
            <a:r>
              <a:rPr lang="en-US" sz="2000" dirty="0" smtClean="0">
                <a:latin typeface="Times New Roman" pitchFamily="18" charset="0"/>
                <a:cs typeface="Times New Roman" pitchFamily="18" charset="0"/>
              </a:rPr>
              <a:t>that govern European colonial conduct: Kurtz has “kicked himself loose of the earth” </a:t>
            </a:r>
          </a:p>
          <a:p>
            <a:pPr algn="l"/>
            <a:r>
              <a:rPr lang="en-US" sz="2000" dirty="0" smtClean="0">
                <a:latin typeface="Times New Roman" pitchFamily="18" charset="0"/>
                <a:cs typeface="Times New Roman" pitchFamily="18" charset="0"/>
              </a:rPr>
              <a:t>by fraternizing excessively with the natives and not keeping up appearances. Kurtz </a:t>
            </a:r>
          </a:p>
          <a:p>
            <a:pPr algn="l"/>
            <a:r>
              <a:rPr lang="en-US" sz="2000" dirty="0" smtClean="0">
                <a:latin typeface="Times New Roman" pitchFamily="18" charset="0"/>
                <a:cs typeface="Times New Roman" pitchFamily="18" charset="0"/>
              </a:rPr>
              <a:t>has become wildly successful but he has also indulged his own evil desires and </a:t>
            </a:r>
          </a:p>
          <a:p>
            <a:pPr algn="l"/>
            <a:r>
              <a:rPr lang="en-US" sz="2000" dirty="0" smtClean="0">
                <a:latin typeface="Times New Roman" pitchFamily="18" charset="0"/>
                <a:cs typeface="Times New Roman" pitchFamily="18" charset="0"/>
              </a:rPr>
              <a:t>alienated himself from his fellow white men.</a:t>
            </a:r>
          </a:p>
          <a:p>
            <a:pPr algn="l"/>
            <a:r>
              <a:rPr lang="en-US" sz="2000" b="1" dirty="0" smtClean="0">
                <a:latin typeface="Times New Roman" pitchFamily="18" charset="0"/>
                <a:cs typeface="Times New Roman" pitchFamily="18" charset="0"/>
              </a:rPr>
              <a:t>General Manager</a:t>
            </a:r>
            <a:r>
              <a:rPr lang="en-US" sz="2000" dirty="0" smtClean="0">
                <a:latin typeface="Times New Roman" pitchFamily="18" charset="0"/>
                <a:cs typeface="Times New Roman" pitchFamily="18" charset="0"/>
              </a:rPr>
              <a:t>:</a:t>
            </a:r>
          </a:p>
          <a:p>
            <a:pPr algn="l"/>
            <a:r>
              <a:rPr lang="en-US" sz="2000" dirty="0" smtClean="0">
                <a:latin typeface="Times New Roman" pitchFamily="18" charset="0"/>
                <a:cs typeface="Times New Roman" pitchFamily="18" charset="0"/>
              </a:rPr>
              <a:t>The chief agent of the Company’s African territory and manager of the Central </a:t>
            </a:r>
          </a:p>
          <a:p>
            <a:pPr algn="l"/>
            <a:r>
              <a:rPr lang="en-US" sz="2000" dirty="0" smtClean="0">
                <a:latin typeface="Times New Roman" pitchFamily="18" charset="0"/>
                <a:cs typeface="Times New Roman" pitchFamily="18" charset="0"/>
              </a:rPr>
              <a:t>Station. The General manager owes his success to a hardy constitution that allows </a:t>
            </a:r>
          </a:p>
          <a:p>
            <a:pPr algn="l"/>
            <a:r>
              <a:rPr lang="en-US" sz="2000" dirty="0" smtClean="0">
                <a:latin typeface="Times New Roman" pitchFamily="18" charset="0"/>
                <a:cs typeface="Times New Roman" pitchFamily="18" charset="0"/>
              </a:rPr>
              <a:t>him to outlive all his competitors. He is average in appearance and unremarkable in </a:t>
            </a:r>
          </a:p>
          <a:p>
            <a:pPr algn="l"/>
            <a:r>
              <a:rPr lang="en-US" sz="2000" dirty="0" smtClean="0">
                <a:latin typeface="Times New Roman" pitchFamily="18" charset="0"/>
                <a:cs typeface="Times New Roman" pitchFamily="18" charset="0"/>
              </a:rPr>
              <a:t>abilities, but he possesses a strange capacity to produce uneasiness in those around </a:t>
            </a:r>
          </a:p>
          <a:p>
            <a:pPr algn="l"/>
            <a:r>
              <a:rPr lang="en-US" sz="2000" dirty="0" smtClean="0">
                <a:latin typeface="Times New Roman" pitchFamily="18" charset="0"/>
                <a:cs typeface="Times New Roman" pitchFamily="18" charset="0"/>
              </a:rPr>
              <a:t>him, which allows him to exert his control.</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Characters</a:t>
            </a:r>
            <a:endParaRPr lang="en-US" sz="2000" dirty="0"/>
          </a:p>
        </p:txBody>
      </p:sp>
      <p:sp>
        <p:nvSpPr>
          <p:cNvPr id="3" name="عنصر نائب للمحتوى 2"/>
          <p:cNvSpPr>
            <a:spLocks noGrp="1"/>
          </p:cNvSpPr>
          <p:nvPr>
            <p:ph idx="1"/>
          </p:nvPr>
        </p:nvSpPr>
        <p:spPr/>
        <p:txBody>
          <a:bodyPr/>
          <a:lstStyle/>
          <a:p>
            <a:pPr algn="l"/>
            <a:r>
              <a:rPr lang="en-US" sz="2000" b="1" dirty="0" smtClean="0"/>
              <a:t>Pilgrims</a:t>
            </a:r>
            <a:r>
              <a:rPr lang="en-US" sz="2000" dirty="0" smtClean="0"/>
              <a:t>:</a:t>
            </a:r>
          </a:p>
          <a:p>
            <a:pPr algn="l"/>
            <a:r>
              <a:rPr lang="en-US" sz="2000" dirty="0" smtClean="0">
                <a:latin typeface="Times New Roman" pitchFamily="18" charset="0"/>
                <a:cs typeface="Times New Roman" pitchFamily="18" charset="0"/>
              </a:rPr>
              <a:t>The bumbling, greedy agents of the Central Station. They carry long wooden staves, </a:t>
            </a:r>
          </a:p>
          <a:p>
            <a:pPr algn="l"/>
            <a:r>
              <a:rPr lang="en-US" sz="2000" dirty="0" smtClean="0">
                <a:latin typeface="Times New Roman" pitchFamily="18" charset="0"/>
                <a:cs typeface="Times New Roman" pitchFamily="18" charset="0"/>
              </a:rPr>
              <a:t>reminding Marlow of traditional religious travelers. They all want to be appointed to</a:t>
            </a:r>
          </a:p>
          <a:p>
            <a:pPr algn="l"/>
            <a:r>
              <a:rPr lang="en-US" sz="2000" dirty="0" smtClean="0">
                <a:latin typeface="Times New Roman" pitchFamily="18" charset="0"/>
                <a:cs typeface="Times New Roman" pitchFamily="18" charset="0"/>
              </a:rPr>
              <a:t> a station so that they can trade for ivory and earn a commission, but none of them </a:t>
            </a:r>
          </a:p>
          <a:p>
            <a:pPr algn="l"/>
            <a:r>
              <a:rPr lang="en-US" sz="2000" dirty="0" smtClean="0">
                <a:latin typeface="Times New Roman" pitchFamily="18" charset="0"/>
                <a:cs typeface="Times New Roman" pitchFamily="18" charset="0"/>
              </a:rPr>
              <a:t>actually takes any effective steps toward achieving this goal. They are obsessed with </a:t>
            </a:r>
          </a:p>
          <a:p>
            <a:pPr algn="l"/>
            <a:r>
              <a:rPr lang="en-US" sz="2000" dirty="0" smtClean="0">
                <a:latin typeface="Times New Roman" pitchFamily="18" charset="0"/>
                <a:cs typeface="Times New Roman" pitchFamily="18" charset="0"/>
              </a:rPr>
              <a:t>keeping up a veneer of civilization and proper conduct, and are motivated entirely by</a:t>
            </a:r>
          </a:p>
          <a:p>
            <a:pPr algn="l"/>
            <a:r>
              <a:rPr lang="en-US" sz="2000" dirty="0" smtClean="0">
                <a:latin typeface="Times New Roman" pitchFamily="18" charset="0"/>
                <a:cs typeface="Times New Roman" pitchFamily="18" charset="0"/>
              </a:rPr>
              <a:t> self-interest. They hate the natives and treat them like animals.</a:t>
            </a:r>
          </a:p>
          <a:p>
            <a:pPr algn="l"/>
            <a:r>
              <a:rPr lang="en-US" sz="2000" b="1" dirty="0" smtClean="0">
                <a:latin typeface="Times New Roman" pitchFamily="18" charset="0"/>
                <a:cs typeface="Times New Roman" pitchFamily="18" charset="0"/>
              </a:rPr>
              <a:t>Cannibals</a:t>
            </a:r>
            <a:r>
              <a:rPr lang="en-US" sz="2000" dirty="0" smtClean="0">
                <a:latin typeface="Times New Roman" pitchFamily="18" charset="0"/>
                <a:cs typeface="Times New Roman" pitchFamily="18" charset="0"/>
              </a:rPr>
              <a:t>:</a:t>
            </a:r>
          </a:p>
          <a:p>
            <a:pPr algn="l"/>
            <a:r>
              <a:rPr lang="en-US" sz="2000" dirty="0" smtClean="0">
                <a:latin typeface="Times New Roman" pitchFamily="18" charset="0"/>
                <a:cs typeface="Times New Roman" pitchFamily="18" charset="0"/>
              </a:rPr>
              <a:t>Natives hired as the crew of the steamer. They are a surprisingly reasonable and well-</a:t>
            </a:r>
          </a:p>
          <a:p>
            <a:pPr algn="l"/>
            <a:r>
              <a:rPr lang="en-US" sz="2000" dirty="0" smtClean="0">
                <a:latin typeface="Times New Roman" pitchFamily="18" charset="0"/>
                <a:cs typeface="Times New Roman" pitchFamily="18" charset="0"/>
              </a:rPr>
              <a:t>tempered bunch. Marlow respects their restraint and calm acceptance of adversity. </a:t>
            </a:r>
          </a:p>
          <a:p>
            <a:pPr algn="l"/>
            <a:r>
              <a:rPr lang="en-US" sz="2000" dirty="0" smtClean="0">
                <a:latin typeface="Times New Roman" pitchFamily="18" charset="0"/>
                <a:cs typeface="Times New Roman" pitchFamily="18" charset="0"/>
              </a:rPr>
              <a:t>The leader of the group, in particular, seems to be intelligent and capable of ironic </a:t>
            </a:r>
          </a:p>
          <a:p>
            <a:pPr algn="l"/>
            <a:r>
              <a:rPr lang="en-US" sz="2000" dirty="0" smtClean="0">
                <a:latin typeface="Times New Roman" pitchFamily="18" charset="0"/>
                <a:cs typeface="Times New Roman" pitchFamily="18" charset="0"/>
              </a:rPr>
              <a:t>reflection upon his situation.</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Characters</a:t>
            </a:r>
            <a:endParaRPr lang="en-US" sz="2400" dirty="0"/>
          </a:p>
        </p:txBody>
      </p:sp>
      <p:sp>
        <p:nvSpPr>
          <p:cNvPr id="3" name="عنصر نائب للمحتوى 2"/>
          <p:cNvSpPr>
            <a:spLocks noGrp="1"/>
          </p:cNvSpPr>
          <p:nvPr>
            <p:ph idx="1"/>
          </p:nvPr>
        </p:nvSpPr>
        <p:spPr/>
        <p:txBody>
          <a:bodyPr/>
          <a:lstStyle/>
          <a:p>
            <a:pPr algn="l"/>
            <a:r>
              <a:rPr lang="en-US" sz="2000" b="1" dirty="0" smtClean="0"/>
              <a:t>Russian trader</a:t>
            </a:r>
            <a:r>
              <a:rPr lang="en-US" sz="2000" dirty="0" smtClean="0"/>
              <a:t>: </a:t>
            </a:r>
          </a:p>
          <a:p>
            <a:pPr algn="l"/>
            <a:r>
              <a:rPr lang="en-US" sz="2000" dirty="0" smtClean="0">
                <a:latin typeface="Times New Roman" pitchFamily="18" charset="0"/>
                <a:cs typeface="Times New Roman" pitchFamily="18" charset="0"/>
              </a:rPr>
              <a:t>A Russian sailor who has gone into the African interior as the trading representative</a:t>
            </a:r>
          </a:p>
          <a:p>
            <a:pPr algn="l"/>
            <a:r>
              <a:rPr lang="en-US" sz="2000" dirty="0" smtClean="0">
                <a:latin typeface="Times New Roman" pitchFamily="18" charset="0"/>
                <a:cs typeface="Times New Roman" pitchFamily="18" charset="0"/>
              </a:rPr>
              <a:t> of a Dutch company. He is boyish in appearance and temperament, and seems to </a:t>
            </a:r>
          </a:p>
          <a:p>
            <a:pPr algn="l"/>
            <a:r>
              <a:rPr lang="en-US" sz="2000" dirty="0" smtClean="0">
                <a:latin typeface="Times New Roman" pitchFamily="18" charset="0"/>
                <a:cs typeface="Times New Roman" pitchFamily="18" charset="0"/>
              </a:rPr>
              <a:t>exist wholly on the glamour of youth and the audacity of adventurousness. He is a</a:t>
            </a:r>
          </a:p>
          <a:p>
            <a:pPr algn="l"/>
            <a:r>
              <a:rPr lang="en-US" sz="2000" dirty="0" smtClean="0">
                <a:latin typeface="Times New Roman" pitchFamily="18" charset="0"/>
                <a:cs typeface="Times New Roman" pitchFamily="18" charset="0"/>
              </a:rPr>
              <a:t> devoted disciple of Kurtz’s.</a:t>
            </a:r>
          </a:p>
          <a:p>
            <a:pPr algn="l"/>
            <a:r>
              <a:rPr lang="en-US" sz="2000" b="1" dirty="0" smtClean="0">
                <a:latin typeface="Times New Roman" pitchFamily="18" charset="0"/>
                <a:cs typeface="Times New Roman" pitchFamily="18" charset="0"/>
              </a:rPr>
              <a:t>Kurtz’s African Mistress</a:t>
            </a:r>
            <a:r>
              <a:rPr lang="en-US" sz="2000" dirty="0" smtClean="0">
                <a:latin typeface="Times New Roman" pitchFamily="18" charset="0"/>
                <a:cs typeface="Times New Roman" pitchFamily="18" charset="0"/>
              </a:rPr>
              <a:t>:</a:t>
            </a:r>
          </a:p>
          <a:p>
            <a:pPr algn="l"/>
            <a:r>
              <a:rPr lang="en-US" sz="2000" dirty="0" smtClean="0">
                <a:latin typeface="Times New Roman" pitchFamily="18" charset="0"/>
                <a:cs typeface="Times New Roman" pitchFamily="18" charset="0"/>
              </a:rPr>
              <a:t>A fiercely beautiful woman loaded with jewelry who appears on the shore when </a:t>
            </a:r>
          </a:p>
          <a:p>
            <a:pPr algn="l"/>
            <a:r>
              <a:rPr lang="en-US" sz="2000" dirty="0" smtClean="0">
                <a:latin typeface="Times New Roman" pitchFamily="18" charset="0"/>
                <a:cs typeface="Times New Roman" pitchFamily="18" charset="0"/>
              </a:rPr>
              <a:t>Marlow’s steamer arrives at and leaves the Inner Station. She seems to exert an undue</a:t>
            </a:r>
          </a:p>
          <a:p>
            <a:pPr algn="l"/>
            <a:r>
              <a:rPr lang="en-US" sz="2000" dirty="0" smtClean="0">
                <a:latin typeface="Times New Roman" pitchFamily="18" charset="0"/>
                <a:cs typeface="Times New Roman" pitchFamily="18" charset="0"/>
              </a:rPr>
              <a:t> influence over both Kurtz and the natives around the station, and the Russian trader </a:t>
            </a:r>
          </a:p>
          <a:p>
            <a:pPr algn="l"/>
            <a:r>
              <a:rPr lang="en-US" sz="2000" dirty="0" smtClean="0">
                <a:latin typeface="Times New Roman" pitchFamily="18" charset="0"/>
                <a:cs typeface="Times New Roman" pitchFamily="18" charset="0"/>
              </a:rPr>
              <a:t>points her out as someone to fear. Like Kurtz, she is an enigma: she never speaks to </a:t>
            </a:r>
          </a:p>
          <a:p>
            <a:pPr algn="l"/>
            <a:r>
              <a:rPr lang="en-US" sz="2000" dirty="0" smtClean="0">
                <a:latin typeface="Times New Roman" pitchFamily="18" charset="0"/>
                <a:cs typeface="Times New Roman" pitchFamily="18" charset="0"/>
              </a:rPr>
              <a:t>Marlow, and he never learns anything more about her.</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cap="all" dirty="0" smtClean="0">
                <a:ln/>
                <a:solidFill>
                  <a:schemeClr val="accent1"/>
                </a:solidFill>
                <a:effectLst>
                  <a:outerShdw blurRad="19685" dist="12700" dir="5400000" algn="tl" rotWithShape="0">
                    <a:schemeClr val="accent1">
                      <a:satMod val="130000"/>
                      <a:alpha val="60000"/>
                    </a:schemeClr>
                  </a:outerShdw>
                  <a:reflection blurRad="6350" stA="55000" endA="300" endPos="45500" dir="5400000" sy="-100000" algn="bl" rotWithShape="0"/>
                </a:effectLst>
              </a:rPr>
              <a:t>Characters</a:t>
            </a:r>
            <a:endParaRPr lang="en-US" sz="2400" dirty="0"/>
          </a:p>
        </p:txBody>
      </p:sp>
      <p:sp>
        <p:nvSpPr>
          <p:cNvPr id="3" name="عنصر نائب للمحتوى 2"/>
          <p:cNvSpPr>
            <a:spLocks noGrp="1"/>
          </p:cNvSpPr>
          <p:nvPr>
            <p:ph idx="1"/>
          </p:nvPr>
        </p:nvSpPr>
        <p:spPr/>
        <p:txBody>
          <a:bodyPr/>
          <a:lstStyle/>
          <a:p>
            <a:pPr algn="l"/>
            <a:r>
              <a:rPr lang="en-US" sz="2000" b="1" dirty="0" smtClean="0"/>
              <a:t>Kurtz’s Intended</a:t>
            </a:r>
            <a:r>
              <a:rPr lang="en-US" sz="2000" dirty="0" smtClean="0"/>
              <a:t>:</a:t>
            </a:r>
          </a:p>
          <a:p>
            <a:pPr algn="l"/>
            <a:r>
              <a:rPr lang="en-US" sz="2000" dirty="0" smtClean="0">
                <a:latin typeface="Times New Roman" pitchFamily="18" charset="0"/>
                <a:cs typeface="Times New Roman" pitchFamily="18" charset="0"/>
              </a:rPr>
              <a:t>Kurtz’s naïve and long-suffering fiancée, whom Marlow goes to visit after Kurtz’s </a:t>
            </a:r>
          </a:p>
          <a:p>
            <a:pPr algn="l"/>
            <a:r>
              <a:rPr lang="en-US" sz="2000" dirty="0" smtClean="0">
                <a:latin typeface="Times New Roman" pitchFamily="18" charset="0"/>
                <a:cs typeface="Times New Roman" pitchFamily="18" charset="0"/>
              </a:rPr>
              <a:t>death. Her unshakable certainty about Kurtz’s love for her reinforces Marlow’s belief </a:t>
            </a:r>
          </a:p>
          <a:p>
            <a:pPr algn="l"/>
            <a:r>
              <a:rPr lang="en-US" sz="2000" dirty="0" smtClean="0">
                <a:latin typeface="Times New Roman" pitchFamily="18" charset="0"/>
                <a:cs typeface="Times New Roman" pitchFamily="18" charset="0"/>
              </a:rPr>
              <a:t>that women live in a dream world, well insulated from reality.</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 name="Picture 1" descr="http://media.wiley.com/lit_note_images/4/1.jpg"/>
          <p:cNvPicPr>
            <a:picLocks noGrp="1" noChangeAspect="1" noChangeArrowheads="1"/>
          </p:cNvPicPr>
          <p:nvPr>
            <p:ph idx="1"/>
          </p:nvPr>
        </p:nvPicPr>
        <p:blipFill>
          <a:blip r:embed="rId2" cstate="print"/>
          <a:srcRect/>
          <a:stretch>
            <a:fillRect/>
          </a:stretch>
        </p:blipFill>
        <p:spPr bwMode="auto">
          <a:xfrm>
            <a:off x="381000" y="228600"/>
            <a:ext cx="9188704"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6000" dirty="0" smtClean="0"/>
              <a:t>Kurtz</a:t>
            </a:r>
            <a:endParaRPr lang="en-US" sz="6000" b="1" dirty="0"/>
          </a:p>
        </p:txBody>
      </p:sp>
      <p:sp>
        <p:nvSpPr>
          <p:cNvPr id="3" name="عنصر نائب للمحتوى 2"/>
          <p:cNvSpPr>
            <a:spLocks noGrp="1"/>
          </p:cNvSpPr>
          <p:nvPr>
            <p:ph idx="1"/>
          </p:nvPr>
        </p:nvSpPr>
        <p:spPr/>
        <p:txBody>
          <a:bodyPr/>
          <a:lstStyle/>
          <a:p>
            <a:pPr algn="l">
              <a:defRPr/>
            </a:pPr>
            <a:r>
              <a:rPr lang="en-US" sz="1800" dirty="0" smtClean="0">
                <a:latin typeface="Times New Roman" pitchFamily="18" charset="0"/>
                <a:ea typeface="Times New Roman" pitchFamily="18" charset="0"/>
                <a:cs typeface="Times New Roman" pitchFamily="18" charset="0"/>
              </a:rPr>
              <a:t>      One of the most enigmatic characters in twentieth-century literature, Kurtz is a petty tyrant, a dying </a:t>
            </a:r>
            <a:r>
              <a:rPr lang="en-US" sz="1800" dirty="0" smtClean="0">
                <a:latin typeface="Times New Roman" pitchFamily="18" charset="0"/>
                <a:ea typeface="Times New Roman" pitchFamily="18" charset="0"/>
                <a:cs typeface="Times New Roman" pitchFamily="18" charset="0"/>
              </a:rPr>
              <a:t>semi-god</a:t>
            </a:r>
            <a:r>
              <a:rPr lang="en-US" sz="1800" dirty="0" smtClean="0">
                <a:latin typeface="Times New Roman" pitchFamily="18" charset="0"/>
                <a:ea typeface="Times New Roman" pitchFamily="18" charset="0"/>
                <a:cs typeface="Times New Roman" pitchFamily="18" charset="0"/>
              </a:rPr>
              <a:t>, an embodiment of Europe, and an assault on European values. These contradictory elements combine to make Kurtz so fascinating to Marlow — and so threatening to the Company.</a:t>
            </a:r>
            <a:endParaRPr lang="en-US" sz="1800" dirty="0" smtClean="0">
              <a:latin typeface="Times New Roman" pitchFamily="18" charset="0"/>
              <a:cs typeface="Times New Roman" pitchFamily="18" charset="0"/>
            </a:endParaRPr>
          </a:p>
          <a:p>
            <a:pPr algn="l">
              <a:defRPr/>
            </a:pPr>
            <a:r>
              <a:rPr lang="en-US" sz="1800" dirty="0" smtClean="0">
                <a:latin typeface="Times New Roman" pitchFamily="18" charset="0"/>
                <a:ea typeface="Times New Roman" pitchFamily="18" charset="0"/>
                <a:cs typeface="Times New Roman" pitchFamily="18" charset="0"/>
              </a:rPr>
              <a:t>	Like Marlow, Kurtz also wished to travel to Africa in search of adventure — specifically, to complete great acts of "humanizing, improving, instructing" (as he explains in his initial report to the Company). Once he tasted the power that could be his in the jungle, however, Kurtz abandoned his philanthropic ideals and set himself up as a </a:t>
            </a:r>
            <a:r>
              <a:rPr lang="en-US" sz="1800" dirty="0" smtClean="0">
                <a:latin typeface="Times New Roman" pitchFamily="18" charset="0"/>
                <a:ea typeface="Times New Roman" pitchFamily="18" charset="0"/>
                <a:cs typeface="Times New Roman" pitchFamily="18" charset="0"/>
              </a:rPr>
              <a:t>semi-god </a:t>
            </a:r>
            <a:r>
              <a:rPr lang="en-US" sz="1800" dirty="0" smtClean="0">
                <a:latin typeface="Times New Roman" pitchFamily="18" charset="0"/>
                <a:ea typeface="Times New Roman" pitchFamily="18" charset="0"/>
                <a:cs typeface="Times New Roman" pitchFamily="18" charset="0"/>
              </a:rPr>
              <a:t>to the natives at the Inner Station. While he used to worry about the best ways to bring (as his painting demonstrates) the "light" of civilization to the Congo, he dies as a man believing that the Company should simply "Exterminate all the brutes!"</a:t>
            </a:r>
            <a:endParaRPr lang="en-US" sz="1800" dirty="0" smtClean="0">
              <a:latin typeface="Times New Roman" pitchFamily="18" charset="0"/>
              <a:cs typeface="Times New Roman" pitchFamily="18" charset="0"/>
            </a:endParaRPr>
          </a:p>
          <a:p>
            <a:pPr algn="l">
              <a:defRPr/>
            </a:pPr>
            <a:r>
              <a:rPr lang="en-US" sz="1800" dirty="0" smtClean="0">
                <a:latin typeface="Times New Roman" pitchFamily="18" charset="0"/>
                <a:ea typeface="Times New Roman" pitchFamily="18" charset="0"/>
                <a:cs typeface="Times New Roman" pitchFamily="18" charset="0"/>
              </a:rPr>
              <a:t>	Kurtz is a dangerous man because he gives the lie to the Company's "humanistic" intentions in the Congo. He returns more ivory than all the other stations put together, and does so through the use of absolute force. This frightens men like the Manager, who complains of Kurtz's "unsound method" — although Kurtz is only doing what the Company as a whole is doing </a:t>
            </a:r>
            <a:r>
              <a:rPr lang="en-US" sz="1800" i="1" dirty="0" smtClean="0">
                <a:latin typeface="Times New Roman" pitchFamily="18" charset="0"/>
                <a:ea typeface="Times New Roman" pitchFamily="18" charset="0"/>
                <a:cs typeface="Times New Roman" pitchFamily="18" charset="0"/>
              </a:rPr>
              <a:t>without</a:t>
            </a:r>
            <a:r>
              <a:rPr lang="en-US" sz="1800" dirty="0" smtClean="0">
                <a:latin typeface="Times New Roman" pitchFamily="18" charset="0"/>
                <a:ea typeface="Times New Roman" pitchFamily="18" charset="0"/>
                <a:cs typeface="Times New Roman" pitchFamily="18" charset="0"/>
              </a:rPr>
              <a:t> hiding his actions behind a façade of good</a:t>
            </a: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Kurtz</a:t>
            </a:r>
            <a:endParaRPr lang="en-US"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ea typeface="Times New Roman" pitchFamily="18" charset="0"/>
                <a:cs typeface="Times New Roman" pitchFamily="18" charset="0"/>
              </a:rPr>
              <a:t>      </a:t>
            </a:r>
          </a:p>
          <a:p>
            <a:pPr algn="l"/>
            <a:r>
              <a:rPr lang="en-US" sz="2000" dirty="0" smtClean="0">
                <a:latin typeface="Times New Roman" pitchFamily="18" charset="0"/>
                <a:ea typeface="Times New Roman" pitchFamily="18" charset="0"/>
                <a:cs typeface="Times New Roman" pitchFamily="18" charset="0"/>
              </a:rPr>
              <a:t>      intentions. Marlow remarks that "All Europe contributed to the making of Kurtz," and Kurtz's very existence proves this to be true: Like the Europeans involved in enterprises such as the Company, he epitomizes the greed and lust running wild that Marlow observes in the Congo. However, unlike the Company, Kurtz is not interested in his image or how he is perceived by "noxious fools" such as the Manager. While Brussels is a "whited sepulcher" of hypocrisy, Kurtz is completely open about his lusts. He tells the Manager he is "Not so sick as you'd like to believe." But this statement is applicable to all Europeans involved in imperialistic empire-building: While labeling Kurtz a morally "sick" man might seem comforting, he is actually an exaggeration of the impulses harbored in the hearts of men everywhere.</a:t>
            </a:r>
            <a:endParaRPr lang="en-US" sz="2000" dirty="0" smtClean="0">
              <a:latin typeface="Times New Roman" pitchFamily="18" charset="0"/>
              <a:cs typeface="Times New Roman" pitchFamily="18" charset="0"/>
            </a:endParaRPr>
          </a:p>
          <a:p>
            <a:pPr algn="l"/>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t>The Manager</a:t>
            </a:r>
            <a:endParaRPr lang="en-US" sz="2400" b="1"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      As Kurtz (in some sense) embodies Europe, the Manager embodies the Company that he represents in the Congo. The Manager's primary concern is preserving his position within the Company, which he incorrectly assumes Kurtz wishes to steal from him. A scheming liar, the Manager sabotages Marlow's steamboat to prevent supplies from reaching Kurtz at the Inner Station. </a:t>
            </a:r>
          </a:p>
          <a:p>
            <a:pPr algn="l"/>
            <a:r>
              <a:rPr lang="en-US" sz="2000" dirty="0" smtClean="0">
                <a:latin typeface="Times New Roman" pitchFamily="18" charset="0"/>
                <a:cs typeface="Times New Roman" pitchFamily="18" charset="0"/>
              </a:rPr>
              <a:t>	Neither Marlow nor Kurtz believe his shows of concern for Kurtz's health: When he tells Kurtz that he has come to save him, Kurtz replies, "Save the ivory, you mean," and after Kurtz dies, Marlow feels the Manager's eyes on him as he leaves Kurtz's room, eager to learn of his rival agent's death. According to Marlow, the Manager "inspires uneasiness" and tries to use this ability to gain information about Kurtz and his activities from Marlow. A despicable man, the Manager has the power to make the Company a reputable operation, but refuses to do so for fear that this would impede the flow of ivory that comes out of Africa.</a:t>
            </a:r>
          </a:p>
          <a:p>
            <a:pPr algn="l"/>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dirty="0" smtClean="0"/>
              <a:t>The accountant</a:t>
            </a:r>
            <a:endParaRPr lang="en-US" sz="2000" b="1"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     Although he only appears in the novel for a short time, the Accountant is an important figure because he personifies the Company's goals and methods. The fact that he spends his days with his ledger in the middle of the jungle suggests the great importance the Company places on profits. Moreover, his immaculately white and spotless dress suggests the Company's desire to seem "morally spotless" to the rest of the world. When a dying man is brought into his hut, the Accountant complains, "The groans of this sick person distract my attention. And without that it is extremely difficult to guard against clerical errors in this climate." Like the Company, the Accountant wants men to die out of eyesight so he can focus his "attention" on preventing "clerical errors." Sickness and death are inevitable parts of business, and if one dwells on them they are liable to "distract" him from his main purpose: Tallying the profits. Ironically, these profits are supposed to be used to help the natives that the Company is destroying.</a:t>
            </a:r>
          </a:p>
          <a:p>
            <a:pPr algn="l"/>
            <a:r>
              <a:rPr lang="en-US" sz="2000" dirty="0" smtClean="0">
                <a:latin typeface="Times New Roman" pitchFamily="18" charset="0"/>
                <a:cs typeface="Times New Roman" pitchFamily="18" charset="0"/>
              </a:rPr>
              <a:t>	The Accountant also hints at the great hatred that the Whites have for the natives, </a:t>
            </a:r>
            <a:endParaRPr lang="en-US" sz="4800" dirty="0" smtClean="0">
              <a:latin typeface="Times New Roman" pitchFamily="18" charset="0"/>
              <a:cs typeface="Times New Roman" pitchFamily="18" charset="0"/>
            </a:endParaRPr>
          </a:p>
          <a:p>
            <a:pPr algn="l"/>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b="1" dirty="0" smtClean="0"/>
              <a:t>The accountant</a:t>
            </a:r>
            <a:endParaRPr lang="en-US" sz="2000" b="1"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as well as the fact that there are agents at the Central Station who will do anything to</a:t>
            </a:r>
          </a:p>
          <a:p>
            <a:pPr algn="l"/>
            <a:r>
              <a:rPr lang="en-US" sz="2000" dirty="0" smtClean="0">
                <a:latin typeface="Times New Roman" pitchFamily="18" charset="0"/>
                <a:cs typeface="Times New Roman" pitchFamily="18" charset="0"/>
              </a:rPr>
              <a:t> further their own careers.</a:t>
            </a:r>
          </a:p>
          <a:p>
            <a:pPr algn="l"/>
            <a:endParaRPr lang="en-US" sz="2000" b="1" dirty="0" smtClean="0">
              <a:latin typeface="Times New Roman" pitchFamily="18" charset="0"/>
              <a:cs typeface="Times New Roman" pitchFamily="18" charset="0"/>
            </a:endParaRPr>
          </a:p>
          <a:p>
            <a:pPr algn="l"/>
            <a:r>
              <a:rPr lang="en-US" sz="2000" b="1" dirty="0" smtClean="0">
                <a:latin typeface="Times New Roman" pitchFamily="18" charset="0"/>
                <a:cs typeface="Times New Roman" pitchFamily="18" charset="0"/>
              </a:rPr>
              <a:t>The Harlequin</a:t>
            </a:r>
            <a:r>
              <a:rPr lang="en-US" sz="2000" dirty="0" smtClean="0">
                <a:latin typeface="Times New Roman" pitchFamily="18" charset="0"/>
                <a:cs typeface="Times New Roman" pitchFamily="18" charset="0"/>
              </a:rPr>
              <a:t>:</a:t>
            </a:r>
          </a:p>
          <a:p>
            <a:pPr algn="l"/>
            <a:r>
              <a:rPr lang="en-US" sz="2000" dirty="0" smtClean="0">
                <a:latin typeface="Times New Roman" pitchFamily="18" charset="0"/>
                <a:ea typeface="SimSun"/>
                <a:cs typeface="Times New Roman" pitchFamily="18" charset="0"/>
              </a:rPr>
              <a:t>     This Russian disciple of Kurtz is so named by Marlow because of the different-colored patches he wears on his clothes. The image of a clown in motley dress also suggests the Harlequin's position as Kurtz's "court jester." Despite the fact that Kurtz threatened to kill him, the Harlequin can only offer effusive praise of Kurtz's intellect, charisma, and wisdom. When Marlow first meets him, the Harlequin serves as a possible outcome of Marlow's journey: Will he remain his skeptical self or fall prey to the same "magic" that enraptured this man? The Harlequin says of Kurtz, "This man has enlarged my mind"; like Marlow, he finds Kurtz's voice fascinating, shocking, and compelling.</a:t>
            </a:r>
            <a:endParaRPr lang="en-US" sz="2800" dirty="0" smtClean="0">
              <a:ea typeface="SimSun"/>
            </a:endParaRPr>
          </a:p>
          <a:p>
            <a:pPr algn="l"/>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t>Kurtz’s fiancée</a:t>
            </a:r>
            <a:endParaRPr lang="en-US" sz="2400" b="1"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     Kurtz's fiancée is marked — like the Harlequin — by her absolute devotion to Kurtz. When Marlow visits her after his return from Africa, he finds that she has been dressed in mourning for more than a year and still yearns for information about how her love spent his last days. However, she is actually devoted to an </a:t>
            </a:r>
            <a:r>
              <a:rPr lang="en-US" sz="2000" i="1" dirty="0" smtClean="0">
                <a:latin typeface="Times New Roman" pitchFamily="18" charset="0"/>
                <a:cs typeface="Times New Roman" pitchFamily="18" charset="0"/>
              </a:rPr>
              <a:t>image</a:t>
            </a:r>
            <a:r>
              <a:rPr lang="en-US" sz="2000" dirty="0" smtClean="0">
                <a:latin typeface="Times New Roman" pitchFamily="18" charset="0"/>
                <a:cs typeface="Times New Roman" pitchFamily="18" charset="0"/>
              </a:rPr>
              <a:t> of Kurtz instead of the man himself: She praises Kurtz's "words" and "example," assuming that these are filled with the nobility of purpose with which Kurtz began his career with the Company. Her devotion is so absolute that Marlow cannot bear to tell her Kurtz's real last words ("The horror! The horror!") and must instead tell her a lie that strengthens her already false impression of Kurtz. </a:t>
            </a:r>
          </a:p>
          <a:p>
            <a:pPr algn="l"/>
            <a:r>
              <a:rPr lang="en-US" sz="2000" dirty="0" smtClean="0">
                <a:latin typeface="Times New Roman" pitchFamily="18" charset="0"/>
                <a:cs typeface="Times New Roman" pitchFamily="18" charset="0"/>
              </a:rPr>
              <a:t>	On a symbolic level, the Intended is like many Europeans, who wish to believe in the greatness of men like Kurtz without considering the more "dark" and hidden parts of their characters. Like European missionaries, for example, who sometimes hurt the very people they were professing to save, the Intended is a</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t>Kurtz’s fiancée</a:t>
            </a:r>
            <a:endParaRPr lang="en-US" sz="2400" dirty="0"/>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misguided soul whose belief in Marlow's lie reveals her need to cling to a fantasy-</a:t>
            </a:r>
          </a:p>
          <a:p>
            <a:pPr algn="l"/>
            <a:r>
              <a:rPr lang="en-US" sz="2000" dirty="0" smtClean="0">
                <a:latin typeface="Times New Roman" pitchFamily="18" charset="0"/>
                <a:cs typeface="Times New Roman" pitchFamily="18" charset="0"/>
              </a:rPr>
              <a:t>version of the what the Europeans (i.e., the Company) are doing in Africa.</a:t>
            </a:r>
          </a:p>
          <a:p>
            <a:pPr algn="l"/>
            <a:r>
              <a:rPr lang="en-US" sz="2000" b="1" dirty="0" smtClean="0">
                <a:latin typeface="Times New Roman" pitchFamily="18" charset="0"/>
                <a:cs typeface="Times New Roman" pitchFamily="18" charset="0"/>
              </a:rPr>
              <a:t>Kurtz’s Native Mistress :</a:t>
            </a:r>
          </a:p>
          <a:p>
            <a:pPr algn="l"/>
            <a:r>
              <a:rPr lang="en-US" sz="2000" dirty="0" smtClean="0">
                <a:latin typeface="Times New Roman" pitchFamily="18" charset="0"/>
                <a:cs typeface="Times New Roman" pitchFamily="18" charset="0"/>
              </a:rPr>
              <a:t>     The Congolese woman that rails against Kurtz's departure is a complete contrast to Kurtz's Intended. As the Intended is innocent and naïve, the native mistress is bold and powerful. Kurtz is a man of many lusts, and she embodies this part of his personality. She frightens the Harlequin because she finds him to be meddling with Kurtz too much; her threats to him eventually scare him into leaving the Inner Station.</a:t>
            </a:r>
          </a:p>
          <a:p>
            <a:pPr algn="l"/>
            <a:r>
              <a:rPr lang="en-US" sz="2000" b="1" dirty="0" smtClean="0">
                <a:latin typeface="Times New Roman" pitchFamily="18" charset="0"/>
                <a:cs typeface="Times New Roman" pitchFamily="18" charset="0"/>
              </a:rPr>
              <a:t>Fresleven:</a:t>
            </a:r>
          </a:p>
          <a:p>
            <a:pPr algn="l"/>
            <a:r>
              <a:rPr lang="en-US" sz="2000" dirty="0" smtClean="0">
                <a:latin typeface="Times New Roman" pitchFamily="18" charset="0"/>
                <a:cs typeface="Times New Roman" pitchFamily="18" charset="0"/>
              </a:rPr>
              <a:t>Although he is only mentioned in one section of the novel, Fresleven reflects the</a:t>
            </a:r>
          </a:p>
          <a:p>
            <a:pPr algn="l"/>
            <a:r>
              <a:rPr lang="en-US" sz="2000" dirty="0" smtClean="0">
                <a:latin typeface="Times New Roman" pitchFamily="18" charset="0"/>
                <a:cs typeface="Times New Roman" pitchFamily="18" charset="0"/>
              </a:rPr>
              <a:t> power of the jungle on seemingly civilized men. Before he left for </a:t>
            </a:r>
            <a:endParaRPr lang="en-US" sz="2000" b="1" dirty="0" smtClean="0">
              <a:latin typeface="Times New Roman" pitchFamily="18" charset="0"/>
              <a:cs typeface="Times New Roman" pitchFamily="18" charset="0"/>
            </a:endParaRPr>
          </a:p>
          <a:p>
            <a:pPr algn="l"/>
            <a:endParaRPr lang="en-US"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b="1" dirty="0" smtClean="0">
                <a:latin typeface="Times New Roman" pitchFamily="18" charset="0"/>
                <a:cs typeface="Times New Roman" pitchFamily="18" charset="0"/>
              </a:rPr>
              <a:t>Fresleven</a:t>
            </a:r>
          </a:p>
        </p:txBody>
      </p:sp>
      <p:sp>
        <p:nvSpPr>
          <p:cNvPr id="3" name="عنصر نائب للمحتوى 2"/>
          <p:cNvSpPr>
            <a:spLocks noGrp="1"/>
          </p:cNvSpPr>
          <p:nvPr>
            <p:ph idx="1"/>
          </p:nvPr>
        </p:nvSpPr>
        <p:spPr/>
        <p:txBody>
          <a:bodyPr/>
          <a:lstStyle/>
          <a:p>
            <a:pPr algn="l"/>
            <a:r>
              <a:rPr lang="en-US" sz="2000" dirty="0" smtClean="0">
                <a:latin typeface="Times New Roman" pitchFamily="18" charset="0"/>
                <a:cs typeface="Times New Roman" pitchFamily="18" charset="0"/>
              </a:rPr>
              <a:t>      Africa, Fresleven was described as a kind and gentle man; after being exposed to the Congo, however, he became savage and was killed in a meaningless quarrel with a native chief. The grass that Marlow saw growing through his bones suggests the power of the jungle over civilized men. Like the Harlequin, Fresleven is presented as one possible outcome for Marlow on his journey up the Congo River.</a:t>
            </a:r>
            <a:endParaRPr lang="en-US"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1467</TotalTime>
  <Words>1510</Words>
  <Application>Microsoft Office PowerPoint</Application>
  <PresentationFormat>A4 Paper (210x297 mm)‎</PresentationFormat>
  <Paragraphs>92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Lecture 8</vt:lpstr>
      <vt:lpstr>Joseph Conrad</vt:lpstr>
      <vt:lpstr>Characters</vt:lpstr>
      <vt:lpstr>Characters</vt:lpstr>
      <vt:lpstr>Characters</vt:lpstr>
      <vt:lpstr>Characters</vt:lpstr>
      <vt:lpstr>Characters</vt:lpstr>
      <vt:lpstr>الشريحة 9</vt:lpstr>
      <vt:lpstr>Kurtz</vt:lpstr>
      <vt:lpstr>Kurtz</vt:lpstr>
      <vt:lpstr>The Manager</vt:lpstr>
      <vt:lpstr>The accountant</vt:lpstr>
      <vt:lpstr>The accountant</vt:lpstr>
      <vt:lpstr>Kurtz’s fiancée</vt:lpstr>
      <vt:lpstr>Kurtz’s fiancée</vt:lpstr>
      <vt:lpstr>Fresleven</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116</cp:revision>
  <dcterms:created xsi:type="dcterms:W3CDTF">2009-10-14T19:14:34Z</dcterms:created>
  <dcterms:modified xsi:type="dcterms:W3CDTF">2012-02-29T11:03:48Z</dcterms:modified>
</cp:coreProperties>
</file>