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68" r:id="rId5"/>
    <p:sldId id="269" r:id="rId6"/>
    <p:sldId id="270" r:id="rId7"/>
    <p:sldId id="273" r:id="rId8"/>
    <p:sldId id="274" r:id="rId9"/>
    <p:sldId id="276" r:id="rId10"/>
    <p:sldId id="275" r:id="rId11"/>
    <p:sldId id="277" r:id="rId12"/>
    <p:sldId id="278" r:id="rId13"/>
    <p:sldId id="279" r:id="rId14"/>
    <p:sldId id="281" r:id="rId15"/>
    <p:sldId id="282" r:id="rId16"/>
    <p:sldId id="283" r:id="rId17"/>
    <p:sldId id="284"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ar-SA"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     The Modern English Novel</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smtClean="0">
                <a:solidFill>
                  <a:srgbClr val="376092"/>
                </a:solidFill>
                <a:latin typeface="ae_AlMateen" pitchFamily="2" charset="-78"/>
                <a:cs typeface="ae_AlMateen" pitchFamily="2" charset="-78"/>
              </a:rPr>
              <a:t>Lecture</a:t>
            </a:r>
            <a:r>
              <a:rPr lang="en-US" sz="3200" spc="-150" smtClean="0">
                <a:solidFill>
                  <a:srgbClr val="376092"/>
                </a:solidFill>
                <a:latin typeface="ae_AlMateen" pitchFamily="2" charset="-78"/>
                <a:cs typeface="ae_AlMateen" pitchFamily="2" charset="-78"/>
              </a:rPr>
              <a:t> 7</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cs typeface="Arial" pitchFamily="34" charset="0"/>
              </a:rPr>
              <a:t>The Modern English Novel:</a:t>
            </a:r>
          </a:p>
          <a:p>
            <a:pPr eaLnBrk="1" hangingPunct="1"/>
            <a:r>
              <a:rPr lang="en-US" b="1" dirty="0" smtClean="0">
                <a:solidFill>
                  <a:schemeClr val="tx1"/>
                </a:solidFill>
                <a:cs typeface="Arial" pitchFamily="34" charset="0"/>
              </a:rPr>
              <a:t>Heart of Darkness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b="1" dirty="0" smtClean="0"/>
              <a:t>Part 3</a:t>
            </a:r>
          </a:p>
          <a:p>
            <a:pPr algn="l"/>
            <a:r>
              <a:rPr lang="en-US" sz="2000" i="1" dirty="0" smtClean="0"/>
              <a:t>     The Russian trader’s description of Kurtz through the Russian trader’s departure from the Inner Station.</a:t>
            </a:r>
            <a:endParaRPr lang="en-US" sz="2000" b="1" dirty="0" smtClean="0"/>
          </a:p>
          <a:p>
            <a:pPr algn="l"/>
            <a:r>
              <a:rPr lang="en-US" sz="2000" b="1" dirty="0" smtClean="0"/>
              <a:t>Summary </a:t>
            </a:r>
          </a:p>
          <a:p>
            <a:pPr algn="l"/>
            <a:r>
              <a:rPr lang="en-US" sz="2000" dirty="0" smtClean="0"/>
              <a:t>     The Russian trader begs Marlow to take Kurtz away quickly. He recounts for Marlow his initial meeting with Kurtz, telling him that Kurtz and the trader spent a night camped in the forest together, during which Kurtz discoursed on a broad range of topics. The trader again asserts that listening to Kurtz has greatly enlarged his mind. His connection to Kurtz, however, has gone through periods of rise and decline. He nursed Kurtz through two illnesses but sometimes would not see him for long periods of time, during which Kurtz was out raiding the countryside for ivory with a native tribe he had gotten to follow him. Although Kurtz has behaved erratically and once even threatened to shoot the trader over a small stash of</a:t>
            </a:r>
            <a:endParaRPr lang="en-US" sz="20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ivory, the trader nevertheless insists that Kurtz cannot be judged as one would judge a normal man. He has tried to get Kurtz to return to civilization several times. The Russian tells Marlow that Kurtz is extremely ill now. As he listens to the trader, Marlow idly looks through his binoculars and sees that what he had originally taken for ornamental balls on the tops of fence posts in the station compound are actually severed heads turned to face the station house. He is repelled but not particularly surprised. The Russian apologetically explains that these are the heads of rebels, an explanation that makes Marlow laugh out loud. The Russian makes a point of telling Marlow that he has had no medicine or supplies with which to treat Kurtz; he also asserts that Kurtz has been shamefully abandoned by the Company.</a:t>
            </a:r>
          </a:p>
          <a:p>
            <a:pPr algn="l"/>
            <a:r>
              <a:rPr lang="en-US" sz="2000" dirty="0" smtClean="0"/>
              <a:t>      At that moment, the pilgrims emerge from the station-house with Kurtz on an improvised stretcher, and a group of natives rushes out of the forest with 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piercing cry. Kurtz speaks to the natives, and the natives withdraw and allow the</a:t>
            </a:r>
          </a:p>
          <a:p>
            <a:pPr algn="l"/>
            <a:r>
              <a:rPr lang="en-US" sz="2000" dirty="0" smtClean="0"/>
              <a:t> party to pass. The manager and the pilgrims lay Kurtz in one of the ship’s cabins</a:t>
            </a:r>
          </a:p>
          <a:p>
            <a:pPr algn="l"/>
            <a:r>
              <a:rPr lang="en-US" sz="2000" dirty="0" smtClean="0"/>
              <a:t>and give him his mail, which they have brought from the Central Station. Someone</a:t>
            </a:r>
          </a:p>
          <a:p>
            <a:pPr algn="l"/>
            <a:r>
              <a:rPr lang="en-US" sz="2000" dirty="0" smtClean="0"/>
              <a:t> has written to Kurtz about Marlow, and Kurtz tells him that he is “glad” to see him.</a:t>
            </a:r>
          </a:p>
          <a:p>
            <a:pPr algn="l"/>
            <a:r>
              <a:rPr lang="en-US" sz="2000" dirty="0" smtClean="0"/>
              <a:t> The manager enters the cabin to speak with Kurtz, and Marlow withdraws to the</a:t>
            </a:r>
          </a:p>
          <a:p>
            <a:pPr algn="l"/>
            <a:r>
              <a:rPr lang="en-US" sz="2000" dirty="0" smtClean="0"/>
              <a:t> steamer’s deck. From here he sees two natives standing near the river with</a:t>
            </a:r>
          </a:p>
          <a:p>
            <a:pPr algn="l"/>
            <a:r>
              <a:rPr lang="en-US" sz="2000" dirty="0" smtClean="0"/>
              <a:t> impressive headdresses and spears, and a beautiful native woman draped in</a:t>
            </a:r>
          </a:p>
          <a:p>
            <a:pPr algn="l"/>
            <a:r>
              <a:rPr lang="en-US" sz="2000" dirty="0" smtClean="0"/>
              <a:t> ornaments pacing gracefully along the shore. She stops and stares out at the</a:t>
            </a:r>
          </a:p>
          <a:p>
            <a:pPr algn="l"/>
            <a:r>
              <a:rPr lang="en-US" sz="2000" dirty="0" smtClean="0"/>
              <a:t> steamer for a while and then moves away into the forest. Marlow notes that she</a:t>
            </a:r>
          </a:p>
          <a:p>
            <a:pPr algn="l"/>
            <a:r>
              <a:rPr lang="en-US" sz="2000" dirty="0" smtClean="0"/>
              <a:t> must be wearing several elephant tusks’ worth of ornaments. The Russian implies</a:t>
            </a:r>
          </a:p>
          <a:p>
            <a:pPr algn="l"/>
            <a:r>
              <a:rPr lang="en-US" sz="2000" dirty="0" smtClean="0"/>
              <a:t> that she is Kurtz’s mistress, and states that she has caused him trouble through her</a:t>
            </a:r>
          </a:p>
          <a:p>
            <a:pPr algn="l"/>
            <a:r>
              <a:rPr lang="en-US" sz="2000" dirty="0" smtClean="0"/>
              <a:t> influence over Kurtz. He adds that he would have tried to shoot her if she had tried</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to come aboard. The trader’s comments are interrupted by the sound of Kurtz yelling at the manager inside the cabin. Kurtz accuses the men of coming for the ivory rather than to help him, and he threatens the manager for interfering with his plans.</a:t>
            </a:r>
          </a:p>
          <a:p>
            <a:pPr algn="l"/>
            <a:r>
              <a:rPr lang="en-US" sz="2000" dirty="0" smtClean="0"/>
              <a:t>      The manager comes out and takes Marlow aside, telling him that they have done everything possible for Kurtz, but that his unsound methods have closed the district off to the Company for the time being. He says he plans on reporting Kurtz’s “complete want of judgment” to the Company’s directors. Thoroughly disgusted by the manager’s hypocritical condemnation of Kurtz, Marlow tells the manager that he thinks Kurtz is a “remarkable man.” With this statement, Marlow permanently alienates himself from the manager and the rest of the Company functionaries. Like Kurtz, Marlow is now classified among the “unsound.” As the manager walks off, the Russian approaches again, to confide in Marlow that Kurtz ordered the attack on the steamer, hoping that the manager</a:t>
            </a:r>
          </a:p>
          <a:p>
            <a:pPr algn="l"/>
            <a:endParaRPr lang="en-US" sz="2000" dirty="0" smtClean="0"/>
          </a:p>
          <a:p>
            <a:pPr algn="l"/>
            <a:endParaRPr lang="en-US" sz="2000" dirty="0" smtClean="0"/>
          </a:p>
          <a:p>
            <a:pPr algn="l"/>
            <a:endParaRPr lang="en-US" sz="2000" dirty="0" smtClean="0"/>
          </a:p>
          <a:p>
            <a:pPr algn="l"/>
            <a:endParaRPr lang="en-US" sz="2000" dirty="0" smtClean="0"/>
          </a:p>
          <a:p>
            <a:pPr algn="l"/>
            <a:endParaRPr lang="en-US" sz="20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would assume he was dead and turn back. After the Russian asks Marlow to protect Kurtz’s reputation, Marlow tells the Russian that the manager has spoken of having the Russian hanged. The trader is not surprised and, after hitting Marlow up for tobacco, gun cartridges, and shoes, leaves in a canoe with some native paddlers. </a:t>
            </a:r>
          </a:p>
          <a:p>
            <a:pPr algn="l"/>
            <a:r>
              <a:rPr lang="en-US" sz="2000" b="1" dirty="0" smtClean="0"/>
              <a:t>      Analysis :</a:t>
            </a:r>
          </a:p>
          <a:p>
            <a:pPr algn="l"/>
            <a:endParaRPr lang="en-US" sz="2000" b="1" dirty="0" smtClean="0"/>
          </a:p>
          <a:p>
            <a:pPr algn="l"/>
            <a:r>
              <a:rPr lang="en-US" sz="2000" dirty="0" smtClean="0"/>
              <a:t>     Until this point, Marlow’s narrative has featured prominently mysterious signs and symbols, which Marlow has struggled to interpret. Now he confronts the reality of the Inner Station, and witnesses that symbols possess a disturbing power to define “reality” and influence people. The natives perceive Kurtz as a mythical deity and think that the guns carried by his followers are lightning bolts, symbols of power rather than actual weapons. Marlow and the Russian trader</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are aware of the guns’ power to kill, however, and they react nervously at Kurtz’s show of force. Kurtz himself acts as a symbol for all of the other characters, not only the natives. </a:t>
            </a:r>
          </a:p>
          <a:p>
            <a:pPr algn="l"/>
            <a:r>
              <a:rPr lang="en-US" sz="2000" dirty="0" smtClean="0"/>
              <a:t>      To the Russian trader, he is a source of knowledge about everything from economics to love. To Marlow, Kurtz offers “a choice of nightmares,” something distinct from the hypocritical evils of the manager. To the manager and the pilgrims, he is a scapegoat, someone they can punish for failing to uphold the “civilized” ideals of colonialism, thereby making themselves seem less reprehensible. The long-awaited appearance of the man himself demonstrates just how empty these formulations are, however. He is little more than a skeleton, and even his name proves not to be an adequate description of him (Kurtz means “short” in German, but Kurtz is tall). Thus, both words and symbols are shown to have little basis in reality.</a:t>
            </a:r>
          </a:p>
          <a:p>
            <a:pPr algn="l"/>
            <a:endParaRPr lang="en-US" sz="2000" dirty="0" smtClean="0"/>
          </a:p>
          <a:p>
            <a:pPr algn="l"/>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Kurtz’s African mistress provides another example of the power of symbols and the dubious value of words. The woman is never given the title “mistress,” although it seems clear that she and Kurtz have </a:t>
            </a:r>
            <a:r>
              <a:rPr lang="en-US" sz="2000" dirty="0" smtClean="0"/>
              <a:t>an intimate relationship</a:t>
            </a:r>
            <a:r>
              <a:rPr lang="en-US" sz="2000" dirty="0" smtClean="0"/>
              <a:t>. To acknowledge through the use of the term that a white man and a black woman could be lovers seems to be more than the manager and the Russian trader are willing to do. Despite their desire to discredit Kurtz, the transgression implied by Kurtz’s relationship is not something they want to discuss. To Marlow, the woman is above all an aesthetic and economic object. She is “superb” and “magnificent,” dripping with the trappings of wealth. As we have seen in earlier sections of Marlow’s narrative, he believes that women represent the ideals of a civilization: it is on their behalf that men undertake economic enterprises, and it is their beauty that comes to symbolize nations and ways of life. Thus, Kurtz’s African mistress plays a role strikingly like that of Kurtz’s fiancée: like his fiancée, Kurtz’s mistress is lavished with material goods, both to keep her in her place and to display his success and wealth.</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Marlow and the Russian trader offer alternate perspectives throughout this section. The Russian is naive to the point of idiocy, yet he has much in common with Marlow. Both have come to Africa in search of something experiential, and both end up aligning themselves with Kurtz against other Europeans. The Russian, who seems to exist upon “glamour” and youth, is drawn to the systematic qualities of Kurtz’s thought. Although Kurtz behaves irrationally toward him, for the trader, the great man’s philosophical mind offers a bulwark against the even greater irrationality of Africa. For Marlow, on the other hand, Kurtz represents the choice of outright perversion over hypocritical justifications of cruelty. Marlow and the Russian are disturbingly similar to one another, as the transfer of responsibility for Kurtz’s “reputation” from the Russian to Marlow suggests. The manager’s implicit condemnation of Marlow as “unsound” is correct, if for the wrong reasons: by choosing Kurtz, Marlow has, in fact, like the cheerfully idiotic Russian, merely chosen one kind of nightmare over another.</a:t>
            </a:r>
          </a:p>
          <a:p>
            <a:pPr algn="l"/>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r>
              <a:rPr lang="en-US" sz="2000" b="1" dirty="0" smtClean="0"/>
              <a:t>Part 3 :</a:t>
            </a:r>
          </a:p>
          <a:p>
            <a:pPr algn="l"/>
            <a:r>
              <a:rPr lang="en-US" sz="2000" i="1" dirty="0" smtClean="0"/>
              <a:t>      Marlow’s nighttime pursuit of Kurtz through the steamship’s departure from the Inner Station.</a:t>
            </a:r>
          </a:p>
          <a:p>
            <a:pPr algn="l"/>
            <a:r>
              <a:rPr lang="en-US" sz="2000" b="1" dirty="0" smtClean="0"/>
              <a:t>Summary :</a:t>
            </a:r>
          </a:p>
          <a:p>
            <a:pPr algn="l"/>
            <a:r>
              <a:rPr lang="en-US" sz="2000" dirty="0" smtClean="0"/>
              <a:t>      Remembering the Russian trader’s warning, Marlow gets up in the middle of the night and goes out to look around for any sign of trouble. From the deck of the steamer, he sees one of the pilgrims with a group of the cannibals keeping guard over the ivory, and he sees the fires of the natives’ camp in the forest. He hears a drum and a steady chanting, which lulls him into a brief sleep. A sudden outburst of yells wakes him, but the loud noise immediately subsides into a rhythmic chanting once again. Marlow glances into Kurtz’s cabin only to find that Kurtz is gone. He is unnerved, but he does not raise an alarm, and instead decides to leave the ship to search for Kurtz himself.</a:t>
            </a:r>
          </a:p>
          <a:p>
            <a:pPr algn="l"/>
            <a:endParaRPr lang="en-US" sz="2000" b="1" dirty="0" smtClean="0"/>
          </a:p>
          <a:p>
            <a:pPr algn="l"/>
            <a:endParaRPr lang="en-US" sz="2000" dirty="0" smtClean="0"/>
          </a:p>
          <a:p>
            <a:pPr algn="l"/>
            <a:endParaRPr lang="en-US"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000" dirty="0" smtClean="0"/>
              <a:t>Heart of Darkness</a:t>
            </a:r>
            <a:endParaRPr lang="en-US" sz="2000" dirty="0"/>
          </a:p>
        </p:txBody>
      </p:sp>
      <p:sp>
        <p:nvSpPr>
          <p:cNvPr id="3" name="عنصر نائب للمحتوى 2"/>
          <p:cNvSpPr>
            <a:spLocks noGrp="1"/>
          </p:cNvSpPr>
          <p:nvPr>
            <p:ph idx="1"/>
          </p:nvPr>
        </p:nvSpPr>
        <p:spPr/>
        <p:txBody>
          <a:bodyPr/>
          <a:lstStyle/>
          <a:p>
            <a:pPr algn="l"/>
            <a:r>
              <a:rPr lang="en-US" sz="2000" dirty="0" smtClean="0"/>
              <a:t>      He finds a trail in the grass and realizes that Kurtz must be crawling on all fours. Marlow runs along the trail after him; Kurtz hears him coming and rises to his feet. They are now close to the fires of the native camp, and Marlow realizes the danger of his situation, as Kurtz could easily call out to the natives and have him killed. Kurtz tells him to go away and hide, and Marlow looks over and sees the imposing figure of a native sorcerer silhouetted against the fire. Marlow asks Kurtz if he knows what he is doing, and Kurtz replies emphatically that he does. Despite his physical advantage over the invalid, Marlow feels impotent, and threatens to strangle Kurtz if he should call out to the natives. Kurtz bemoans the failure of his grand schemes, and Marlow reassures him that he is thought a </a:t>
            </a:r>
            <a:r>
              <a:rPr lang="en-US" sz="2000" u="sng" dirty="0" smtClean="0"/>
              <a:t>success</a:t>
            </a:r>
            <a:r>
              <a:rPr lang="en-US" sz="2000" dirty="0" smtClean="0"/>
              <a:t> in Europe. Sensing the other man’s vulnerability, Marlow tells Kurtz he will be lost if he continues on. Kurtz’s resolution falters, and Marlow helps him back to the ship.</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a:xfrm>
            <a:off x="533400" y="1752600"/>
            <a:ext cx="8915400" cy="4525963"/>
          </a:xfrm>
        </p:spPr>
        <p:txBody>
          <a:bodyPr/>
          <a:lstStyle/>
          <a:p>
            <a:pPr algn="l"/>
            <a:r>
              <a:rPr lang="en-US" sz="2000" dirty="0" smtClean="0"/>
              <a:t>      The steamer departs the next day at noon, and the natives appear on the shore to watch it go. Three men painted with red earth and wearing horned headdresses wave charms and shout incantations at the ship as it steams away. Marlow places Kurtz in the pilot-house to get some air, and Kurtz watches through the open window as his mistress rushes down to the shore and calls out to him. The crowd responds to her cry with an uproar of its own. Marlow sounds the whistle as he sees the pilgrims get out their rifles, and the crowd scatters, to the pilgrims’ dismay. Only the woman remains standing on the shore as the pilgrims open fire, and Marlow’s view is obscured by smoke. </a:t>
            </a:r>
          </a:p>
          <a:p>
            <a:pPr algn="l"/>
            <a:r>
              <a:rPr lang="en-US" sz="2000" b="1" dirty="0" smtClean="0"/>
              <a:t>Analysis</a:t>
            </a:r>
          </a:p>
          <a:p>
            <a:pPr algn="l"/>
            <a:r>
              <a:rPr lang="en-US" sz="2000" dirty="0" smtClean="0"/>
              <a:t>      Marlow describes his developing relationship with Kurtz in terms of intimacy and betrayal. The extravagant symbolism of the previous section is largely absent here. Instead, Marlow and Kurtz confront one another in a dark forest, with no one else around. Marlow seems to stand both physically and metaphorically between </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Kurtz and a final plunge into madness and depravity, as symbolized by the native sorcerer presiding over the fire at the native camp. It occurs to Marlow that, from a practical standpoint, he should strangle Kurtz. The nearness of the natives puts Marlow in danger, and Kurtz is going to die soon anyway. Yet to kill Kurtz would not only be hypocritical but, for Marlow, impossible. As Marlow perceives it, Kurtz’s “crime” is that he has rejected all of the principles and obligations that make up European society. Marlow “could not appeal [to him] in the name of anything high or low.” Kurtz has become an entirely self-sufficient unit, a man who has “kicked himself loose of the earth.” In a way, the Russian trader is right to claim that Kurtz cannot be judged by normal standards. Kurtz has already judged, and rejected, the standards by which other people are judged, and thus it seems irrelevant to bring such standards back to bear on him. Marlow suggests that Africa is responsible for Kurtz’s current condition. Having rejected European society, Kurtz has been forced to look into his own soul, and this introspection</a:t>
            </a:r>
          </a:p>
          <a:p>
            <a:pPr algn="l"/>
            <a:endParaRPr lang="en-US" sz="20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has driven him mad. Kurtz’s illness, resulting from his body’s inability to function</a:t>
            </a:r>
          </a:p>
          <a:p>
            <a:pPr algn="l"/>
            <a:r>
              <a:rPr lang="en-US" sz="2000" dirty="0" smtClean="0"/>
              <a:t> outside of a normal (i.e., European)  </a:t>
            </a:r>
          </a:p>
          <a:p>
            <a:pPr algn="l"/>
            <a:r>
              <a:rPr lang="en-US" sz="2000" dirty="0" smtClean="0"/>
              <a:t>environment, reflects his psyche’s inability to function outside of a normal social</a:t>
            </a:r>
          </a:p>
          <a:p>
            <a:pPr algn="l"/>
            <a:r>
              <a:rPr lang="en-US" sz="2000" dirty="0" smtClean="0"/>
              <a:t> environment. Despite the hypocrisy latent in social norms, these norms provide a </a:t>
            </a:r>
          </a:p>
          <a:p>
            <a:pPr algn="l"/>
            <a:r>
              <a:rPr lang="en-US" sz="2000" dirty="0" smtClean="0"/>
              <a:t>framework of security and defined expectations within which an individual can exist.</a:t>
            </a:r>
          </a:p>
          <a:p>
            <a:pPr algn="l"/>
            <a:r>
              <a:rPr lang="en-US" sz="2000" dirty="0" smtClean="0"/>
              <a:t> In Freudian terms, we might say that Kurtz has lost his superego, and that it is the </a:t>
            </a:r>
          </a:p>
          <a:p>
            <a:pPr algn="l"/>
            <a:r>
              <a:rPr lang="en-US" sz="2000" dirty="0" smtClean="0"/>
              <a:t>terror of limitless freedom, with no oversight or punishment, that leads to his</a:t>
            </a:r>
          </a:p>
          <a:p>
            <a:pPr algn="l"/>
            <a:r>
              <a:rPr lang="en-US" sz="2000" dirty="0" smtClean="0"/>
              <a:t> madness. Kurtz now knows himself to be capable of anything. Marlow claims that</a:t>
            </a:r>
          </a:p>
          <a:p>
            <a:pPr algn="l"/>
            <a:r>
              <a:rPr lang="en-US" sz="2000" dirty="0" smtClean="0"/>
              <a:t> his recognition of this capacity forces him to look into Kurtz’s soul, and that his</a:t>
            </a:r>
          </a:p>
          <a:p>
            <a:pPr algn="l"/>
            <a:r>
              <a:rPr lang="en-US" sz="2000" dirty="0" smtClean="0"/>
              <a:t> coming face-to-face with Kurtz is his “punishment.” Marlow’s epiphany about the</a:t>
            </a:r>
          </a:p>
          <a:p>
            <a:pPr algn="l"/>
            <a:r>
              <a:rPr lang="en-US" sz="2000" dirty="0" smtClean="0"/>
              <a:t> roots of Kurtz’s madness does lead to a moment of profound intimacy between the</a:t>
            </a:r>
          </a:p>
          <a:p>
            <a:pPr algn="l"/>
            <a:r>
              <a:rPr lang="en-US" sz="2000" dirty="0" smtClean="0"/>
              <a:t> two men, as Marlow both comes to understand Kurtz’s deepest self-awareness 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in turn is forced to apply this realization to himself, as he sees that Kurtz’s actual depravity mirrors his own potential depravity. Given this, for Marlow to betray Kurtz—whether by killing him or by siding with the manager against him—would be to betray himself. Later in the narrative, when Marlow speaks of his “choice of nightmares,” the alternatives of which he speaks are social injustice and cruelty on the one hand, and the realization that one’s soul is empty and infinitely capable of depravity on the other hand. </a:t>
            </a:r>
          </a:p>
          <a:p>
            <a:pPr algn="l"/>
            <a:r>
              <a:rPr lang="en-US" sz="2000" dirty="0" smtClean="0"/>
              <a:t>      The pilgrims’ fervent desire to use the natives for target practice as the steamer departs clearly reflects the former choice. Kurtz’s mistress and, more generally, his level of control over the natives at the station are reminders that the kind of self-immolation that Kurtz has chosen has nothing inherently noble about it. Kurtz’s realization of his potential for depravity has not kept him from exercising it. Significantly, Kurtz’s mistress demonstrates that although Kurtz has “kicked himself loose from the earth,” he cannot help but reenact some of the social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Heart of Darkness</a:t>
            </a:r>
            <a:endParaRPr lang="en-US"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practices he has rejected. There is something sentimental about her behavior, despite her hard-edged appearance, and her relationship with Kurtz seems to have some of the same characteristics of romance, manipulation, and adoration as a traditional European male-female coupling. Moreover, as was noted in the previous section, with all her finery she has come to symbolize  value and economic enterprise, much as a European woman would. Critics have often read her as a racist and misogynist stereotype, and in many ways this is true. However, the fact that Kurtz and Marlow both view her as a symbol rather than as a person is part of the point: we are supposed to recognize that she is actively stereotyped by Kurtz and by Marlow.</a:t>
            </a:r>
          </a:p>
          <a:p>
            <a:pPr algn="l"/>
            <a:endParaRPr lang="en-US" sz="20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1514</TotalTime>
  <Words>2845</Words>
  <Application>Microsoft Office PowerPoint</Application>
  <PresentationFormat>A4 Paper (210x297 mm)‎</PresentationFormat>
  <Paragraphs>86</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Lecture 7</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Heart of Darkness</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Corporate Edition</cp:lastModifiedBy>
  <cp:revision>125</cp:revision>
  <dcterms:created xsi:type="dcterms:W3CDTF">2009-10-14T19:14:34Z</dcterms:created>
  <dcterms:modified xsi:type="dcterms:W3CDTF">2012-03-07T09:08:43Z</dcterms:modified>
</cp:coreProperties>
</file>