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6" r:id="rId7"/>
    <p:sldId id="275" r:id="rId8"/>
    <p:sldId id="277" r:id="rId9"/>
    <p:sldId id="278" r:id="rId10"/>
    <p:sldId id="279" r:id="rId11"/>
    <p:sldId id="283" r:id="rId12"/>
    <p:sldId id="285" r:id="rId13"/>
    <p:sldId id="286" r:id="rId14"/>
    <p:sldId id="287" r:id="rId15"/>
    <p:sldId id="288" r:id="rId16"/>
    <p:sldId id="289" r:id="rId17"/>
    <p:sldId id="290" r:id="rId18"/>
    <p:sldId id="29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7</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a:p>
            <a:pPr eaLnBrk="1" hangingPunct="1"/>
            <a:r>
              <a:rPr lang="en-US" b="1" dirty="0" smtClean="0">
                <a:solidFill>
                  <a:schemeClr val="tx1"/>
                </a:solidFill>
                <a:cs typeface="Arial" pitchFamily="34" charset="0"/>
              </a:rPr>
              <a:t>Heart of Darkness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Part 3 </a:t>
            </a:r>
          </a:p>
          <a:p>
            <a:pPr algn="l"/>
            <a:r>
              <a:rPr lang="en-US" sz="2000" i="1" dirty="0" smtClean="0"/>
              <a:t>Marlow’s return to Brussels through the conclusion.</a:t>
            </a:r>
            <a:endParaRPr lang="en-US" sz="2000" b="1" dirty="0" smtClean="0"/>
          </a:p>
          <a:p>
            <a:pPr algn="l"/>
            <a:r>
              <a:rPr lang="en-US" sz="2000" b="1" dirty="0" smtClean="0"/>
              <a:t>Summary :</a:t>
            </a:r>
          </a:p>
          <a:p>
            <a:pPr algn="l"/>
            <a:r>
              <a:rPr lang="en-US" sz="2000" dirty="0" smtClean="0"/>
              <a:t>      Marlow barely survives his illness. Eventually he returns to the “sepulchral </a:t>
            </a:r>
            <a:r>
              <a:rPr lang="en-US" sz="2000" u="sng" dirty="0" smtClean="0"/>
              <a:t>city</a:t>
            </a:r>
            <a:r>
              <a:rPr lang="en-US" sz="2000" dirty="0" smtClean="0"/>
              <a:t>,” Brussels. He resents the people there for their petty self-importance and smug complacency. His aunt nurses him back to health, but his disorder is more emotional than physical. A bespectacled representative of the Company comes to retrieve the packet of papers Kurtz entrusted to Marlow, but Marlow will give him only the pamphlet on the “Suppression of Savage Customs,” with the postscript (the handwritten “Exterminate all the brutes!”) torn off. The man threatens legal action to obtain the rest of the packet’s contents. Another man, calling himself Kurtz’s cousin, appears and takes some letters to the family. The cousin tells him that Kurtz had been a great musician, although he does not</a:t>
            </a:r>
            <a:endParaRPr lang="en-US" sz="20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elaborate further. Marlow and the cousin ponder Kurtz’s myriad talents and decide that he is best described as a “universal genius.” A journalist colleague of Kurtz’s appears and takes the pamphlet for publication. This man believes Kurtz’s true skills were in popular or extremist politics. </a:t>
            </a:r>
          </a:p>
          <a:p>
            <a:pPr algn="l"/>
            <a:r>
              <a:rPr lang="en-US" sz="2000" dirty="0" smtClean="0"/>
              <a:t>      Finally, Marlow is left with only a few letters and a picture of Kurtz’s Intended. Marlow goes to see her without really knowing why. Kurtz’s memory comes flooding back to him as he stands on her doorstep. He finds the Intended still in mourning, though it has been over a year since Kurtz’s death. He gives her the packet, and she asks if he knew Kurtz well. He replies that he knew him as well as it is possible for one man to know another. </a:t>
            </a:r>
          </a:p>
          <a:p>
            <a:pPr algn="l"/>
            <a:r>
              <a:rPr lang="en-US" sz="2000" dirty="0" smtClean="0"/>
              <a:t>      His presence fulfills her need for a sympathetic ear, and she continually praises Kurtz. Her sentimentality begins to anger Marlow, but he holds back his annoyance until it gives way to pity. She says she will mourn Kurtz forever, and asks Marlow to repeat his last words to give her something upon which to sustain</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herself. Marlow lies and tells her that Kurtz’s last word was her name. She responds that she was certain that this was the case. Marlow ends his story here, and the narrator looks off into the dark sky, which makes the waterway seem “to lead into the heart of an immense darkness.”  </a:t>
            </a:r>
          </a:p>
          <a:p>
            <a:pPr algn="l"/>
            <a:endParaRPr lang="en-US" sz="2000" dirty="0" smtClean="0"/>
          </a:p>
          <a:p>
            <a:pPr algn="l"/>
            <a:r>
              <a:rPr lang="en-US" sz="2000" b="1" dirty="0" smtClean="0"/>
              <a:t>Analysis :</a:t>
            </a:r>
          </a:p>
          <a:p>
            <a:pPr algn="l"/>
            <a:r>
              <a:rPr lang="en-US" sz="2000" dirty="0" smtClean="0"/>
              <a:t>      Marlow’s series of encounters with persons from Kurtz’s former life makes him question the value he places on his memories of Kurtz. Kurtz’s cousin and the journalist both offer a version of Kurtz that seems not to resemble the man Marlow knew. Kurtz, in fact, seems to have been all things to all people—someone who has changed their life and now serves as a kind of symbolic figure presiding over their existence. This makes Marlow’s own experience of Kurtz less unique and thus perhaps less meaningful.  </a:t>
            </a:r>
          </a:p>
          <a:p>
            <a:pPr algn="l"/>
            <a:endParaRPr lang="en-US" sz="20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The fact that he shares Kurtz with all of these overconfident, self-important people, most of whom will never leave Brussels, causes Kurtz to seem common, and less profound. In reality, Marlow’s stream of visitors do not raise any new issues: in their excessive praise of Kurtz and their own lack of perspective, they resemble the Russian trader, who also took Kurtz as a kind of guru.</a:t>
            </a:r>
          </a:p>
          <a:p>
            <a:pPr algn="l"/>
            <a:r>
              <a:rPr lang="en-US" sz="2000" dirty="0" smtClean="0"/>
              <a:t>      Marlow goes to see Kurtz’s Intended in a state of profound uncertainty. He is unsure whether his version of Kurtz has any value either as a reflection of reality or as a philosophical construct. In response to the woman’s simple question as to whether he knew Kurtz well, he can only reply that he knew him “‘as well as it is possible for one man to know another.’” Given what the preceding narrative has shown about the possibilities for “knowing” another person in any meaningful sense, the reader can easily see that Marlow’s reply to Kurtz’s Intended is a qualification, not an affirmation: Marlow barely knows himself. By the end of Marlow’s visit with the woman, the reader is also aware, even if Marlow is not, </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that the kinds of illusions and untruths which Marlow accuses women of perpetuating are in fact not dissimilar from those fictions men use to understand their own experiences and justify such things as colonialism. Marlow has much more in common with Kurtz’s Intended than he would like to admit. </a:t>
            </a:r>
          </a:p>
          <a:p>
            <a:pPr algn="l"/>
            <a:endParaRPr lang="en-US" sz="2000" dirty="0" smtClean="0"/>
          </a:p>
          <a:p>
            <a:pPr algn="l"/>
            <a:r>
              <a:rPr lang="en-US" sz="2000" dirty="0" smtClean="0"/>
              <a:t>      Kurtz’s </a:t>
            </a:r>
            <a:r>
              <a:rPr lang="en-US" sz="2000" dirty="0" smtClean="0"/>
              <a:t>Intended, like Marlow’s aunt and Kurtz’s mistress, is a problematic female figure. Marlow praises her for her “mature capacity for fidelity, for belief, for suffering,” suggesting that the most valuable traits in a woman are passive. Conrad’s portrayal of the Intended has thus been criticized for having misogynist overtones, and there is some justification for this point of view. She is a repository of conservative ideas about what it means to be white and European, upholding fine-sounding but ultimately useless notions of heroism and romance.</a:t>
            </a:r>
          </a:p>
          <a:p>
            <a:pPr algn="l"/>
            <a:r>
              <a:rPr lang="en-US" sz="2000" dirty="0" smtClean="0"/>
              <a:t>      Although </a:t>
            </a:r>
            <a:r>
              <a:rPr lang="en-US" sz="2000" dirty="0" smtClean="0"/>
              <a:t>both Marlow and the Intended construct idealized versions of Kurtz to</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dirty="0" smtClean="0"/>
              <a:t>      make sense out of their respective worlds, in the end, Marlow’s version of Kurtz is upheld as the more profound one. Marlow emphasizes his disgust at the complacency of the people he meets in Brussels in order to validate his own store of worldly experience. Marlow’s narrative implies that his version of Kurtz, as well as his accounts of Africa and imperialism, are inherently better and truer than other people’s because of what he has experienced. This notion is based on traditional ideas of heroism, involving quests and trials in the pursuit of knowledge. In fact, by seeming to legitimize activities like imperialism for their experiential value for white men—in other words, by making it appear that Africa is the key to philosophical truth—the ending of </a:t>
            </a:r>
            <a:r>
              <a:rPr lang="en-US" sz="2000" i="1" dirty="0" smtClean="0"/>
              <a:t>Heart of Darkness</a:t>
            </a:r>
            <a:r>
              <a:rPr lang="en-US" sz="2000" dirty="0" smtClean="0"/>
              <a:t> introduces a much greater horror than any Marlow has encountered in the Congo. Are the evils of colonialism excusable in the name of “truth” or knowledge, even if they are not justifiable in the name of wealth? This paradox accounts at least partially</a:t>
            </a:r>
          </a:p>
          <a:p>
            <a:pPr algn="l"/>
            <a:endParaRPr lang="en-US" sz="2000" dirty="0" smtClean="0"/>
          </a:p>
          <a:p>
            <a:pPr algn="l"/>
            <a:endParaRPr lang="en-US" sz="2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r>
              <a:rPr lang="en-US" sz="2000" dirty="0" smtClean="0"/>
              <a:t>      for the novella’s frame story. Marlow recounts his experiences to his friends because doing so establishes an implicit comparison. The other men aboard the </a:t>
            </a:r>
            <a:r>
              <a:rPr lang="en-US" sz="2000" i="1" dirty="0" smtClean="0"/>
              <a:t>Nellie</a:t>
            </a:r>
            <a:r>
              <a:rPr lang="en-US" sz="2000" dirty="0" smtClean="0"/>
              <a:t> are the kind of men who benefit economically from imperialism, while Marlow has benefited mainly experientially. While Marlow’s “truth” may be more profound than that of his friends or Kurtz’s Intended, it may not justify the cost of its own acquisition. </a:t>
            </a:r>
          </a:p>
          <a:p>
            <a:pPr algn="l"/>
            <a:r>
              <a:rPr lang="en-US" sz="2000" b="1" dirty="0" smtClean="0"/>
              <a:t>      Heart of Darkness Writing Style : </a:t>
            </a:r>
            <a:r>
              <a:rPr lang="en-US" sz="2000" b="1" dirty="0" smtClean="0"/>
              <a:t> </a:t>
            </a:r>
            <a:r>
              <a:rPr lang="en-US" sz="2000" b="1" dirty="0" smtClean="0"/>
              <a:t>Verbose</a:t>
            </a:r>
            <a:r>
              <a:rPr lang="en-US" sz="2000" b="1" dirty="0" smtClean="0"/>
              <a:t>, Poetic, Introspective </a:t>
            </a:r>
          </a:p>
          <a:p>
            <a:pPr algn="l"/>
            <a:r>
              <a:rPr lang="en-US" sz="2000" dirty="0" smtClean="0"/>
              <a:t>      Conrad’s prose is a difficult animal to wrestle. It seems long-winded and tedious, but is surprisingly poetic. (Check out the iambic meter in the description of Kurtz’s African mistress.) Although </a:t>
            </a:r>
            <a:r>
              <a:rPr lang="en-US" sz="2000" i="1" dirty="0" smtClean="0"/>
              <a:t>Heart of Darkness</a:t>
            </a:r>
            <a:r>
              <a:rPr lang="en-US" sz="2000" dirty="0" smtClean="0"/>
              <a:t> is rather short, it seems like a long read because there is surprisingly little action. The text is very cerebral – that is, much of it happens inside Marlow’s head. We get to hear his thoughts. This helps Conrad make readers think about the larger questions within the novel</a:t>
            </a:r>
          </a:p>
          <a:p>
            <a:pPr algn="l"/>
            <a:r>
              <a:rPr lang="en-US" sz="2000" dirty="0" smtClean="0"/>
              <a:t>     – about </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a:xfrm>
            <a:off x="533400" y="1752600"/>
            <a:ext cx="8915400" cy="4525963"/>
          </a:xfrm>
        </p:spPr>
        <p:txBody>
          <a:bodyPr/>
          <a:lstStyle/>
          <a:p>
            <a:pPr algn="l"/>
            <a:r>
              <a:rPr lang="en-US" sz="2000" dirty="0" smtClean="0"/>
              <a:t>      the nature of obsession, ambition, darkness, and madness. Indeed, readers may notice that Conrad tends to abstract often, focusing not on the concrete details of Marlow's journey up the Congo River, but instead on his wandering thoughts and his deep, almost philosophical digressions. This makes for rather slow reading; one has the sensation of wading through the text, but it establishes a strangely charming rhythm that haunts and echoes in the reader’s mind. The rhythm is what makes Conrad’s writing so deeply affecting. </a:t>
            </a:r>
          </a:p>
          <a:p>
            <a:pPr algn="l"/>
            <a:r>
              <a:rPr lang="en-US" sz="2000" b="1" dirty="0" smtClean="0"/>
              <a:t>The Title :</a:t>
            </a:r>
          </a:p>
          <a:p>
            <a:pPr algn="l"/>
            <a:r>
              <a:rPr lang="en-US" sz="2000" dirty="0" smtClean="0"/>
              <a:t>     With such an ominous title, </a:t>
            </a:r>
            <a:r>
              <a:rPr lang="en-US" sz="2000" i="1" dirty="0" smtClean="0"/>
              <a:t>Heart of Darkness</a:t>
            </a:r>
            <a:r>
              <a:rPr lang="en-US" sz="2000" dirty="0" smtClean="0"/>
              <a:t> delivers what it promises: ruminations on the nature of evil. The "heart of darkness" refers not only to a physical location (inside Africa), but also to a state of mind and the grim consequences of imperialism (the European takeover of peoples and land outside of the European continent mostly during the 15th through 20th centuries). So yes, Conrad was into metaphors. The text considers</a:t>
            </a:r>
            <a:endParaRPr lang="en-US" sz="20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the deep jungle of Africa as the heart of darkness both for its untamed and hostile wilderness and for its supposed "savages" – the black native Africans – who reside there, practicing certain non-European customs such as cannibalism. </a:t>
            </a:r>
            <a:br>
              <a:rPr lang="en-US" sz="2000" dirty="0" smtClean="0"/>
            </a:br>
            <a:r>
              <a:rPr lang="en-US" sz="2000" dirty="0" smtClean="0"/>
              <a:t/>
            </a:r>
            <a:br>
              <a:rPr lang="en-US" sz="2000" dirty="0" smtClean="0"/>
            </a:br>
            <a:r>
              <a:rPr lang="en-US" sz="2000" dirty="0" smtClean="0"/>
              <a:t>But why is the African jungle called "dark"? The easy answer is there’s not a lot of light in the jungle, what with the thick foliage and unpredictable fog. The complicated answer is that, according to the novel, the wilderness hinders men’s senses and renders them metaphorically blind to their situation and surroundings. The heart of darkness also suggests a confused and unenlightened state of mind, a state of profound madness where one cannot do good but one can only choose the lesser of a series of evils.</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      Light and Dark </a:t>
            </a:r>
            <a:r>
              <a:rPr lang="en-US" sz="2000" dirty="0" smtClean="0"/>
              <a:t>: Symbolism, Imagery, Allegory</a:t>
            </a:r>
          </a:p>
          <a:p>
            <a:pPr algn="l"/>
            <a:r>
              <a:rPr lang="en-US" sz="2000" dirty="0" smtClean="0"/>
              <a:t>      Contrary to popular usage, light does not necessarily symbolize pure goodness or enlightenment here. Conrad’s vision is so dark that he does not even trust light. Marlow makes the comment that "sunlight can be made to lie, too." In fact, light often gives way to darkness in the novel. There are numerous instances of the sun setting and plunging the world into night. Darkness, of course, represents the unknown, that which is feared, evil, silence, madness, and death. Then you’ve got the white sepulcher </a:t>
            </a:r>
            <a:r>
              <a:rPr lang="en-US" sz="2000" u="sng" dirty="0" smtClean="0"/>
              <a:t>city</a:t>
            </a:r>
            <a:r>
              <a:rPr lang="en-US" sz="2000" dirty="0" smtClean="0"/>
              <a:t> in </a:t>
            </a:r>
            <a:r>
              <a:rPr lang="en-US" sz="2000" dirty="0" smtClean="0"/>
              <a:t>London, the white ivory in the jungle, and the creepy women dressed in black. Everything gets complicated further when you consider the fact that Marlow compares white men to black men, and that Marlow concludes (potentially) that these men are all the same. If this is true, lightness is darkness, darkness is lightness, and it’s all a big hairy mess.</a:t>
            </a:r>
          </a:p>
          <a:p>
            <a:pPr algn="l"/>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endParaRPr lang="en-US" sz="2000" b="1" dirty="0" smtClean="0"/>
          </a:p>
          <a:p>
            <a:pPr algn="l"/>
            <a:r>
              <a:rPr lang="en-US" sz="2000" b="1" dirty="0" smtClean="0"/>
              <a:t>      Two Knitting Women (whom Marlow sees at the signing</a:t>
            </a:r>
            <a:r>
              <a:rPr lang="en-US" sz="2000" b="1" dirty="0" smtClean="0"/>
              <a:t>) :</a:t>
            </a:r>
            <a:endParaRPr lang="en-US" sz="2000" b="1" dirty="0" smtClean="0"/>
          </a:p>
          <a:p>
            <a:pPr algn="l"/>
            <a:r>
              <a:rPr lang="en-US" sz="2000" dirty="0" smtClean="0"/>
              <a:t>      Symbolism, Imagery, Allegory</a:t>
            </a:r>
          </a:p>
          <a:p>
            <a:pPr algn="l"/>
            <a:r>
              <a:rPr lang="en-US" sz="2000" dirty="0" smtClean="0"/>
              <a:t>      Did these ladies creep you </a:t>
            </a:r>
            <a:r>
              <a:rPr lang="en-US" sz="2000" dirty="0" smtClean="0"/>
              <a:t>out? </a:t>
            </a:r>
            <a:r>
              <a:rPr lang="en-US" sz="2000" dirty="0" smtClean="0"/>
              <a:t>They seem to represent the </a:t>
            </a:r>
            <a:r>
              <a:rPr lang="en-US" sz="2000" i="1" u="sng" dirty="0" smtClean="0"/>
              <a:t>Moirae</a:t>
            </a:r>
            <a:r>
              <a:rPr lang="en-US" sz="2000" dirty="0" smtClean="0"/>
              <a:t> or the </a:t>
            </a:r>
            <a:r>
              <a:rPr lang="en-US" sz="2000" u="sng" dirty="0" smtClean="0"/>
              <a:t>Fates</a:t>
            </a:r>
            <a:r>
              <a:rPr lang="en-US" sz="2000" dirty="0" smtClean="0"/>
              <a:t> as envisioned by the ancient Greeks. Two of the three Fates spin the life-thread of each human being. The thread represents a human life. The third Fate cuts the thread when the time comes for the man to die. The Fates, being immortals, have foresight and thus can see every man’s fate. Conrad uses the two women knitting black wool as foreshadowing for Marlow’s horrific journey into the interior. Yes, we too are wondering what happened to the third Fate.</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       Heads on </a:t>
            </a:r>
            <a:r>
              <a:rPr lang="en-US" sz="2000" b="1" dirty="0" smtClean="0"/>
              <a:t>Sticks :</a:t>
            </a:r>
            <a:endParaRPr lang="en-US" sz="2000" b="1" dirty="0" smtClean="0"/>
          </a:p>
          <a:p>
            <a:pPr algn="l"/>
            <a:r>
              <a:rPr lang="en-US" sz="2000" dirty="0" smtClean="0"/>
              <a:t>       Symbolism, Imagery, Allegory</a:t>
            </a:r>
          </a:p>
          <a:p>
            <a:pPr algn="l"/>
            <a:r>
              <a:rPr lang="en-US" sz="2000" dirty="0" smtClean="0"/>
              <a:t>      The heads-on-sticks symbolize Kurtz’s excessive brutality. The appearance of these heads-on-sticks is the graphic climax of the book, which comes conveniently close to the plot climax. Coincidence? Not if you’re into Conrad half as much as we are. We’ve seen some pretty horrible things up until this point, but the heads on sticks take the cake. What’s interesting here is that Marlow tells us "eh – no big deal." Effectively, anyway. As if to symbolize the way Marlow combats horror with humor, he tells us that these "black, dried, sunken" heads are "smiling continuously" in their "jocose dream of eternal slumber." Which, let’s face it, wouldn’t really be the language we would use to describe severed heads</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b="1" dirty="0" smtClean="0"/>
              <a:t>Language : Symbolism, Imagery, Allegory :</a:t>
            </a:r>
          </a:p>
          <a:p>
            <a:pPr algn="l"/>
            <a:r>
              <a:rPr lang="en-US" sz="2000" dirty="0" smtClean="0"/>
              <a:t>      Eloquent use of language is, in general, one of the ways out of madness (for Marlow, at least). Marlow sees Kurtz’s eloquence as one of his redeeming features. Language is also used as a human connection. When Marlow finds the harlequin’s book, he feels relieved because he can connect to something manmade. Marlow obviously places great value on language for he agonizes over whom to entrust with Kurtz’s personal letters. In light of this, one might consider Marlow’s telling of his story as a way to separate and differentiate himself from Kurtz, as a symbolic way of retaining his own individuality among the encroaching madness brought upon by the wilderness.</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a:xfrm>
            <a:off x="457200" y="1600200"/>
            <a:ext cx="8915400" cy="4525963"/>
          </a:xfrm>
        </p:spPr>
        <p:txBody>
          <a:bodyPr/>
          <a:lstStyle/>
          <a:p>
            <a:pPr algn="l"/>
            <a:r>
              <a:rPr lang="en-US" sz="2000" b="1" dirty="0" smtClean="0"/>
              <a:t>      The Accountant</a:t>
            </a:r>
          </a:p>
          <a:p>
            <a:pPr algn="l"/>
            <a:r>
              <a:rPr lang="en-US" sz="2000" dirty="0" smtClean="0"/>
              <a:t>      Symbolism, Imagery, Allegory</a:t>
            </a:r>
          </a:p>
          <a:p>
            <a:pPr algn="l"/>
            <a:r>
              <a:rPr lang="en-US" sz="2000" dirty="0" smtClean="0"/>
              <a:t>      The accountant symbolizes the Company as it wants to be seen. He dresses elegantly despite the heat and the poverty of the black native African workers surrounding him, emphasizing the Company’s professionalism. He is always immersed in his accounting books, diligently completing his work, which represents the Company’s devotion to perfection and excellence. But, despite appearances, the accountant is really a candidate for Citizen of the Year. He sees the dying groans of the native Africans an annoyance because they cause him to make mistakes in his ledger. This renders the Company rather cold and callous to the suffering of its workers.</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r>
              <a:rPr lang="en-US" sz="2000" b="1" dirty="0" smtClean="0"/>
              <a:t>      The Doctor who wants to measure Marlow's skull</a:t>
            </a:r>
          </a:p>
          <a:p>
            <a:pPr algn="l"/>
            <a:r>
              <a:rPr lang="en-US" sz="2000" dirty="0" smtClean="0"/>
              <a:t>      Symbolism, Imagery, Allegory</a:t>
            </a:r>
          </a:p>
          <a:p>
            <a:pPr algn="l"/>
            <a:r>
              <a:rPr lang="en-US" sz="2000" dirty="0" smtClean="0"/>
              <a:t>      This Doctor foreshadows the upcoming danger and eventual madness that Marlow will face in the interior. Measuring Marlow’s skull is something akin to taking scientific observations of his brain. This may seem unnecessary until we remember that Kurtz went into the jungle as "original Kurtz" and came out one of many "shades of Kurtz." Will Marlow, too, be irrevocably changed from his journey into a murderous and obsessed madman? That’s the pessimistic question asked by the head-measuring Doctor. </a:t>
            </a:r>
          </a:p>
          <a:p>
            <a:pPr algn="l"/>
            <a:r>
              <a:rPr lang="en-US" sz="2000" b="1" dirty="0" smtClean="0"/>
              <a:t>     The Woman With the Torch (a painting)</a:t>
            </a:r>
          </a:p>
          <a:p>
            <a:pPr algn="l"/>
            <a:r>
              <a:rPr lang="en-US" sz="2000" dirty="0" smtClean="0"/>
              <a:t>     Symbolism, Imagery, Allegory</a:t>
            </a:r>
          </a:p>
          <a:p>
            <a:pPr algn="l"/>
            <a:r>
              <a:rPr lang="en-US" sz="2000" dirty="0" smtClean="0"/>
              <a:t>     We are introduced to this painting at the central station where we find out that</a:t>
            </a:r>
          </a:p>
          <a:p>
            <a:pPr algn="l"/>
            <a:r>
              <a:rPr lang="en-US" sz="2000" dirty="0" smtClean="0"/>
              <a:t>     Kurtz painted it. It portrays a woman, blindfolded, carrying a lighted torch, and</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r>
              <a:rPr lang="en-US" sz="2000" dirty="0" smtClean="0"/>
              <a:t>      standing against a black background. Let’s just take these one by one, starting with this woman business. Marlow seems to sequester women into idealized roles outside the realm of gloomy reality. This woman is so separate that she’s a painting. And she’s so impossibly idealistic that she isn’t real. </a:t>
            </a:r>
          </a:p>
          <a:p>
            <a:pPr algn="l"/>
            <a:r>
              <a:rPr lang="en-US" sz="2000" dirty="0" smtClean="0"/>
              <a:t/>
            </a:r>
            <a:br>
              <a:rPr lang="en-US" sz="2000" dirty="0" smtClean="0"/>
            </a:br>
            <a:r>
              <a:rPr lang="en-US" sz="2000" dirty="0" smtClean="0"/>
              <a:t>Moving on to the blindfolded, torch-carrying part. Sounds a lot like justice, doesn’t it? Maybe. At least with the whole blindfolded bit and her being a woman and all. Some people think this image is about blind Europe trying to bring light to Africa, but we’re not so sure about this since, in </a:t>
            </a:r>
            <a:r>
              <a:rPr lang="en-US" sz="2000" i="1" dirty="0" smtClean="0"/>
              <a:t>Heart of Darkness</a:t>
            </a:r>
            <a:r>
              <a:rPr lang="en-US" sz="2000" dirty="0" smtClean="0"/>
              <a:t>, women are pure and uninvolved in the corrupt imperialism of their country. But who knows. The torch thing in contrast with the black background is more of that darkness and light imagery, where, typically, women are the light standing out in the darkness.</a:t>
            </a:r>
          </a:p>
          <a:p>
            <a:pPr algn="l"/>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1562</TotalTime>
  <Words>2509</Words>
  <Application>Microsoft Office PowerPoint</Application>
  <PresentationFormat>A4 Paper (210x297 mm)‎</PresentationFormat>
  <Paragraphs>80</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Lecture 7</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143</cp:revision>
  <dcterms:created xsi:type="dcterms:W3CDTF">2009-10-14T19:14:34Z</dcterms:created>
  <dcterms:modified xsi:type="dcterms:W3CDTF">2012-03-07T09:20:21Z</dcterms:modified>
</cp:coreProperties>
</file>