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80" r:id="rId4"/>
    <p:sldId id="267" r:id="rId5"/>
    <p:sldId id="268" r:id="rId6"/>
    <p:sldId id="269" r:id="rId7"/>
    <p:sldId id="270" r:id="rId8"/>
    <p:sldId id="271" r:id="rId9"/>
    <p:sldId id="272" r:id="rId10"/>
    <p:sldId id="273" r:id="rId11"/>
    <p:sldId id="274"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70" d="100"/>
          <a:sy n="70" d="100"/>
        </p:scale>
        <p:origin x="-348" y="-108"/>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6158042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00600" y="64008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fld id="{E1D16D93-8795-4AD6-9A1F-54CC01E741BE}" type="slidenum">
              <a:rPr lang="ar-SA" sz="1200" smtClean="0">
                <a:solidFill>
                  <a:schemeClr val="bg1"/>
                </a:solidFill>
              </a:rPr>
              <a:pPr/>
              <a:t>‹#›</a:t>
            </a:fld>
            <a:r>
              <a:rPr lang="en-US" sz="1200" dirty="0" smtClean="0">
                <a:solidFill>
                  <a:schemeClr val="bg1"/>
                </a:solidFill>
              </a:rPr>
              <a:t> [ </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410200" cy="1981200"/>
          </a:xfrm>
          <a:prstGeom prst="rect">
            <a:avLst/>
          </a:prstGeom>
          <a:noFill/>
          <a:ln w="9525">
            <a:noFill/>
            <a:miter lim="800000"/>
            <a:headEnd/>
            <a:tailEnd/>
          </a:ln>
        </p:spPr>
        <p:txBody>
          <a:bodyPr anchor="ctr"/>
          <a:lstStyle/>
          <a:p>
            <a:pPr algn="l" rtl="0"/>
            <a:r>
              <a:rPr lang="en-US" sz="2400" dirty="0" smtClean="0"/>
              <a:t>      The Modern English Novel</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Dr. Mohammed Nour Al-</a:t>
            </a:r>
            <a:r>
              <a:rPr lang="en-US" sz="2800" b="1" dirty="0" err="1" smtClean="0">
                <a:solidFill>
                  <a:srgbClr val="7F7F7F"/>
                </a:solidFill>
                <a:latin typeface="Calibri" pitchFamily="34" charset="0"/>
                <a:cs typeface="Times New Roman" pitchFamily="18" charset="0"/>
              </a:rPr>
              <a:t>Naimi</a:t>
            </a:r>
            <a:endParaRPr lang="en-US" sz="28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b="1" spc="-150" dirty="0" smtClean="0">
                <a:solidFill>
                  <a:srgbClr val="376092"/>
                </a:solidFill>
                <a:latin typeface="ae_AlMateen" pitchFamily="2" charset="-78"/>
                <a:cs typeface="ae_AlMateen" pitchFamily="2" charset="-78"/>
              </a:rPr>
              <a:t>Lecture</a:t>
            </a:r>
            <a:r>
              <a:rPr lang="en-US" sz="3200" spc="-150" dirty="0" smtClean="0">
                <a:solidFill>
                  <a:srgbClr val="376092"/>
                </a:solidFill>
                <a:latin typeface="ae_AlMateen" pitchFamily="2" charset="-78"/>
                <a:cs typeface="ae_AlMateen" pitchFamily="2" charset="-78"/>
              </a:rPr>
              <a:t> 11</a:t>
            </a: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a:p>
            <a:pPr eaLnBrk="1" hangingPunct="1"/>
            <a:r>
              <a:rPr lang="en-US" b="1" dirty="0" smtClean="0">
                <a:solidFill>
                  <a:schemeClr val="tx1"/>
                </a:solidFill>
                <a:cs typeface="Arial" pitchFamily="34" charset="0"/>
              </a:rPr>
              <a:t>The Modern English Novel</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b="1" dirty="0" smtClean="0"/>
              <a:t>Heart of Darkness: the</a:t>
            </a:r>
            <a:r>
              <a:rPr lang="en-US" sz="2400" dirty="0" smtClean="0"/>
              <a:t> </a:t>
            </a:r>
            <a:r>
              <a:rPr lang="en-US" sz="2400" b="1" dirty="0" smtClean="0"/>
              <a:t>Context </a:t>
            </a:r>
            <a:endParaRPr lang="en-US" sz="2400" dirty="0"/>
          </a:p>
        </p:txBody>
      </p:sp>
      <p:sp>
        <p:nvSpPr>
          <p:cNvPr id="3" name="عنصر نائب للمحتوى 2"/>
          <p:cNvSpPr>
            <a:spLocks noGrp="1"/>
          </p:cNvSpPr>
          <p:nvPr>
            <p:ph idx="1"/>
          </p:nvPr>
        </p:nvSpPr>
        <p:spPr/>
        <p:txBody>
          <a:bodyPr/>
          <a:lstStyle/>
          <a:p>
            <a:pPr algn="l"/>
            <a:r>
              <a:rPr lang="en-US" sz="2000" dirty="0" smtClean="0"/>
              <a:t>      	</a:t>
            </a:r>
          </a:p>
          <a:p>
            <a:pPr algn="l"/>
            <a:r>
              <a:rPr lang="en-US" sz="2000" dirty="0" smtClean="0"/>
              <a:t>       	</a:t>
            </a:r>
            <a:r>
              <a:rPr lang="en-US" sz="2000" b="1" dirty="0" smtClean="0"/>
              <a:t>J </a:t>
            </a:r>
            <a:r>
              <a:rPr lang="en-US" sz="2000" b="1" cap="small" dirty="0" smtClean="0"/>
              <a:t>oseph Conrad did not begin to learn English</a:t>
            </a:r>
            <a:r>
              <a:rPr lang="en-US" sz="2000" b="1" dirty="0" smtClean="0"/>
              <a:t> until he was twenty-one years old. He was born Jozef Teodor Konrad Korzeniowski on December 3, 1857, in the Polish Ukraine. When Conrad was quite young, his father was exiled to Siberia on suspicion of plotting against the Russian government. After the death of the boy’s mother, Conrad’s father sent him to his mother’s brother in Kraków to be educated, and Conrad never again saw his father. He traveled to Marseilles when he was seventeen and spent the next twenty years as a sailor. He signed on to an English ship in 1878, and eight years later he became a British subject. In 1889, he began his first novel, </a:t>
            </a:r>
            <a:r>
              <a:rPr lang="en-US" sz="2000" b="1" i="1" dirty="0" smtClean="0"/>
              <a:t>Almayer’s Folly,</a:t>
            </a:r>
            <a:r>
              <a:rPr lang="en-US" sz="2000" b="1" dirty="0" smtClean="0"/>
              <a:t> and began actively searching for a way to fulfill his boyhood dream of traveling to the Congo. He took command of a steamship in the Belgian Congo in 1890, and his experiences in the Congo came to provide the outline for </a:t>
            </a:r>
            <a:r>
              <a:rPr lang="en-US" sz="2000" b="1" i="1" dirty="0" smtClean="0"/>
              <a:t>Heart of Darkness.</a:t>
            </a:r>
            <a:r>
              <a:rPr lang="en-US" sz="2000" b="1" dirty="0" smtClean="0"/>
              <a:t> </a:t>
            </a:r>
            <a:endParaRPr lang="en-US" sz="20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Modern English Novel</a:t>
            </a:r>
            <a:endParaRPr lang="en-US" sz="2400" dirty="0"/>
          </a:p>
        </p:txBody>
      </p:sp>
      <p:sp>
        <p:nvSpPr>
          <p:cNvPr id="3" name="عنصر نائب للمحتوى 2"/>
          <p:cNvSpPr>
            <a:spLocks noGrp="1"/>
          </p:cNvSpPr>
          <p:nvPr>
            <p:ph idx="1"/>
          </p:nvPr>
        </p:nvSpPr>
        <p:spPr/>
        <p:txBody>
          <a:bodyPr/>
          <a:lstStyle/>
          <a:p>
            <a:pPr algn="l"/>
            <a:r>
              <a:rPr lang="en-US" sz="2000" dirty="0" smtClean="0"/>
              <a:t>      	</a:t>
            </a:r>
            <a:r>
              <a:rPr lang="en-US" sz="2000" b="1" dirty="0" smtClean="0"/>
              <a:t>Conrad’s time in Africa wreaked havoc on his health, however, and he returned to England to recover. He returned to sea twice before finishing </a:t>
            </a:r>
            <a:r>
              <a:rPr lang="en-US" sz="2000" b="1" i="1" dirty="0" smtClean="0"/>
              <a:t>Almayer’s Folly</a:t>
            </a:r>
            <a:r>
              <a:rPr lang="en-US" sz="2000" b="1" dirty="0" smtClean="0"/>
              <a:t> in 1894 and wrote several other books, including one about Marlow called </a:t>
            </a:r>
            <a:r>
              <a:rPr lang="en-US" sz="2000" b="1" i="1" dirty="0" smtClean="0"/>
              <a:t>Youth: A Narrative</a:t>
            </a:r>
            <a:r>
              <a:rPr lang="en-US" sz="2000" b="1" dirty="0" smtClean="0"/>
              <a:t> before beginning </a:t>
            </a:r>
            <a:r>
              <a:rPr lang="en-US" sz="2000" b="1" i="1" dirty="0" smtClean="0"/>
              <a:t>Heart of Darkness</a:t>
            </a:r>
            <a:r>
              <a:rPr lang="en-US" sz="2000" b="1" dirty="0" smtClean="0"/>
              <a:t> in 1898. He wrote most of his other major works—including </a:t>
            </a:r>
            <a:r>
              <a:rPr lang="en-US" sz="2000" b="1" i="1" dirty="0" smtClean="0"/>
              <a:t>Lord Jim,</a:t>
            </a:r>
            <a:r>
              <a:rPr lang="en-US" sz="2000" b="1" dirty="0" smtClean="0"/>
              <a:t> which also features Marlow; </a:t>
            </a:r>
            <a:r>
              <a:rPr lang="en-US" sz="2000" b="1" i="1" dirty="0" err="1" smtClean="0"/>
              <a:t>Nostromo</a:t>
            </a:r>
            <a:r>
              <a:rPr lang="en-US" sz="2000" b="1" i="1" dirty="0" smtClean="0"/>
              <a:t>; </a:t>
            </a:r>
            <a:r>
              <a:rPr lang="en-US" sz="2000" b="1" dirty="0" smtClean="0"/>
              <a:t>and </a:t>
            </a:r>
            <a:r>
              <a:rPr lang="en-US" sz="2000" b="1" i="1" dirty="0" smtClean="0"/>
              <a:t>The Secret Agent, </a:t>
            </a:r>
            <a:r>
              <a:rPr lang="en-US" sz="2000" b="1" dirty="0" smtClean="0"/>
              <a:t>as well as several collaborations with Ford </a:t>
            </a:r>
            <a:r>
              <a:rPr lang="en-US" sz="2000" b="1" dirty="0" err="1" smtClean="0"/>
              <a:t>Madox</a:t>
            </a:r>
            <a:r>
              <a:rPr lang="en-US" sz="2000" b="1" dirty="0" smtClean="0"/>
              <a:t> Ford—during the following two decades. Conrad died in 1924.</a:t>
            </a:r>
          </a:p>
          <a:p>
            <a:pPr algn="l"/>
            <a:r>
              <a:rPr lang="en-US" sz="2000" b="1" dirty="0" smtClean="0"/>
              <a:t>      	Conrad’s works, </a:t>
            </a:r>
            <a:r>
              <a:rPr lang="en-US" sz="2000" b="1" i="1" dirty="0" smtClean="0"/>
              <a:t>Heart of Darkness</a:t>
            </a:r>
            <a:r>
              <a:rPr lang="en-US" sz="2000" b="1" dirty="0" smtClean="0"/>
              <a:t> in particular, provide a bridge between Victorian values and the ideals of modernism. Like their Victorian predecessors, these novels rely on traditional ideas of heroism, which are nevertheless under constant attack in a changing world and in places far from England. Women occupy traditional roles as arbiters of domesticity and morality, yet they are almost never present in the narrative; instead, the concepts of “home” and “civilization” exist merely as hypocritical ideals, meaningless to men for</a:t>
            </a:r>
            <a:endParaRPr lang="en-US" sz="20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Modern English Novel</a:t>
            </a:r>
            <a:endParaRPr lang="en-US" sz="2400" dirty="0"/>
          </a:p>
        </p:txBody>
      </p:sp>
      <p:sp>
        <p:nvSpPr>
          <p:cNvPr id="3" name="عنصر نائب للمحتوى 2"/>
          <p:cNvSpPr>
            <a:spLocks noGrp="1"/>
          </p:cNvSpPr>
          <p:nvPr>
            <p:ph idx="1"/>
          </p:nvPr>
        </p:nvSpPr>
        <p:spPr/>
        <p:txBody>
          <a:bodyPr/>
          <a:lstStyle/>
          <a:p>
            <a:pPr algn="l"/>
            <a:r>
              <a:rPr lang="en-US" sz="2000" dirty="0" smtClean="0"/>
              <a:t>      </a:t>
            </a:r>
            <a:r>
              <a:rPr lang="en-US" sz="2000" b="1" dirty="0" smtClean="0"/>
              <a:t>whom survival is in constant doubt. While the threats that Conrad’s characters face are concrete ones—illness, violence, conspiracy—they nevertheless acquire a philosophical character. Like much of the best modernist literature produced in the early decades of the twentieth century, </a:t>
            </a:r>
            <a:r>
              <a:rPr lang="en-US" sz="2000" b="1" i="1" dirty="0" smtClean="0"/>
              <a:t>Heart of Darkness</a:t>
            </a:r>
            <a:r>
              <a:rPr lang="en-US" sz="2000" b="1" dirty="0" smtClean="0"/>
              <a:t> is as much about alienation, confusion, and profound doubt as it is about imperialism.</a:t>
            </a:r>
          </a:p>
          <a:p>
            <a:pPr algn="l"/>
            <a:r>
              <a:rPr lang="en-US" sz="2000" dirty="0" smtClean="0"/>
              <a:t>       </a:t>
            </a:r>
            <a:r>
              <a:rPr lang="en-US" sz="2000" b="1" dirty="0" smtClean="0"/>
              <a:t>Imperialism is nevertheless at the center of </a:t>
            </a:r>
            <a:r>
              <a:rPr lang="en-US" sz="2000" b="1" i="1" dirty="0" smtClean="0"/>
              <a:t>Heart of Darkness.</a:t>
            </a:r>
            <a:r>
              <a:rPr lang="en-US" sz="2000" b="1" dirty="0" smtClean="0"/>
              <a:t> By the 1890s, most of the world’s “dark places” had been placed at least nominally under European control, and the major European powers were stretched thin, trying to administer and protect massive, far-flung empires. Cracks were beginning to appear in the system: riots, wars, and the wholesale abandonment of commercial enterprises all threatened the white men living in the distant corners of empires. Things were clearly falling apart. </a:t>
            </a:r>
            <a:r>
              <a:rPr lang="en-US" sz="2000" b="1" i="1" dirty="0" smtClean="0"/>
              <a:t>Heart of Darkness</a:t>
            </a:r>
            <a:r>
              <a:rPr lang="en-US" sz="2000" b="1" dirty="0" smtClean="0"/>
              <a:t> suggests that this is the natural result when men are allowed to operate</a:t>
            </a:r>
          </a:p>
          <a:p>
            <a:pPr algn="l"/>
            <a:endParaRPr lang="en-US" sz="20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Modern English Novel</a:t>
            </a:r>
            <a:endParaRPr lang="en-US" sz="2400" dirty="0"/>
          </a:p>
        </p:txBody>
      </p:sp>
      <p:sp>
        <p:nvSpPr>
          <p:cNvPr id="3" name="عنصر نائب للمحتوى 2"/>
          <p:cNvSpPr>
            <a:spLocks noGrp="1"/>
          </p:cNvSpPr>
          <p:nvPr>
            <p:ph idx="1"/>
          </p:nvPr>
        </p:nvSpPr>
        <p:spPr/>
        <p:txBody>
          <a:bodyPr/>
          <a:lstStyle/>
          <a:p>
            <a:pPr algn="l"/>
            <a:r>
              <a:rPr lang="en-US" sz="2000" b="1" dirty="0" smtClean="0"/>
              <a:t>       outside a social system of checks and balances: power, especially power over other human beings, inevitably corrupts. At the same time, this begs the question of whether it is possible to call an individual insane or wrong when he is part of a system that is so thoroughly corrupted and corrupting. </a:t>
            </a:r>
            <a:r>
              <a:rPr lang="en-US" sz="2000" b="1" i="1" dirty="0" smtClean="0"/>
              <a:t>Heart of Darkness,</a:t>
            </a:r>
            <a:r>
              <a:rPr lang="en-US" sz="2000" b="1" dirty="0" smtClean="0"/>
              <a:t> thus, at its most abstract level, is a narrative about the difficulty of understanding the world beyond the self, about the ability of one man to judge another.</a:t>
            </a:r>
          </a:p>
          <a:p>
            <a:pPr algn="l"/>
            <a:r>
              <a:rPr lang="en-US" sz="2000" b="1" dirty="0" smtClean="0"/>
              <a:t>      Although </a:t>
            </a:r>
            <a:r>
              <a:rPr lang="en-US" sz="2000" b="1" i="1" dirty="0" smtClean="0"/>
              <a:t>Heart of Darkness</a:t>
            </a:r>
            <a:r>
              <a:rPr lang="en-US" sz="2000" b="1" dirty="0" smtClean="0"/>
              <a:t> was one of the first literary texts to provide a critical view of European imperial activities, it was initially read by critics as anything but controversial. While the book was generally admired, it was typically read either as a condemnation of a certain type of adventurer who could easily take advantage of imperialism’s opportunities, or else as a sentimental novel reinforcing domestic values: Kurtz’s Intended, who appears at the novella’s conclusion, was roundly praised by turn-of-the-century</a:t>
            </a:r>
          </a:p>
          <a:p>
            <a:pPr algn="l"/>
            <a:endParaRPr lang="en-US" sz="20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 : the Plot</a:t>
            </a:r>
            <a:endParaRPr lang="en-US" sz="2400" dirty="0"/>
          </a:p>
        </p:txBody>
      </p:sp>
      <p:sp>
        <p:nvSpPr>
          <p:cNvPr id="3" name="عنصر نائب للمحتوى 2"/>
          <p:cNvSpPr>
            <a:spLocks noGrp="1"/>
          </p:cNvSpPr>
          <p:nvPr>
            <p:ph idx="1"/>
          </p:nvPr>
        </p:nvSpPr>
        <p:spPr/>
        <p:txBody>
          <a:bodyPr/>
          <a:lstStyle/>
          <a:p>
            <a:pPr algn="l"/>
            <a:r>
              <a:rPr lang="en-US" sz="2000" b="1" dirty="0" smtClean="0"/>
              <a:t>      reviewers for her maturity and sentimental appeal. Conrad’s decision to set the book in a Belgian colony and to have Marlow work for a Belgian trading concern made it even easier for British readers to avoid seeing themselves reflected in </a:t>
            </a:r>
            <a:r>
              <a:rPr lang="en-US" sz="2000" b="1" i="1" dirty="0" smtClean="0"/>
              <a:t>Heart of Darkness.</a:t>
            </a:r>
            <a:r>
              <a:rPr lang="en-US" sz="2000" b="1" dirty="0" smtClean="0"/>
              <a:t> Although these early reactions seem ludicrous to a modern reader, they reinforce the novella’s central themes of hypocrisy and absurdity. </a:t>
            </a:r>
          </a:p>
          <a:p>
            <a:pPr algn="l"/>
            <a:r>
              <a:rPr lang="en-US" sz="2000" dirty="0" smtClean="0"/>
              <a:t>      </a:t>
            </a:r>
            <a:r>
              <a:rPr lang="en-US" sz="2000" b="1" dirty="0" smtClean="0"/>
              <a:t>The Plot of Heart of Darkness : </a:t>
            </a:r>
          </a:p>
          <a:p>
            <a:pPr algn="l"/>
            <a:r>
              <a:rPr lang="en-US" sz="2000" dirty="0" smtClean="0"/>
              <a:t>      </a:t>
            </a:r>
            <a:r>
              <a:rPr lang="en-US" sz="2000" b="1" dirty="0" smtClean="0"/>
              <a:t>H</a:t>
            </a:r>
            <a:r>
              <a:rPr lang="en-US" sz="2000" b="1" cap="small" dirty="0" smtClean="0"/>
              <a:t>eart of Darkness</a:t>
            </a:r>
            <a:r>
              <a:rPr lang="en-US" sz="2000" b="1" dirty="0" smtClean="0"/>
              <a:t> centers around Marlow, an introspective sailor, and his journey up the Congo River to meet Kurtz, reputed to be an idealistic man of great abilities. Marlow takes a job as a riverboat captain with the Company, a Belgian concern organized to trade in the Congo. As he travels to Africa and then up the Congo, Marlow encounters widespread inefficiency and brutality in the Company’s stations. The native inhabitants of the region have been forced into the Company’s service, and they suffer terribly from overwork and ill</a:t>
            </a:r>
            <a:endParaRPr lang="en-US" sz="2000" dirty="0" smtClean="0"/>
          </a:p>
          <a:p>
            <a:pPr algn="l"/>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Modern English Novel</a:t>
            </a:r>
            <a:endParaRPr lang="en-US" sz="2400" dirty="0"/>
          </a:p>
        </p:txBody>
      </p:sp>
      <p:sp>
        <p:nvSpPr>
          <p:cNvPr id="3" name="عنصر نائب للمحتوى 2"/>
          <p:cNvSpPr>
            <a:spLocks noGrp="1"/>
          </p:cNvSpPr>
          <p:nvPr>
            <p:ph idx="1"/>
          </p:nvPr>
        </p:nvSpPr>
        <p:spPr/>
        <p:txBody>
          <a:bodyPr/>
          <a:lstStyle/>
          <a:p>
            <a:pPr algn="l"/>
            <a:r>
              <a:rPr lang="en-US" sz="2000" b="1" dirty="0" smtClean="0"/>
              <a:t>       treatment at the hands of the Company’s agents. The cruelty and squalor of imperial enterprise contrasts sharply with the impassive and majestic jungle that surrounds the white man’s settlements, making them appear to be tiny islands amidst a vast darkness.</a:t>
            </a:r>
          </a:p>
          <a:p>
            <a:pPr algn="l"/>
            <a:r>
              <a:rPr lang="en-US" sz="2000" b="1" dirty="0" smtClean="0"/>
              <a:t>      Marlow arrives at the Central Station, run by the general manager, an unwholesome, conspiratorial character. He finds that his steamship has been sunk and spends several months waiting for parts to repair it. His interest in Kurtz grows during this period. The manager and his favorite, the </a:t>
            </a:r>
            <a:r>
              <a:rPr lang="en-US" sz="2000" b="1" dirty="0" err="1" smtClean="0"/>
              <a:t>brickmaker</a:t>
            </a:r>
            <a:r>
              <a:rPr lang="en-US" sz="2000" b="1" dirty="0" smtClean="0"/>
              <a:t>, seem to fear Kurtz as a threat to their position. Kurtz is rumored to be ill, making the delays in repairing the ship all the more costly. Marlow eventually gets the parts he needs to repair his ship, and he and the manager set out with a few agents (whom Marlow calls pilgrims because of their strange habit of carrying long, wooden staves wherever they go) and a crew of cannibals on a long, difficult voyage up the river. The dense jungle and the oppressive silence make everyone aboard a little jumpy, and the occasional glimpse of a native</a:t>
            </a:r>
            <a:endParaRPr lang="en-US" sz="20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Modern English Novel</a:t>
            </a:r>
            <a:endParaRPr lang="en-US" sz="2400" dirty="0"/>
          </a:p>
        </p:txBody>
      </p:sp>
      <p:sp>
        <p:nvSpPr>
          <p:cNvPr id="3" name="عنصر نائب للمحتوى 2"/>
          <p:cNvSpPr>
            <a:spLocks noGrp="1"/>
          </p:cNvSpPr>
          <p:nvPr>
            <p:ph idx="1"/>
          </p:nvPr>
        </p:nvSpPr>
        <p:spPr/>
        <p:txBody>
          <a:bodyPr/>
          <a:lstStyle/>
          <a:p>
            <a:pPr algn="l"/>
            <a:r>
              <a:rPr lang="en-US" sz="2000" b="1" dirty="0" smtClean="0"/>
              <a:t>    village or the sound of drums works the pilgrims into a frenzy. </a:t>
            </a:r>
          </a:p>
          <a:p>
            <a:pPr algn="l"/>
            <a:r>
              <a:rPr lang="en-US" sz="2000" dirty="0" smtClean="0"/>
              <a:t>     </a:t>
            </a:r>
            <a:r>
              <a:rPr lang="en-US" sz="2000" b="1" dirty="0" smtClean="0"/>
              <a:t>Marlow and his crew come across a hut with stacked firewood, together with a note saying that the wood is for them but that they should approach cautiously. Shortly after the steamer has taken on the firewood, it is surrounded by a dense fog. When the fog clears, the ship is attacked by an unseen band of natives, who fire arrows from the safety of the forest. The African helmsman is killed before Marlow frightens the natives away with the ship’s steam whistle. Not long after, Marlow and his companions arrive at Kurtz’s Inner Station, expecting to find him dead, but a half-crazed Russian trader, who meets them as they come ashore, assures them that everything is fine and informs them that he is the one who left the wood. The Russian claims that Kurtz has enlarged his mind and cannot be subjected to the same moral judgments as normal people. Apparently, Kurtz has established himself as </a:t>
            </a:r>
            <a:r>
              <a:rPr lang="en-US" sz="2000" b="1" smtClean="0"/>
              <a:t>a </a:t>
            </a:r>
            <a:r>
              <a:rPr lang="en-US" sz="2000" b="1" smtClean="0"/>
              <a:t>semi-god </a:t>
            </a:r>
            <a:r>
              <a:rPr lang="en-US" sz="2000" b="1" dirty="0" smtClean="0"/>
              <a:t>with the natives and has gone on brutal raids in the surrounding territory in search of ivory. The collection of severed heads adorning the fence posts</a:t>
            </a:r>
          </a:p>
          <a:p>
            <a:pPr algn="l"/>
            <a:endParaRPr lang="en-US" sz="20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Modern English Novel</a:t>
            </a:r>
            <a:endParaRPr lang="en-US" sz="2400" dirty="0"/>
          </a:p>
        </p:txBody>
      </p:sp>
      <p:sp>
        <p:nvSpPr>
          <p:cNvPr id="3" name="عنصر نائب للمحتوى 2"/>
          <p:cNvSpPr>
            <a:spLocks noGrp="1"/>
          </p:cNvSpPr>
          <p:nvPr>
            <p:ph idx="1"/>
          </p:nvPr>
        </p:nvSpPr>
        <p:spPr/>
        <p:txBody>
          <a:bodyPr/>
          <a:lstStyle/>
          <a:p>
            <a:pPr algn="l"/>
            <a:r>
              <a:rPr lang="en-US" sz="2000" b="1" dirty="0" smtClean="0"/>
              <a:t>      around the station attests to his “methods.” The pilgrims bring Kurtz out of the station-house on a stretcher, and a large group of native warriors pours out of the forest and surrounds them. Kurtz speaks to them, and the natives disappear into the woods. </a:t>
            </a:r>
          </a:p>
          <a:p>
            <a:pPr algn="l"/>
            <a:r>
              <a:rPr lang="en-US" sz="2000" dirty="0" smtClean="0"/>
              <a:t>      </a:t>
            </a:r>
            <a:r>
              <a:rPr lang="en-US" sz="2000" b="1" dirty="0" smtClean="0"/>
              <a:t>The manager brings Kurtz, who is quite ill, aboard the steamer. A beautiful native woman, apparently Kurtz’s mistress, appears on the shore and stares out at the ship. The Russian implies that she is somehow involved with Kurtz and has caused trouble before through her influence over him. The Russian reveals to Marlow, after swearing him to secrecy, that Kurtz had ordered the attack on the steamer to make them believe he was dead in order that they might turn back and leave him to his plans. The Russian then leaves by canoe, fearing the displeasure of the manager. Kurtz disappears in the night, and Marlow goes out in search of him, finding him crawling on all fours toward the native camp. Marlow stops him and convinces him to return to the ship. They set off down the river the next morning, but Kurtz’s health is failing fast.</a:t>
            </a:r>
            <a:endParaRPr lang="en-US" sz="20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Modern English Novel</a:t>
            </a:r>
            <a:endParaRPr lang="en-US" sz="2400" dirty="0"/>
          </a:p>
        </p:txBody>
      </p:sp>
      <p:sp>
        <p:nvSpPr>
          <p:cNvPr id="3" name="عنصر نائب للمحتوى 2"/>
          <p:cNvSpPr>
            <a:spLocks noGrp="1"/>
          </p:cNvSpPr>
          <p:nvPr>
            <p:ph idx="1"/>
          </p:nvPr>
        </p:nvSpPr>
        <p:spPr/>
        <p:txBody>
          <a:bodyPr/>
          <a:lstStyle/>
          <a:p>
            <a:pPr algn="l"/>
            <a:r>
              <a:rPr lang="en-US" sz="2000" b="1" dirty="0" smtClean="0"/>
              <a:t>      </a:t>
            </a:r>
          </a:p>
          <a:p>
            <a:pPr algn="l"/>
            <a:r>
              <a:rPr lang="en-US" sz="2000" b="1" dirty="0" smtClean="0"/>
              <a:t>      Marlow listens to Kurtz talk while he pilots the ship, and Kurtz entrusts Marlow with a packet of personal documents, including an eloquent pamphlet on civilizing the savages which ends with a scrawled message that says, “Exterminate all the brutes!” The steamer breaks down, and they have to stop for repairs. Kurtz dies, uttering his last words—“The horror! The horror!”—in the presence of the confused Marlow. Marlow falls ill soon after and barely survives. Eventually he returns to Europe and goes to see Kurtz’s Intended (his fiancée). She is still in mourning, even though it has been over a year since Kurtz’s death, and she praises him as a paragon of virtue and achievement. She asks what his last words were, but Marlow cannot bring himself to shatter her illusions with the truth. Instead, he tells her that Kurtz’s last word was her name.</a:t>
            </a:r>
          </a:p>
          <a:p>
            <a:pPr algn="l"/>
            <a:endParaRPr lang="en-US" sz="20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1468</TotalTime>
  <Words>1416</Words>
  <Application>Microsoft Office PowerPoint</Application>
  <PresentationFormat>A4 Paper (210x297 mm)</PresentationFormat>
  <Paragraphs>40</Paragraphs>
  <Slides>12</Slides>
  <Notes>0</Notes>
  <HiddenSlides>0</HiddenSlides>
  <MMClips>0</MMClips>
  <ScaleCrop>false</ScaleCrop>
  <HeadingPairs>
    <vt:vector size="4" baseType="variant">
      <vt:variant>
        <vt:lpstr>نسق</vt:lpstr>
      </vt:variant>
      <vt:variant>
        <vt:i4>1</vt:i4>
      </vt:variant>
      <vt:variant>
        <vt:lpstr>عناوين الشرائح</vt:lpstr>
      </vt:variant>
      <vt:variant>
        <vt:i4>12</vt:i4>
      </vt:variant>
    </vt:vector>
  </HeadingPairs>
  <TitlesOfParts>
    <vt:vector size="13" baseType="lpstr">
      <vt:lpstr>Office Theme</vt:lpstr>
      <vt:lpstr>عرض تقديمي في PowerPoint</vt:lpstr>
      <vt:lpstr>Lecture 11</vt:lpstr>
      <vt:lpstr>Heart of Darkness: the Context </vt:lpstr>
      <vt:lpstr>The Modern English Novel</vt:lpstr>
      <vt:lpstr>The Modern English Novel</vt:lpstr>
      <vt:lpstr>The Modern English Novel</vt:lpstr>
      <vt:lpstr>Heart of Darkness : the Plot</vt:lpstr>
      <vt:lpstr>The Modern English Novel</vt:lpstr>
      <vt:lpstr>The Modern English Novel</vt:lpstr>
      <vt:lpstr>The Modern English Novel</vt:lpstr>
      <vt:lpstr>The Modern English Novel</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115</cp:revision>
  <dcterms:created xsi:type="dcterms:W3CDTF">2009-10-14T19:14:34Z</dcterms:created>
  <dcterms:modified xsi:type="dcterms:W3CDTF">2012-03-14T10:18:17Z</dcterms:modified>
</cp:coreProperties>
</file>