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67" r:id="rId4"/>
    <p:sldId id="268" r:id="rId5"/>
    <p:sldId id="269" r:id="rId6"/>
    <p:sldId id="270" r:id="rId7"/>
    <p:sldId id="271" r:id="rId8"/>
    <p:sldId id="272" r:id="rId9"/>
    <p:sldId id="273" r:id="rId10"/>
    <p:sldId id="274" r:id="rId11"/>
    <p:sldId id="275" r:id="rId12"/>
    <p:sldId id="276" r:id="rId13"/>
    <p:sldId id="277"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64" autoAdjust="0"/>
  </p:normalViewPr>
  <p:slideViewPr>
    <p:cSldViewPr>
      <p:cViewPr varScale="1">
        <p:scale>
          <a:sx n="70" d="100"/>
          <a:sy n="70" d="100"/>
        </p:scale>
        <p:origin x="-1218" y="-1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3/21/2012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00600" y="6400800"/>
            <a:ext cx="676275" cy="352425"/>
          </a:xfrm>
          <a:prstGeom prst="rect">
            <a:avLst/>
          </a:prstGeom>
          <a:noFill/>
          <a:ln>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en-US" sz="1200" dirty="0" smtClean="0">
                <a:solidFill>
                  <a:schemeClr val="bg1"/>
                </a:solidFill>
              </a:rPr>
              <a:t> ]  </a:t>
            </a:r>
            <a:fld id="{E1D16D93-8795-4AD6-9A1F-54CC01E741BE}" type="slidenum">
              <a:rPr lang="ar-SA" sz="1200" smtClean="0">
                <a:solidFill>
                  <a:schemeClr val="bg1"/>
                </a:solidFill>
              </a:rPr>
              <a:pPr/>
              <a:t>‹#›</a:t>
            </a:fld>
            <a:r>
              <a:rPr lang="en-US" sz="1200" dirty="0" smtClean="0">
                <a:solidFill>
                  <a:schemeClr val="bg1"/>
                </a:solidFill>
              </a:rPr>
              <a:t> [ </a:t>
            </a: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ww.sparknotes.com/lit/heart/facts.html"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410200" cy="1981200"/>
          </a:xfrm>
          <a:prstGeom prst="rect">
            <a:avLst/>
          </a:prstGeom>
          <a:noFill/>
          <a:ln w="9525">
            <a:noFill/>
            <a:miter lim="800000"/>
            <a:headEnd/>
            <a:tailEnd/>
          </a:ln>
        </p:spPr>
        <p:txBody>
          <a:bodyPr anchor="ctr"/>
          <a:lstStyle/>
          <a:p>
            <a:pPr algn="l" rtl="0"/>
            <a:r>
              <a:rPr lang="en-US" sz="2400" dirty="0" smtClean="0"/>
              <a:t>     The </a:t>
            </a:r>
            <a:r>
              <a:rPr lang="en-US" sz="2400" dirty="0" smtClean="0"/>
              <a:t>Modern English </a:t>
            </a:r>
            <a:r>
              <a:rPr lang="en-US" sz="2400" dirty="0" smtClean="0"/>
              <a:t>Novel</a:t>
            </a:r>
          </a:p>
          <a:p>
            <a:pPr algn="l" rtl="0"/>
            <a:endParaRPr lang="en-US" sz="2400" dirty="0" smtClean="0"/>
          </a:p>
          <a:p>
            <a:pPr algn="ctr" rtl="0"/>
            <a:r>
              <a:rPr lang="en-US" sz="2800" b="1" dirty="0" smtClean="0">
                <a:solidFill>
                  <a:srgbClr val="7F7F7F"/>
                </a:solidFill>
                <a:latin typeface="Calibri" pitchFamily="34" charset="0"/>
                <a:cs typeface="Times New Roman" pitchFamily="18" charset="0"/>
              </a:rPr>
              <a:t>Dr. Mohammed Nour Al-</a:t>
            </a:r>
            <a:r>
              <a:rPr lang="en-US" sz="2800" b="1" dirty="0" err="1" smtClean="0">
                <a:solidFill>
                  <a:srgbClr val="7F7F7F"/>
                </a:solidFill>
                <a:latin typeface="Calibri" pitchFamily="34" charset="0"/>
                <a:cs typeface="Times New Roman" pitchFamily="18" charset="0"/>
              </a:rPr>
              <a:t>Naimi</a:t>
            </a:r>
            <a:endParaRPr lang="en-US" sz="2800" b="1" dirty="0" smtClean="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z="3200" b="1" spc="-150" dirty="0" smtClean="0">
                <a:solidFill>
                  <a:srgbClr val="376092"/>
                </a:solidFill>
                <a:latin typeface="ae_AlMateen" pitchFamily="2" charset="-78"/>
                <a:cs typeface="ae_AlMateen" pitchFamily="2" charset="-78"/>
              </a:rPr>
              <a:t>Lecture</a:t>
            </a:r>
            <a:r>
              <a:rPr lang="en-US" sz="3200" spc="-150" dirty="0" smtClean="0">
                <a:solidFill>
                  <a:srgbClr val="376092"/>
                </a:solidFill>
                <a:latin typeface="ae_AlMateen" pitchFamily="2" charset="-78"/>
                <a:cs typeface="ae_AlMateen" pitchFamily="2" charset="-78"/>
              </a:rPr>
              <a:t> </a:t>
            </a:r>
            <a:r>
              <a:rPr lang="en-US" sz="3200" spc="-150" dirty="0" smtClean="0">
                <a:solidFill>
                  <a:srgbClr val="376092"/>
                </a:solidFill>
                <a:latin typeface="ae_AlMateen" pitchFamily="2" charset="-78"/>
                <a:cs typeface="ae_AlMateen" pitchFamily="2" charset="-78"/>
              </a:rPr>
              <a:t>14</a:t>
            </a:r>
            <a:endParaRPr lang="en-US" sz="32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endParaRPr lang="en-US" b="1" dirty="0" smtClean="0">
              <a:solidFill>
                <a:schemeClr val="tx1"/>
              </a:solidFill>
              <a:cs typeface="Arial" pitchFamily="34" charset="0"/>
            </a:endParaRPr>
          </a:p>
          <a:p>
            <a:pPr eaLnBrk="1" hangingPunct="1"/>
            <a:r>
              <a:rPr lang="en-US" b="1" dirty="0" smtClean="0">
                <a:solidFill>
                  <a:schemeClr val="tx1"/>
                </a:solidFill>
                <a:cs typeface="Arial" pitchFamily="34" charset="0"/>
              </a:rPr>
              <a:t>The </a:t>
            </a:r>
            <a:r>
              <a:rPr lang="en-US" b="1" dirty="0" smtClean="0">
                <a:solidFill>
                  <a:schemeClr val="tx1"/>
                </a:solidFill>
                <a:cs typeface="Arial" pitchFamily="34" charset="0"/>
              </a:rPr>
              <a:t>Modern English </a:t>
            </a:r>
            <a:r>
              <a:rPr lang="en-US" b="1" dirty="0" smtClean="0">
                <a:solidFill>
                  <a:schemeClr val="tx1"/>
                </a:solidFill>
                <a:cs typeface="Arial" pitchFamily="34" charset="0"/>
              </a:rPr>
              <a:t>Novel</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a:t>
            </a:r>
            <a:endParaRPr lang="en-US" sz="2400" dirty="0"/>
          </a:p>
        </p:txBody>
      </p:sp>
      <p:sp>
        <p:nvSpPr>
          <p:cNvPr id="3" name="عنصر نائب للمحتوى 2"/>
          <p:cNvSpPr>
            <a:spLocks noGrp="1"/>
          </p:cNvSpPr>
          <p:nvPr>
            <p:ph idx="1"/>
          </p:nvPr>
        </p:nvSpPr>
        <p:spPr/>
        <p:txBody>
          <a:bodyPr/>
          <a:lstStyle/>
          <a:p>
            <a:pPr algn="l"/>
            <a:r>
              <a:rPr lang="en-US" sz="2000" b="1" dirty="0" smtClean="0"/>
              <a:t>Key Facts</a:t>
            </a:r>
          </a:p>
          <a:p>
            <a:pPr algn="l"/>
            <a:r>
              <a:rPr lang="en-US" sz="2000" b="1" cap="small" dirty="0" smtClean="0"/>
              <a:t>- full </a:t>
            </a:r>
            <a:r>
              <a:rPr lang="en-US" sz="2000" b="1" cap="small" dirty="0" smtClean="0"/>
              <a:t>title</a:t>
            </a:r>
            <a:r>
              <a:rPr lang="en-US" sz="2000" b="1" dirty="0" smtClean="0"/>
              <a:t> ·  </a:t>
            </a:r>
            <a:r>
              <a:rPr lang="en-US" sz="2000" b="1" i="1" dirty="0" smtClean="0"/>
              <a:t>Heart of Darkness</a:t>
            </a:r>
            <a:r>
              <a:rPr lang="en-US" sz="2000" b="1" dirty="0" smtClean="0"/>
              <a:t> </a:t>
            </a:r>
          </a:p>
          <a:p>
            <a:pPr algn="l"/>
            <a:r>
              <a:rPr lang="en-US" sz="2000" b="1" cap="small" dirty="0" smtClean="0"/>
              <a:t>- author </a:t>
            </a:r>
            <a:r>
              <a:rPr lang="en-US" sz="2000" b="1" dirty="0" smtClean="0"/>
              <a:t> · Joseph Conrad</a:t>
            </a:r>
          </a:p>
          <a:p>
            <a:pPr algn="l"/>
            <a:r>
              <a:rPr lang="en-US" sz="2000" b="1" cap="small" dirty="0" smtClean="0"/>
              <a:t>- type </a:t>
            </a:r>
            <a:r>
              <a:rPr lang="en-US" sz="2000" b="1" cap="small" dirty="0" smtClean="0"/>
              <a:t>of work </a:t>
            </a:r>
            <a:r>
              <a:rPr lang="en-US" sz="2000" b="1" dirty="0" smtClean="0"/>
              <a:t> · Novella (between a novel and a short story in length and scope)</a:t>
            </a:r>
          </a:p>
          <a:p>
            <a:pPr algn="l"/>
            <a:r>
              <a:rPr lang="en-US" sz="2000" b="1" cap="small" dirty="0" smtClean="0"/>
              <a:t>- genre </a:t>
            </a:r>
            <a:r>
              <a:rPr lang="en-US" sz="2000" b="1" dirty="0" smtClean="0"/>
              <a:t> · Symbolism, colonial literature, adventure tale, frame story, almost a romance in its insistence on heroism and the supernatural and its preference for the symbolic over the realistic</a:t>
            </a:r>
          </a:p>
          <a:p>
            <a:pPr algn="l"/>
            <a:r>
              <a:rPr lang="en-US" sz="2000" b="1" cap="small" dirty="0" smtClean="0"/>
              <a:t>- language </a:t>
            </a:r>
            <a:r>
              <a:rPr lang="en-US" sz="2000" b="1" dirty="0" smtClean="0"/>
              <a:t> · English</a:t>
            </a:r>
          </a:p>
          <a:p>
            <a:pPr algn="l"/>
            <a:r>
              <a:rPr lang="en-US" sz="2000" b="1" cap="small" dirty="0" smtClean="0"/>
              <a:t>- time </a:t>
            </a:r>
            <a:r>
              <a:rPr lang="en-US" sz="2000" b="1" cap="small" dirty="0" smtClean="0"/>
              <a:t>and place written </a:t>
            </a:r>
            <a:r>
              <a:rPr lang="en-US" sz="2000" b="1" dirty="0" smtClean="0"/>
              <a:t> · England, 1898–1899; inspired by Conrad’s journey to the Congo in 1890</a:t>
            </a:r>
          </a:p>
          <a:p>
            <a:pPr algn="l"/>
            <a:r>
              <a:rPr lang="en-US" sz="2000" b="1" cap="small" dirty="0" smtClean="0"/>
              <a:t>- date </a:t>
            </a:r>
            <a:r>
              <a:rPr lang="en-US" sz="2000" b="1" cap="small" dirty="0" smtClean="0"/>
              <a:t>of first publication </a:t>
            </a:r>
            <a:r>
              <a:rPr lang="en-US" sz="2000" b="1" dirty="0" smtClean="0"/>
              <a:t> · Serialized in </a:t>
            </a:r>
            <a:r>
              <a:rPr lang="en-US" sz="2000" b="1" i="1" dirty="0" smtClean="0"/>
              <a:t>Blackwood’s </a:t>
            </a:r>
            <a:r>
              <a:rPr lang="en-US" sz="2000" b="1" dirty="0" smtClean="0"/>
              <a:t>magazine in 1899; published in 1902 in the volume </a:t>
            </a:r>
            <a:r>
              <a:rPr lang="en-US" sz="2000" b="1" i="1" dirty="0" smtClean="0"/>
              <a:t>Youth: A Narrative; and Two Other Stories</a:t>
            </a:r>
            <a:r>
              <a:rPr lang="en-US" sz="2000" b="1" dirty="0" smtClean="0"/>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a:t>
            </a:r>
            <a:endParaRPr lang="en-US" sz="2400" dirty="0"/>
          </a:p>
        </p:txBody>
      </p:sp>
      <p:sp>
        <p:nvSpPr>
          <p:cNvPr id="3" name="عنصر نائب للمحتوى 2"/>
          <p:cNvSpPr>
            <a:spLocks noGrp="1"/>
          </p:cNvSpPr>
          <p:nvPr>
            <p:ph idx="1"/>
          </p:nvPr>
        </p:nvSpPr>
        <p:spPr/>
        <p:txBody>
          <a:bodyPr/>
          <a:lstStyle/>
          <a:p>
            <a:pPr algn="l"/>
            <a:endParaRPr lang="en-US" sz="2000" b="1" cap="small" dirty="0" smtClean="0"/>
          </a:p>
          <a:p>
            <a:pPr algn="l"/>
            <a:r>
              <a:rPr lang="en-US" sz="2000" b="1" cap="small" dirty="0" smtClean="0"/>
              <a:t>- publisher </a:t>
            </a:r>
            <a:r>
              <a:rPr lang="en-US" sz="2000" b="1" dirty="0" smtClean="0"/>
              <a:t> · J. M. Dent &amp; Sons, Ltd</a:t>
            </a:r>
            <a:r>
              <a:rPr lang="en-US" sz="2000" b="1" dirty="0" smtClean="0"/>
              <a:t>.   - York</a:t>
            </a:r>
            <a:endParaRPr lang="en-US" sz="2000" b="1" dirty="0" smtClean="0"/>
          </a:p>
          <a:p>
            <a:pPr algn="l"/>
            <a:r>
              <a:rPr lang="en-US" sz="2000" b="1" cap="small" dirty="0" smtClean="0"/>
              <a:t>- narrator </a:t>
            </a:r>
            <a:r>
              <a:rPr lang="en-US" sz="2000" b="1" dirty="0" smtClean="0"/>
              <a:t> · There are two narrators: an anonymous passenger on a pleasure ship, who listens to Marlow’s story, and Marlow himself, a middle-aged ship’s captain</a:t>
            </a:r>
            <a:r>
              <a:rPr lang="en-US" sz="2000" b="1" dirty="0" smtClean="0"/>
              <a:t>.</a:t>
            </a:r>
          </a:p>
          <a:p>
            <a:pPr algn="l"/>
            <a:r>
              <a:rPr lang="en-US" sz="2000" b="1" cap="small" dirty="0" smtClean="0"/>
              <a:t>- point </a:t>
            </a:r>
            <a:r>
              <a:rPr lang="en-US" sz="2000" b="1" cap="small" dirty="0" smtClean="0"/>
              <a:t>of </a:t>
            </a:r>
            <a:r>
              <a:rPr lang="en-US" sz="2000" b="1" cap="small" dirty="0" smtClean="0"/>
              <a:t>view</a:t>
            </a:r>
            <a:r>
              <a:rPr lang="en-US" sz="2000" b="1" dirty="0" smtClean="0"/>
              <a:t> · The first narrator speaks in the first-person plural, on behalf of four other passengers who listen to Marlow’s tale. Marlow narrates his story in the first person, describing only what he witnessed and experienced, and providing his own commentary on the story.</a:t>
            </a:r>
          </a:p>
          <a:p>
            <a:pPr algn="l"/>
            <a:r>
              <a:rPr lang="en-US" sz="2000" b="1" cap="small" dirty="0" smtClean="0"/>
              <a:t>- tone </a:t>
            </a:r>
            <a:r>
              <a:rPr lang="en-US" sz="2000" b="1" dirty="0" smtClean="0"/>
              <a:t> · Ambivalent: Marlow is disgusted at the brutality of the Company and horrified by Kurtz’s degeneration, but he claims that any thinking man would be tempted into similar behavior.</a:t>
            </a:r>
          </a:p>
          <a:p>
            <a:pPr algn="l"/>
            <a:r>
              <a:rPr lang="en-US" sz="2000" b="1" cap="small" dirty="0" smtClean="0"/>
              <a:t>- tense </a:t>
            </a:r>
            <a:r>
              <a:rPr lang="en-US" sz="2000" b="1" dirty="0" smtClean="0"/>
              <a:t> · </a:t>
            </a:r>
            <a:r>
              <a:rPr lang="en-US" sz="2000" b="1" dirty="0" smtClean="0"/>
              <a:t>Past</a:t>
            </a:r>
            <a:endParaRPr lang="en-US" sz="2000" b="1"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a:t>
            </a:r>
            <a:endParaRPr lang="en-US" sz="2400" dirty="0"/>
          </a:p>
        </p:txBody>
      </p:sp>
      <p:sp>
        <p:nvSpPr>
          <p:cNvPr id="3" name="عنصر نائب للمحتوى 2"/>
          <p:cNvSpPr>
            <a:spLocks noGrp="1"/>
          </p:cNvSpPr>
          <p:nvPr>
            <p:ph idx="1"/>
          </p:nvPr>
        </p:nvSpPr>
        <p:spPr/>
        <p:txBody>
          <a:bodyPr/>
          <a:lstStyle/>
          <a:p>
            <a:pPr algn="l"/>
            <a:r>
              <a:rPr lang="en-US" sz="2400" b="1" cap="small" dirty="0" smtClean="0"/>
              <a:t>- setting </a:t>
            </a:r>
            <a:r>
              <a:rPr lang="en-US" sz="2400" b="1" cap="small" dirty="0" smtClean="0"/>
              <a:t>(time) </a:t>
            </a:r>
            <a:r>
              <a:rPr lang="en-US" sz="2400" dirty="0" smtClean="0"/>
              <a:t> · Latter part of the nineteenth century, probably sometime between 1876 and 1892</a:t>
            </a:r>
          </a:p>
          <a:p>
            <a:pPr algn="l"/>
            <a:r>
              <a:rPr lang="en-US" sz="2400" b="1" cap="small" dirty="0" smtClean="0"/>
              <a:t>- setting </a:t>
            </a:r>
            <a:r>
              <a:rPr lang="en-US" sz="2400" b="1" cap="small" dirty="0" smtClean="0"/>
              <a:t>(place) </a:t>
            </a:r>
            <a:r>
              <a:rPr lang="en-US" sz="2400" dirty="0" smtClean="0"/>
              <a:t> · Opens on the Thames River outside London, where Marlow is telling the story that makes up </a:t>
            </a:r>
            <a:r>
              <a:rPr lang="en-US" sz="2400" i="1" dirty="0" smtClean="0"/>
              <a:t>Heart of Darkness. </a:t>
            </a:r>
            <a:r>
              <a:rPr lang="en-US" sz="2400" dirty="0" smtClean="0"/>
              <a:t>Events of the story take place in Brussels, at the Company’s offices, and in the Congo, then a Belgian territory.</a:t>
            </a:r>
          </a:p>
          <a:p>
            <a:pPr algn="l"/>
            <a:r>
              <a:rPr lang="en-US" sz="2400" b="1" cap="small" dirty="0" smtClean="0"/>
              <a:t>- protagonist </a:t>
            </a:r>
            <a:r>
              <a:rPr lang="en-US" sz="2400" dirty="0" smtClean="0"/>
              <a:t> · Marlow</a:t>
            </a:r>
          </a:p>
          <a:p>
            <a:pPr algn="l"/>
            <a:r>
              <a:rPr lang="en-US" sz="2400" b="1" cap="small" dirty="0" smtClean="0"/>
              <a:t>- Major conflict </a:t>
            </a:r>
            <a:r>
              <a:rPr lang="en-US" sz="2400" dirty="0" smtClean="0"/>
              <a:t> · Both Marlow and Kurtz confront a conflict between their images of themselves as “civilized” Europeans and the temptation to abandon morality completely once they leave the context of European society</a:t>
            </a:r>
            <a:r>
              <a:rPr lang="en-US" sz="2400" dirty="0" smtClean="0"/>
              <a:t>.</a:t>
            </a:r>
            <a:endParaRPr lang="en-US" sz="2400"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a:t>
            </a:r>
            <a:endParaRPr lang="en-US" sz="2400" dirty="0"/>
          </a:p>
        </p:txBody>
      </p:sp>
      <p:sp>
        <p:nvSpPr>
          <p:cNvPr id="3" name="عنصر نائب للمحتوى 2"/>
          <p:cNvSpPr>
            <a:spLocks noGrp="1"/>
          </p:cNvSpPr>
          <p:nvPr>
            <p:ph idx="1"/>
          </p:nvPr>
        </p:nvSpPr>
        <p:spPr/>
        <p:txBody>
          <a:bodyPr/>
          <a:lstStyle/>
          <a:p>
            <a:pPr algn="l"/>
            <a:r>
              <a:rPr lang="en-US" sz="2400" b="1" cap="small" dirty="0" smtClean="0"/>
              <a:t>- rising </a:t>
            </a:r>
            <a:r>
              <a:rPr lang="en-US" sz="2400" b="1" cap="small" dirty="0" smtClean="0"/>
              <a:t>action </a:t>
            </a:r>
            <a:r>
              <a:rPr lang="en-US" sz="2400" dirty="0" smtClean="0"/>
              <a:t> · The brutality Marlow witnesses in the Company’s employees, the rumors he hears that Kurtz is a remarkable and humane man, and the numerous examples of Europeans breaking down mentally or physically in the environment of Africa</a:t>
            </a:r>
            <a:r>
              <a:rPr lang="en-US" sz="2400" dirty="0" smtClean="0"/>
              <a:t>.</a:t>
            </a:r>
          </a:p>
          <a:p>
            <a:pPr algn="l"/>
            <a:r>
              <a:rPr lang="en-US" sz="2400" b="1" cap="small" dirty="0" smtClean="0"/>
              <a:t>- climax </a:t>
            </a:r>
            <a:r>
              <a:rPr lang="en-US" sz="2400" dirty="0" smtClean="0"/>
              <a:t> · Marlow’s discovery, upon reaching the Inner Station, that Kurtz has completely abandoned European morals and norms of behavior</a:t>
            </a:r>
          </a:p>
          <a:p>
            <a:pPr algn="l"/>
            <a:r>
              <a:rPr lang="en-US" sz="2400" b="1" cap="small" dirty="0" smtClean="0"/>
              <a:t>- falling </a:t>
            </a:r>
            <a:r>
              <a:rPr lang="en-US" sz="2400" b="1" cap="small" dirty="0" smtClean="0"/>
              <a:t>action </a:t>
            </a:r>
            <a:r>
              <a:rPr lang="en-US" sz="2400" dirty="0" smtClean="0"/>
              <a:t> · Marlow’s acceptance of responsibility for Kurtz’s legacy, Marlow’s encounters with Company officials and Kurtz’s family and friends, Marlow’s visit to Kurtz’s Intended</a:t>
            </a:r>
          </a:p>
          <a:p>
            <a:pPr algn="l"/>
            <a:endParaRPr lang="en-US"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a:t>
            </a:r>
            <a:endParaRPr lang="en-US" sz="2400" dirty="0"/>
          </a:p>
        </p:txBody>
      </p:sp>
      <p:sp>
        <p:nvSpPr>
          <p:cNvPr id="3" name="عنصر نائب للمحتوى 2"/>
          <p:cNvSpPr>
            <a:spLocks noGrp="1"/>
          </p:cNvSpPr>
          <p:nvPr>
            <p:ph idx="1"/>
          </p:nvPr>
        </p:nvSpPr>
        <p:spPr/>
        <p:txBody>
          <a:bodyPr/>
          <a:lstStyle/>
          <a:p>
            <a:pPr algn="l"/>
            <a:r>
              <a:rPr lang="en-US" sz="2400" b="1" cap="small" dirty="0" smtClean="0"/>
              <a:t>- themes </a:t>
            </a:r>
            <a:r>
              <a:rPr lang="en-US" sz="2400" dirty="0" smtClean="0"/>
              <a:t> · The hypocrisy of imperialism, madness as a result of imperialism, the absurdity of evil</a:t>
            </a:r>
          </a:p>
          <a:p>
            <a:pPr algn="l"/>
            <a:r>
              <a:rPr lang="en-US" sz="2400" b="1" cap="small" dirty="0" smtClean="0"/>
              <a:t>- motifs </a:t>
            </a:r>
            <a:r>
              <a:rPr lang="en-US" sz="2400" dirty="0" smtClean="0"/>
              <a:t> · Darkness (very seldom opposed by light), interiors vs. surfaces (kernel/shell, coast/inland, station/forest, etc.), ironic understatement, hyperbolic language, inability to </a:t>
            </a:r>
            <a:r>
              <a:rPr lang="en-US" sz="2400" dirty="0" smtClean="0">
                <a:hlinkClick r:id="rId2" tooltip="Powered by Text-Enhance"/>
              </a:rPr>
              <a:t>find</a:t>
            </a:r>
            <a:r>
              <a:rPr lang="en-US" sz="2400" dirty="0" smtClean="0"/>
              <a:t> words to describe situation adequately, images of ridiculous waste, upriver versus downriver/toward and away from Kurtz/away from and back toward civilization (quest or journey structure)</a:t>
            </a:r>
          </a:p>
          <a:p>
            <a:pPr algn="l"/>
            <a:r>
              <a:rPr lang="en-US" sz="2400" b="1" cap="small" dirty="0" smtClean="0"/>
              <a:t>- symbols </a:t>
            </a:r>
            <a:r>
              <a:rPr lang="en-US" sz="2400" dirty="0" smtClean="0"/>
              <a:t> · Rivers, fog, women (Kurtz’s Intended, his African mistress), French warship shelling forested coast, grove of death, severed heads on fence posts, Kurtz’s “Report,” dead helmsman, maps,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a:t>
            </a:r>
            <a:endParaRPr lang="en-US" sz="2400" dirty="0"/>
          </a:p>
        </p:txBody>
      </p:sp>
      <p:sp>
        <p:nvSpPr>
          <p:cNvPr id="3" name="عنصر نائب للمحتوى 2"/>
          <p:cNvSpPr>
            <a:spLocks noGrp="1"/>
          </p:cNvSpPr>
          <p:nvPr>
            <p:ph idx="1"/>
          </p:nvPr>
        </p:nvSpPr>
        <p:spPr/>
        <p:txBody>
          <a:bodyPr/>
          <a:lstStyle/>
          <a:p>
            <a:pPr algn="l"/>
            <a:r>
              <a:rPr lang="en-US" sz="2400" dirty="0" smtClean="0"/>
              <a:t>“whited sepulchre” of Brussels, knitting women in Company offices, man trying to fill bucket with hole in it</a:t>
            </a:r>
          </a:p>
          <a:p>
            <a:pPr algn="l"/>
            <a:r>
              <a:rPr lang="en-US" sz="2400" b="1" cap="small" dirty="0" smtClean="0"/>
              <a:t>- foreshadowing </a:t>
            </a:r>
            <a:r>
              <a:rPr lang="en-US" sz="2400" dirty="0" smtClean="0"/>
              <a:t> · Permeates every moment of the narrative—mostly operates on the level of imagery, which is consistently dark, gloomy, and </a:t>
            </a:r>
            <a:r>
              <a:rPr lang="en-US" sz="2400" dirty="0" smtClean="0"/>
              <a:t>threatening.</a:t>
            </a:r>
          </a:p>
          <a:p>
            <a:pPr algn="l"/>
            <a:r>
              <a:rPr lang="en-US" sz="2400" dirty="0" smtClean="0"/>
              <a:t>-    The </a:t>
            </a:r>
            <a:r>
              <a:rPr lang="en-US" sz="2400" dirty="0" smtClean="0"/>
              <a:t>Nigerian writer Chinua Achebe has claimed that </a:t>
            </a:r>
            <a:r>
              <a:rPr lang="en-US" sz="2400" i="1" dirty="0" smtClean="0"/>
              <a:t>Heart of Darkness</a:t>
            </a:r>
            <a:r>
              <a:rPr lang="en-US" sz="2400" dirty="0" smtClean="0"/>
              <a:t> is an “offensive and deplorable book” that “set[s] Africa up as a foil to Europe, as a place of negations at once remote and vaguely familiar, in comparison with which Europe’s own state of spiritual grace will be manifest.” Achebe says that Conrad does not provide enough of an outside frame of reference to enable </a:t>
            </a:r>
            <a:r>
              <a:rPr lang="en-US" sz="2400" dirty="0" smtClean="0"/>
              <a:t>the</a:t>
            </a:r>
            <a:endParaRPr lang="en-US" sz="2400"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a:t>
            </a:r>
            <a:endParaRPr lang="en-US" sz="2400" dirty="0"/>
          </a:p>
        </p:txBody>
      </p:sp>
      <p:sp>
        <p:nvSpPr>
          <p:cNvPr id="3" name="عنصر نائب للمحتوى 2"/>
          <p:cNvSpPr>
            <a:spLocks noGrp="1"/>
          </p:cNvSpPr>
          <p:nvPr>
            <p:ph idx="1"/>
          </p:nvPr>
        </p:nvSpPr>
        <p:spPr/>
        <p:txBody>
          <a:bodyPr/>
          <a:lstStyle/>
          <a:p>
            <a:pPr algn="l"/>
            <a:r>
              <a:rPr lang="en-US" sz="2400" dirty="0" smtClean="0"/>
              <a:t>novel to be read as ironic or critical of imperialism. Based on </a:t>
            </a:r>
            <a:r>
              <a:rPr lang="en-US" sz="2400" dirty="0" smtClean="0"/>
              <a:t>the</a:t>
            </a:r>
          </a:p>
          <a:p>
            <a:pPr algn="l"/>
            <a:r>
              <a:rPr lang="en-US" sz="2400" dirty="0" smtClean="0"/>
              <a:t> </a:t>
            </a:r>
            <a:r>
              <a:rPr lang="en-US" sz="2400" dirty="0" smtClean="0"/>
              <a:t>evidence in the text, argue for or against Achebe’s assertion</a:t>
            </a:r>
            <a:r>
              <a:rPr lang="en-US" sz="2400" dirty="0" smtClean="0"/>
              <a:t>.</a:t>
            </a:r>
          </a:p>
          <a:p>
            <a:pPr algn="l"/>
            <a:endParaRPr lang="en-US" sz="2400" dirty="0" smtClean="0"/>
          </a:p>
          <a:p>
            <a:pPr algn="ctr" eaLnBrk="1" hangingPunct="1">
              <a:lnSpc>
                <a:spcPct val="80000"/>
              </a:lnSpc>
            </a:pPr>
            <a:r>
              <a:rPr lang="en-US" sz="2400" dirty="0" smtClean="0"/>
              <a:t>An Image of Africa: Racism in Conrad’s </a:t>
            </a:r>
            <a:r>
              <a:rPr lang="en-US" sz="2400" i="1" dirty="0" smtClean="0"/>
              <a:t>Heart of Darkness</a:t>
            </a:r>
          </a:p>
          <a:p>
            <a:pPr algn="ctr" eaLnBrk="1" hangingPunct="1">
              <a:lnSpc>
                <a:spcPct val="80000"/>
              </a:lnSpc>
            </a:pPr>
            <a:endParaRPr lang="en-US" sz="2400" i="1" dirty="0" smtClean="0"/>
          </a:p>
          <a:p>
            <a:pPr algn="ctr" eaLnBrk="1" hangingPunct="1">
              <a:lnSpc>
                <a:spcPct val="80000"/>
              </a:lnSpc>
            </a:pPr>
            <a:r>
              <a:rPr lang="en-US" sz="2400" dirty="0" smtClean="0"/>
              <a:t>“an offensive and deplorable book”</a:t>
            </a:r>
          </a:p>
          <a:p>
            <a:pPr algn="ctr" eaLnBrk="1" hangingPunct="1">
              <a:lnSpc>
                <a:spcPct val="80000"/>
              </a:lnSpc>
            </a:pPr>
            <a:r>
              <a:rPr lang="en-US" sz="2400" dirty="0" smtClean="0"/>
              <a:t>“a story in which the very humanity of black people is called into question”</a:t>
            </a:r>
          </a:p>
          <a:p>
            <a:pPr algn="l"/>
            <a:endParaRPr lang="en-US" sz="2400" dirty="0" smtClean="0"/>
          </a:p>
          <a:p>
            <a:pPr algn="l"/>
            <a:r>
              <a:rPr lang="en-US" sz="2400" dirty="0" smtClean="0"/>
              <a:t>Achebe </a:t>
            </a:r>
            <a:r>
              <a:rPr lang="en-US" sz="2400" dirty="0" smtClean="0"/>
              <a:t>‘s ultimate </a:t>
            </a:r>
            <a:r>
              <a:rPr lang="en-US" sz="2400" dirty="0" smtClean="0"/>
              <a:t>point will be that </a:t>
            </a:r>
            <a:r>
              <a:rPr lang="en-US" sz="2400" i="1" dirty="0" smtClean="0"/>
              <a:t>Heart of Darkness </a:t>
            </a:r>
            <a:r>
              <a:rPr lang="en-US" sz="2400" dirty="0" smtClean="0"/>
              <a:t>should be recognized as a racist work.</a:t>
            </a:r>
          </a:p>
          <a:p>
            <a:pPr algn="l"/>
            <a:endParaRPr lang="en-US" sz="2400"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a:t>
            </a:r>
            <a:endParaRPr lang="en-US" sz="2400" dirty="0"/>
          </a:p>
        </p:txBody>
      </p:sp>
      <p:sp>
        <p:nvSpPr>
          <p:cNvPr id="3" name="عنصر نائب للمحتوى 2"/>
          <p:cNvSpPr>
            <a:spLocks noGrp="1"/>
          </p:cNvSpPr>
          <p:nvPr>
            <p:ph idx="1"/>
          </p:nvPr>
        </p:nvSpPr>
        <p:spPr/>
        <p:txBody>
          <a:bodyPr/>
          <a:lstStyle/>
          <a:p>
            <a:pPr algn="l" eaLnBrk="1" hangingPunct="1">
              <a:lnSpc>
                <a:spcPct val="80000"/>
              </a:lnSpc>
            </a:pPr>
            <a:r>
              <a:rPr lang="en-US" sz="2800" dirty="0" smtClean="0"/>
              <a:t>Achebe begins by attacking Conrad’s contrast of Africa and Europe.</a:t>
            </a:r>
          </a:p>
          <a:p>
            <a:pPr algn="l" eaLnBrk="1" hangingPunct="1">
              <a:lnSpc>
                <a:spcPct val="80000"/>
              </a:lnSpc>
            </a:pPr>
            <a:r>
              <a:rPr lang="en-US" sz="2800" dirty="0" smtClean="0"/>
              <a:t>“</a:t>
            </a:r>
            <a:r>
              <a:rPr lang="en-US" sz="2800" i="1" dirty="0" smtClean="0"/>
              <a:t>Heart of Darkness</a:t>
            </a:r>
            <a:r>
              <a:rPr lang="en-US" sz="2800" dirty="0" smtClean="0"/>
              <a:t> projects the image of Africa as “the other world,” the antithesis of Europe and therefore civilization.”</a:t>
            </a:r>
          </a:p>
          <a:p>
            <a:pPr lvl="1" algn="l" eaLnBrk="1" hangingPunct="1">
              <a:lnSpc>
                <a:spcPct val="80000"/>
              </a:lnSpc>
            </a:pPr>
            <a:r>
              <a:rPr lang="en-US" sz="2400" dirty="0" smtClean="0"/>
              <a:t>    Achebe </a:t>
            </a:r>
            <a:r>
              <a:rPr lang="en-US" sz="2400" dirty="0" smtClean="0"/>
              <a:t>takes issue not solely with the fact that Africa is presented as the opposite of Europe, but that it is unknowable.</a:t>
            </a:r>
          </a:p>
          <a:p>
            <a:pPr algn="l" eaLnBrk="1" hangingPunct="1">
              <a:lnSpc>
                <a:spcPct val="80000"/>
              </a:lnSpc>
            </a:pPr>
            <a:endParaRPr lang="en-US" sz="2800" dirty="0" smtClean="0"/>
          </a:p>
          <a:p>
            <a:pPr algn="l" eaLnBrk="1" hangingPunct="1">
              <a:lnSpc>
                <a:spcPct val="80000"/>
              </a:lnSpc>
            </a:pPr>
            <a:r>
              <a:rPr lang="en-US" sz="2800" dirty="0" smtClean="0"/>
              <a:t>He </a:t>
            </a:r>
            <a:r>
              <a:rPr lang="en-US" sz="2800" dirty="0" smtClean="0"/>
              <a:t>feels that Conrad is afraid of “the lurking hint of kinship</a:t>
            </a:r>
            <a:r>
              <a:rPr lang="en-US" sz="2800" dirty="0" smtClean="0"/>
              <a:t>,”</a:t>
            </a:r>
          </a:p>
          <a:p>
            <a:pPr algn="l" eaLnBrk="1" hangingPunct="1">
              <a:lnSpc>
                <a:spcPct val="80000"/>
              </a:lnSpc>
            </a:pPr>
            <a:r>
              <a:rPr lang="en-US" sz="2800" dirty="0" smtClean="0"/>
              <a:t>noting </a:t>
            </a:r>
            <a:r>
              <a:rPr lang="en-US" sz="2800" dirty="0" smtClean="0"/>
              <a:t>that Conrad fears Africa as a distant place </a:t>
            </a:r>
            <a:r>
              <a:rPr lang="en-US" sz="2800" dirty="0" smtClean="0"/>
              <a:t>still</a:t>
            </a:r>
          </a:p>
          <a:p>
            <a:pPr algn="l" eaLnBrk="1" hangingPunct="1">
              <a:lnSpc>
                <a:spcPct val="80000"/>
              </a:lnSpc>
            </a:pPr>
            <a:r>
              <a:rPr lang="en-US" sz="2800" dirty="0" smtClean="0"/>
              <a:t>consumed </a:t>
            </a:r>
            <a:r>
              <a:rPr lang="en-US" sz="2800" dirty="0" smtClean="0"/>
              <a:t>with the savagery that Europe conquered.</a:t>
            </a:r>
            <a:endParaRPr lang="en-US" sz="2800"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a:t>
            </a:r>
            <a:endParaRPr lang="en-US" sz="2400" dirty="0"/>
          </a:p>
        </p:txBody>
      </p:sp>
      <p:sp>
        <p:nvSpPr>
          <p:cNvPr id="3" name="عنصر نائب للمحتوى 2"/>
          <p:cNvSpPr>
            <a:spLocks noGrp="1"/>
          </p:cNvSpPr>
          <p:nvPr>
            <p:ph idx="1"/>
          </p:nvPr>
        </p:nvSpPr>
        <p:spPr/>
        <p:txBody>
          <a:bodyPr/>
          <a:lstStyle/>
          <a:p>
            <a:pPr algn="l" eaLnBrk="1" hangingPunct="1"/>
            <a:r>
              <a:rPr lang="en-US" dirty="0" smtClean="0"/>
              <a:t>    </a:t>
            </a:r>
            <a:r>
              <a:rPr lang="en-US" sz="2400" dirty="0" smtClean="0"/>
              <a:t>Achebe’s </a:t>
            </a:r>
            <a:r>
              <a:rPr lang="en-US" sz="2400" dirty="0" smtClean="0"/>
              <a:t>next point, after establishing Conrad’s prejudice for the country, is to establish his prejudice for the people.</a:t>
            </a:r>
          </a:p>
          <a:p>
            <a:pPr lvl="1" algn="l" eaLnBrk="1" hangingPunct="1"/>
            <a:r>
              <a:rPr lang="en-US" sz="2400" dirty="0" smtClean="0"/>
              <a:t>   He </a:t>
            </a:r>
            <a:r>
              <a:rPr lang="en-US" sz="2400" dirty="0" smtClean="0"/>
              <a:t>once again maintains that the Western world enjoys the work because it plays into stereotypes.</a:t>
            </a:r>
          </a:p>
          <a:p>
            <a:pPr algn="l" eaLnBrk="1" hangingPunct="1"/>
            <a:r>
              <a:rPr lang="en-US" sz="2400" dirty="0" smtClean="0"/>
              <a:t>   “</a:t>
            </a:r>
            <a:r>
              <a:rPr lang="en-US" sz="2400" dirty="0" smtClean="0"/>
              <a:t>What thrilled you was just the thought of their humanity- like </a:t>
            </a:r>
            <a:r>
              <a:rPr lang="en-US" sz="2400" dirty="0" smtClean="0"/>
              <a:t>yours…Ugly</a:t>
            </a:r>
            <a:r>
              <a:rPr lang="en-US" sz="2400" dirty="0" smtClean="0"/>
              <a:t>.” </a:t>
            </a:r>
            <a:r>
              <a:rPr lang="en-US" sz="2400" dirty="0" smtClean="0"/>
              <a:t> </a:t>
            </a:r>
          </a:p>
          <a:p>
            <a:pPr algn="l" eaLnBrk="1" hangingPunct="1"/>
            <a:r>
              <a:rPr lang="en-US" sz="2400" dirty="0" smtClean="0"/>
              <a:t>Achebe claims that Conrad held views that dehumanize Africans.</a:t>
            </a:r>
          </a:p>
          <a:p>
            <a:pPr algn="l" eaLnBrk="1" hangingPunct="1"/>
            <a:r>
              <a:rPr lang="en-US" sz="2400" dirty="0" smtClean="0"/>
              <a:t>Essentially, he believes that Conrad felt that the Africans primarily </a:t>
            </a:r>
            <a:endParaRPr lang="en-US" sz="2400" dirty="0" smtClean="0"/>
          </a:p>
          <a:p>
            <a:pPr algn="l" eaLnBrk="1" hangingPunct="1"/>
            <a:r>
              <a:rPr lang="en-US" sz="2400" dirty="0" smtClean="0"/>
              <a:t>spent </a:t>
            </a:r>
            <a:r>
              <a:rPr lang="en-US" sz="2400" dirty="0" smtClean="0"/>
              <a:t>their time engaging in “savage” behavior, and that Conrad </a:t>
            </a:r>
            <a:r>
              <a:rPr lang="en-US" sz="2400" dirty="0" smtClean="0"/>
              <a:t>saw</a:t>
            </a:r>
          </a:p>
          <a:p>
            <a:pPr algn="l" eaLnBrk="1" hangingPunct="1"/>
            <a:r>
              <a:rPr lang="en-US" sz="2400" dirty="0" smtClean="0"/>
              <a:t> </a:t>
            </a:r>
            <a:r>
              <a:rPr lang="en-US" sz="2400" dirty="0" smtClean="0"/>
              <a:t>this as romantic.</a:t>
            </a:r>
            <a:endParaRPr lang="en-US" sz="2400"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a:t>
            </a:r>
            <a:endParaRPr lang="en-US" sz="2400" dirty="0"/>
          </a:p>
        </p:txBody>
      </p:sp>
      <p:sp>
        <p:nvSpPr>
          <p:cNvPr id="3" name="عنصر نائب للمحتوى 2"/>
          <p:cNvSpPr>
            <a:spLocks noGrp="1"/>
          </p:cNvSpPr>
          <p:nvPr>
            <p:ph idx="1"/>
          </p:nvPr>
        </p:nvSpPr>
        <p:spPr/>
        <p:txBody>
          <a:bodyPr/>
          <a:lstStyle/>
          <a:p>
            <a:pPr algn="l" eaLnBrk="1" hangingPunct="1">
              <a:lnSpc>
                <a:spcPct val="80000"/>
              </a:lnSpc>
            </a:pPr>
            <a:endParaRPr lang="en-US" sz="2000" b="1" dirty="0" smtClean="0"/>
          </a:p>
          <a:p>
            <a:pPr algn="l" eaLnBrk="1" hangingPunct="1">
              <a:lnSpc>
                <a:spcPct val="80000"/>
              </a:lnSpc>
            </a:pPr>
            <a:r>
              <a:rPr lang="en-US" sz="2000" b="1" dirty="0" smtClean="0"/>
              <a:t>Further</a:t>
            </a:r>
            <a:r>
              <a:rPr lang="en-US" sz="2000" b="1" dirty="0" smtClean="0"/>
              <a:t>, he accuses Conrad of encouraging Africans to be “in their place”, </a:t>
            </a:r>
            <a:r>
              <a:rPr lang="en-US" sz="2000" b="1" dirty="0" smtClean="0"/>
              <a:t>which</a:t>
            </a:r>
          </a:p>
          <a:p>
            <a:pPr algn="l" eaLnBrk="1" hangingPunct="1">
              <a:lnSpc>
                <a:spcPct val="80000"/>
              </a:lnSpc>
            </a:pPr>
            <a:r>
              <a:rPr lang="en-US" sz="2000" b="1" dirty="0" smtClean="0"/>
              <a:t> </a:t>
            </a:r>
            <a:r>
              <a:rPr lang="en-US" sz="2000" b="1" dirty="0" smtClean="0"/>
              <a:t>includes performing activities like:</a:t>
            </a:r>
          </a:p>
          <a:p>
            <a:pPr lvl="1" algn="l" eaLnBrk="1" hangingPunct="1">
              <a:lnSpc>
                <a:spcPct val="80000"/>
              </a:lnSpc>
            </a:pPr>
            <a:r>
              <a:rPr lang="en-US" sz="1800" b="1" dirty="0" smtClean="0"/>
              <a:t>Paddling boats</a:t>
            </a:r>
          </a:p>
          <a:p>
            <a:pPr lvl="1" algn="l" eaLnBrk="1" hangingPunct="1">
              <a:lnSpc>
                <a:spcPct val="80000"/>
              </a:lnSpc>
            </a:pPr>
            <a:r>
              <a:rPr lang="en-US" sz="1800" b="1" dirty="0" smtClean="0"/>
              <a:t>Singing</a:t>
            </a:r>
          </a:p>
          <a:p>
            <a:pPr lvl="1" algn="l" eaLnBrk="1" hangingPunct="1">
              <a:lnSpc>
                <a:spcPct val="80000"/>
              </a:lnSpc>
            </a:pPr>
            <a:r>
              <a:rPr lang="en-US" sz="1800" b="1" dirty="0" smtClean="0"/>
              <a:t>Shouting</a:t>
            </a:r>
          </a:p>
          <a:p>
            <a:pPr algn="l" eaLnBrk="1" hangingPunct="1">
              <a:lnSpc>
                <a:spcPct val="80000"/>
              </a:lnSpc>
            </a:pPr>
            <a:r>
              <a:rPr lang="en-US" sz="2000" b="1" dirty="0" smtClean="0"/>
              <a:t>He feels that Conrad does not like Africans acting in a European manner, citing </a:t>
            </a:r>
            <a:r>
              <a:rPr lang="en-US" sz="2000" b="1" dirty="0" smtClean="0"/>
              <a:t>a</a:t>
            </a:r>
          </a:p>
          <a:p>
            <a:pPr algn="l" eaLnBrk="1" hangingPunct="1">
              <a:lnSpc>
                <a:spcPct val="80000"/>
              </a:lnSpc>
            </a:pPr>
            <a:r>
              <a:rPr lang="en-US" sz="2000" b="1" dirty="0" smtClean="0"/>
              <a:t> </a:t>
            </a:r>
            <a:r>
              <a:rPr lang="en-US" sz="2000" b="1" dirty="0" smtClean="0"/>
              <a:t>passage where a native is operating the boiler on the steamer, ending with the </a:t>
            </a:r>
            <a:endParaRPr lang="en-US" sz="2000" b="1" dirty="0" smtClean="0"/>
          </a:p>
          <a:p>
            <a:pPr algn="l" eaLnBrk="1" hangingPunct="1">
              <a:lnSpc>
                <a:spcPct val="80000"/>
              </a:lnSpc>
            </a:pPr>
            <a:r>
              <a:rPr lang="en-US" sz="2000" b="1" dirty="0" smtClean="0"/>
              <a:t>quote </a:t>
            </a:r>
            <a:r>
              <a:rPr lang="en-US" sz="2000" b="1" dirty="0" smtClean="0"/>
              <a:t>“[h]e ought to have been clapping his hands and stamping his feet on </a:t>
            </a:r>
            <a:r>
              <a:rPr lang="en-US" sz="2000" b="1" dirty="0" smtClean="0"/>
              <a:t>the</a:t>
            </a:r>
          </a:p>
          <a:p>
            <a:pPr algn="l" eaLnBrk="1" hangingPunct="1">
              <a:lnSpc>
                <a:spcPct val="80000"/>
              </a:lnSpc>
            </a:pPr>
            <a:r>
              <a:rPr lang="en-US" sz="2000" b="1" dirty="0" smtClean="0"/>
              <a:t> </a:t>
            </a:r>
            <a:r>
              <a:rPr lang="en-US" sz="2000" b="1" dirty="0" smtClean="0"/>
              <a:t>bank.”</a:t>
            </a:r>
          </a:p>
          <a:p>
            <a:pPr algn="l" eaLnBrk="1" hangingPunct="1">
              <a:lnSpc>
                <a:spcPct val="80000"/>
              </a:lnSpc>
            </a:pPr>
            <a:r>
              <a:rPr lang="en-US" sz="2000" b="1" dirty="0" smtClean="0"/>
              <a:t>Achebe also mentions Kurtz’s mistress, bringing up that she is a contrast to Kurtz’s fiancée (i.e. Europe), an example of Africa’s mystery and primal nature, and a native “in her place.”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a:t>
            </a:r>
            <a:endParaRPr lang="en-US" sz="2400" dirty="0"/>
          </a:p>
        </p:txBody>
      </p:sp>
      <p:sp>
        <p:nvSpPr>
          <p:cNvPr id="3" name="عنصر نائب للمحتوى 2"/>
          <p:cNvSpPr>
            <a:spLocks noGrp="1"/>
          </p:cNvSpPr>
          <p:nvPr>
            <p:ph idx="1"/>
          </p:nvPr>
        </p:nvSpPr>
        <p:spPr/>
        <p:txBody>
          <a:bodyPr/>
          <a:lstStyle/>
          <a:p>
            <a:pPr algn="l" eaLnBrk="1" hangingPunct="1">
              <a:lnSpc>
                <a:spcPct val="90000"/>
              </a:lnSpc>
            </a:pPr>
            <a:r>
              <a:rPr lang="en-US" sz="2400" dirty="0" smtClean="0"/>
              <a:t>Another point of Achebe’s is that Conrad rarely deigns to make </a:t>
            </a:r>
            <a:r>
              <a:rPr lang="en-US" sz="2400" dirty="0" smtClean="0"/>
              <a:t>the</a:t>
            </a:r>
          </a:p>
          <a:p>
            <a:pPr algn="l" eaLnBrk="1" hangingPunct="1">
              <a:lnSpc>
                <a:spcPct val="90000"/>
              </a:lnSpc>
            </a:pPr>
            <a:r>
              <a:rPr lang="en-US" sz="2400" dirty="0" smtClean="0"/>
              <a:t> </a:t>
            </a:r>
            <a:r>
              <a:rPr lang="en-US" sz="2400" dirty="0" smtClean="0"/>
              <a:t>Africans in any way intelligent, citing particularly their lack of speech.</a:t>
            </a:r>
          </a:p>
          <a:p>
            <a:pPr algn="l" eaLnBrk="1" hangingPunct="1">
              <a:lnSpc>
                <a:spcPct val="90000"/>
              </a:lnSpc>
            </a:pPr>
            <a:r>
              <a:rPr lang="en-US" sz="2400" dirty="0" smtClean="0"/>
              <a:t>He notes that they do not speak even amongst themselves.</a:t>
            </a:r>
          </a:p>
          <a:p>
            <a:pPr algn="l" eaLnBrk="1" hangingPunct="1">
              <a:lnSpc>
                <a:spcPct val="90000"/>
              </a:lnSpc>
            </a:pPr>
            <a:r>
              <a:rPr lang="en-US" sz="2400" dirty="0" smtClean="0"/>
              <a:t>The idea that African’s are inherently less the Europeans </a:t>
            </a:r>
            <a:r>
              <a:rPr lang="en-US" sz="2400" dirty="0" smtClean="0"/>
              <a:t>bothers</a:t>
            </a:r>
          </a:p>
          <a:p>
            <a:pPr algn="l" eaLnBrk="1" hangingPunct="1">
              <a:lnSpc>
                <a:spcPct val="90000"/>
              </a:lnSpc>
            </a:pPr>
            <a:r>
              <a:rPr lang="en-US" sz="2400" dirty="0" smtClean="0"/>
              <a:t> </a:t>
            </a:r>
            <a:r>
              <a:rPr lang="en-US" sz="2400" dirty="0" smtClean="0"/>
              <a:t>Achebe </a:t>
            </a:r>
            <a:r>
              <a:rPr lang="en-US" sz="2400" dirty="0" smtClean="0"/>
              <a:t>immensely.</a:t>
            </a:r>
            <a:endParaRPr lang="en-US"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1432</TotalTime>
  <Words>535</Words>
  <Application>Microsoft Office PowerPoint</Application>
  <PresentationFormat>A4 Paper (210x297 mm)‎</PresentationFormat>
  <Paragraphs>89</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Office Theme</vt:lpstr>
      <vt:lpstr>الشريحة 1</vt:lpstr>
      <vt:lpstr>Lecture 14</vt:lpstr>
      <vt:lpstr>Heart of Darkness</vt:lpstr>
      <vt:lpstr>Heart of Darkness</vt:lpstr>
      <vt:lpstr>Heart of Darkness</vt:lpstr>
      <vt:lpstr>Heart of Darkness</vt:lpstr>
      <vt:lpstr>Heart of Darkness</vt:lpstr>
      <vt:lpstr>Heart of Darkness</vt:lpstr>
      <vt:lpstr>Heart of Darkness</vt:lpstr>
      <vt:lpstr>Heart of Darkness</vt:lpstr>
      <vt:lpstr>Heart of Darkness</vt:lpstr>
      <vt:lpstr>Heart of Darkness</vt:lpstr>
      <vt:lpstr>Heart of Darkness</vt:lpstr>
      <vt:lpstr>الشريحة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113</cp:revision>
  <dcterms:created xsi:type="dcterms:W3CDTF">2009-10-14T19:14:34Z</dcterms:created>
  <dcterms:modified xsi:type="dcterms:W3CDTF">2012-03-21T01:02:03Z</dcterms:modified>
</cp:coreProperties>
</file>