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82" d="100"/>
          <a:sy n="82" d="100"/>
        </p:scale>
        <p:origin x="-828" y="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poetryfoundation.org/poem/17292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English Poetry from Romantics to </a:t>
            </a:r>
            <a:endParaRPr lang="en-US" sz="2800" b="1" dirty="0" smtClean="0">
              <a:solidFill>
                <a:srgbClr val="7F7F7F"/>
              </a:solidFill>
              <a:latin typeface="Calibri" pitchFamily="34" charset="0"/>
              <a:cs typeface="Times New Roman" pitchFamily="18" charset="0"/>
            </a:endParaRPr>
          </a:p>
          <a:p>
            <a:pPr algn="ctr"/>
            <a:r>
              <a:rPr lang="en-US" sz="2800" b="1" dirty="0" smtClean="0">
                <a:solidFill>
                  <a:srgbClr val="7F7F7F"/>
                </a:solidFill>
                <a:latin typeface="Calibri" pitchFamily="34" charset="0"/>
                <a:cs typeface="Times New Roman" pitchFamily="18" charset="0"/>
              </a:rPr>
              <a:t>Moderns</a:t>
            </a:r>
          </a:p>
          <a:p>
            <a:pPr algn="ct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spc="-150" dirty="0" smtClean="0">
                <a:solidFill>
                  <a:srgbClr val="376092"/>
                </a:solidFill>
                <a:latin typeface="ae_AlMateen" pitchFamily="2" charset="-78"/>
                <a:cs typeface="ae_AlMateen" pitchFamily="2" charset="-78"/>
              </a:rPr>
              <a:t>1</a:t>
            </a:r>
            <a:r>
              <a:rPr lang="en-US" sz="6000" spc="-150" baseline="30000" dirty="0" smtClean="0">
                <a:solidFill>
                  <a:srgbClr val="376092"/>
                </a:solidFill>
                <a:latin typeface="ae_AlMateen" pitchFamily="2" charset="-78"/>
                <a:cs typeface="ae_AlMateen" pitchFamily="2" charset="-78"/>
              </a:rPr>
              <a:t>st</a:t>
            </a:r>
            <a:r>
              <a:rPr lang="en-US" sz="6000" spc="-150" dirty="0" smtClean="0">
                <a:solidFill>
                  <a:srgbClr val="376092"/>
                </a:solidFill>
                <a:latin typeface="ae_AlMateen" pitchFamily="2" charset="-78"/>
                <a:cs typeface="ae_AlMateen" pitchFamily="2" charset="-78"/>
              </a:rPr>
              <a:t> Lecture</a:t>
            </a:r>
          </a:p>
        </p:txBody>
      </p:sp>
    </p:spTree>
  </p:cSld>
  <p:clrMapOvr>
    <a:masterClrMapping/>
  </p:clrMapOvr>
  <p:transition spd="med">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sz="3600" dirty="0" smtClean="0"/>
              <a:t>The Romantic  Movement in literature is one of the most influential literary movements. It covered the first half of the nineteenth century, but </a:t>
            </a:r>
            <a:r>
              <a:rPr lang="en-US" sz="3600" dirty="0" smtClean="0"/>
              <a:t>its </a:t>
            </a:r>
            <a:r>
              <a:rPr lang="en-US" sz="3600" dirty="0" smtClean="0"/>
              <a:t>influence can still be felt everywhere in literature. The French Revolution with its ideals of liberty, equality and fraternity gave spark to the Romantic Movement.</a:t>
            </a:r>
          </a:p>
          <a:p>
            <a:pPr algn="l"/>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b="1" u="sng" dirty="0" smtClean="0"/>
              <a:t>The main characteristics of Romantic Poetry</a:t>
            </a:r>
          </a:p>
          <a:p>
            <a:pPr lvl="0" algn="l"/>
            <a:r>
              <a:rPr lang="en-US" sz="3600" dirty="0" smtClean="0"/>
              <a:t>1-Romantic poetry shows a new faith in man with all his feelings, senses and all the sides of his experiences.</a:t>
            </a:r>
          </a:p>
          <a:p>
            <a:pPr lvl="0" algn="l"/>
            <a:r>
              <a:rPr lang="en-US" sz="3600" dirty="0" smtClean="0"/>
              <a:t>2-It rejected rational intellect as the only source of poetry and stressed imagination and intuition as the supreme faculties of the poet.</a:t>
            </a:r>
          </a:p>
          <a:p>
            <a:pPr lvl="0" algn="l"/>
            <a:r>
              <a:rPr lang="en-US" sz="3600"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sz="3600" dirty="0" smtClean="0"/>
              <a:t>3-The poet of the Romantics was a man speaking to men, but he was endowed with some special insight into the nature of things.</a:t>
            </a:r>
          </a:p>
          <a:p>
            <a:pPr lvl="0" algn="l"/>
            <a:r>
              <a:rPr lang="en-US" sz="3600" dirty="0" smtClean="0"/>
              <a:t>4-Poetry to the Romantics is an expression of emotions inspired by the feelings of the individual poet. The Romantic poet is gifted with a strong “ organic sensibility.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dirty="0" smtClean="0"/>
              <a:t>5-Al  Romantic literature is subjective. It is an expression of the inner urges of the soul of the artist. It reflects the poet’s own thoughts and feelings more than anything else.</a:t>
            </a:r>
          </a:p>
          <a:p>
            <a:pPr lvl="0" algn="l"/>
            <a:r>
              <a:rPr lang="en-US" dirty="0" smtClean="0"/>
              <a:t>6-Nature to the Romantics is regarded as something divine. It is something really living, something that has a soul and purpose; it can even share with the poet his joys and sorrows.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dirty="0" smtClean="0"/>
              <a:t>7-A common and recurrent theme in Romantic poetry is man in solitude or man with nature. They believed that the nature of man is best revealed when he is in solitude or in communion with nature.</a:t>
            </a:r>
          </a:p>
          <a:p>
            <a:pPr lvl="0" algn="l"/>
            <a:r>
              <a:rPr lang="en-US" dirty="0" smtClean="0"/>
              <a:t>8-The Romantic poetry is anti- heroic in the sense that  the subject of this poetry is common man, not heroes or men of high ranks. It also uses the language of ordinary people.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sz="2800" dirty="0" smtClean="0"/>
              <a:t>9-The Romantic is extraordinarily alive to the wonder , mystery and beauty of the universe. He feels the presence of unseen powers in nature. The supernatural has a special charm for him; he is attracted by the stories of fairies, ghosts and witchcraft.</a:t>
            </a:r>
          </a:p>
          <a:p>
            <a:pPr lvl="0" algn="l"/>
            <a:r>
              <a:rPr lang="en-US" sz="2800" dirty="0" smtClean="0"/>
              <a:t>10-Romantic poetry is individualistic; it stresses man’s individuality. Man is usually presented alone. Every poet has his own individual personality which is rather different from the others.</a:t>
            </a: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dirty="0" smtClean="0"/>
              <a:t>11-Another predominant feature of the Romantic  poetry is the sense of nostalgia for the past.</a:t>
            </a:r>
          </a:p>
          <a:p>
            <a:pPr lvl="0" algn="l"/>
            <a:r>
              <a:rPr lang="en-US" dirty="0" smtClean="0"/>
              <a:t>12-To a Romantic poet, the period of childhood was very important. The child is nearer to nature than the grown- up man and he gains wisdom from nature. Thus he loses his </a:t>
            </a:r>
            <a:r>
              <a:rPr lang="en-US" dirty="0" smtClean="0"/>
              <a:t>Natural </a:t>
            </a:r>
            <a:r>
              <a:rPr lang="en-US" dirty="0" smtClean="0"/>
              <a:t>wisdom. “ The child is father  of the man”, </a:t>
            </a:r>
            <a:r>
              <a:rPr lang="en-US" dirty="0" err="1" smtClean="0"/>
              <a:t>wordsworth</a:t>
            </a:r>
            <a:r>
              <a:rPr lang="en-US" dirty="0" smtClean="0"/>
              <a:t> says.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sz="2800" dirty="0" smtClean="0"/>
              <a:t>13-The Romantic poet sees the world through the eyes of a child. This is why Romantic poetry was described as poetry of wonder.</a:t>
            </a:r>
          </a:p>
          <a:p>
            <a:pPr lvl="0" algn="l"/>
            <a:r>
              <a:rPr lang="en-US" sz="2800" dirty="0" smtClean="0"/>
              <a:t>14-The Romantic poets were greatly affected by:</a:t>
            </a:r>
          </a:p>
          <a:p>
            <a:pPr lvl="0" algn="l"/>
            <a:r>
              <a:rPr lang="en-US" sz="2800" dirty="0" smtClean="0"/>
              <a:t>A-The Industrial Revolution which caused changes in society that the Romantic poet could not cope with. So, he turned to nature for escape and that is why Romantic poets are sometimes described as escapists or dreamers.</a:t>
            </a:r>
          </a:p>
          <a:p>
            <a:pPr lvl="0" algn="l"/>
            <a:r>
              <a:rPr lang="en-US" sz="2800" dirty="0" smtClean="0"/>
              <a:t>B-The French Revolution with its principles of freedom, equality and fraternity. </a:t>
            </a:r>
          </a:p>
          <a:p>
            <a:r>
              <a:rPr lang="en-US" dirty="0" smtClean="0"/>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sz="4000" dirty="0" smtClean="0"/>
              <a:t>English Romanticism is thus both a revolt and a revival: it is a revolt against 18</a:t>
            </a:r>
            <a:r>
              <a:rPr lang="en-US" sz="4000" baseline="30000" dirty="0" smtClean="0"/>
              <a:t>th</a:t>
            </a:r>
            <a:r>
              <a:rPr lang="en-US" sz="4000" dirty="0" smtClean="0"/>
              <a:t> century traditions and conventions: it is a revival of old English masters of poetry.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ctr"/>
            <a:r>
              <a:rPr lang="en-US" sz="3600" b="1" u="sng" dirty="0" smtClean="0"/>
              <a:t>Literary Terms</a:t>
            </a:r>
          </a:p>
          <a:p>
            <a:pPr algn="ctr"/>
            <a:endParaRPr lang="en-US" dirty="0" smtClean="0"/>
          </a:p>
          <a:p>
            <a:pPr algn="l"/>
            <a:r>
              <a:rPr lang="en-US" b="1" dirty="0" smtClean="0"/>
              <a:t>1-</a:t>
            </a:r>
            <a:r>
              <a:rPr lang="en-US" b="1" u="sng" dirty="0" smtClean="0"/>
              <a:t>Personification</a:t>
            </a:r>
            <a:r>
              <a:rPr lang="en-US" b="1" dirty="0" smtClean="0"/>
              <a:t> is giving inanimate objects or abstract ideas human qualities or actions; making non-human things appear as human.</a:t>
            </a:r>
            <a:r>
              <a:rPr lang="en-US" dirty="0" smtClean="0"/>
              <a:t> </a:t>
            </a:r>
          </a:p>
          <a:p>
            <a:pPr algn="l"/>
            <a:r>
              <a:rPr lang="en-US" b="1" dirty="0" smtClean="0"/>
              <a:t>2-</a:t>
            </a:r>
            <a:r>
              <a:rPr lang="en-US" b="1" u="sng" dirty="0" smtClean="0"/>
              <a:t>Metaphor</a:t>
            </a:r>
            <a:r>
              <a:rPr lang="en-US" b="1" dirty="0" smtClean="0"/>
              <a:t>: a comparison between two objects for the purpose of describing one of them; a metaphor  states that the one object is the other.</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sz="3600" b="1" dirty="0" smtClean="0"/>
              <a:t>3- </a:t>
            </a:r>
            <a:r>
              <a:rPr lang="en-US" sz="3600" b="1" u="sng" dirty="0" smtClean="0"/>
              <a:t>Alliteration: </a:t>
            </a:r>
            <a:r>
              <a:rPr lang="en-US" sz="3600" b="1" dirty="0" smtClean="0"/>
              <a:t>close repetition of consonant sounds at the beginning of words.</a:t>
            </a:r>
            <a:endParaRPr lang="en-US" sz="3600" dirty="0" smtClean="0"/>
          </a:p>
          <a:p>
            <a:pPr algn="l"/>
            <a:r>
              <a:rPr lang="en-US" sz="3600" b="1" dirty="0" smtClean="0"/>
              <a:t>4- </a:t>
            </a:r>
            <a:r>
              <a:rPr lang="en-US" sz="3600" b="1" u="sng" dirty="0" smtClean="0"/>
              <a:t>Diction: </a:t>
            </a:r>
            <a:r>
              <a:rPr lang="en-US" sz="3600" b="1" dirty="0" smtClean="0"/>
              <a:t>an author’s choice and use of words; his vocabulary.</a:t>
            </a:r>
            <a:endParaRPr lang="en-US" sz="3600" dirty="0" smtClean="0"/>
          </a:p>
          <a:p>
            <a:pPr algn="l"/>
            <a:r>
              <a:rPr lang="en-US" sz="3600" b="1" dirty="0" smtClean="0"/>
              <a:t>5- </a:t>
            </a:r>
            <a:r>
              <a:rPr lang="en-US" sz="3600" b="1" u="sng" dirty="0" smtClean="0"/>
              <a:t>Epic:</a:t>
            </a:r>
            <a:r>
              <a:rPr lang="en-US" sz="3600" b="1" dirty="0" smtClean="0"/>
              <a:t> an extended narrative poem, with heroic  subject matter and theme, and exalted tone.</a:t>
            </a:r>
            <a:endParaRPr lang="en-US" sz="36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b="1" dirty="0" smtClean="0"/>
              <a:t>6-</a:t>
            </a:r>
            <a:r>
              <a:rPr lang="en-US" b="1" u="sng" dirty="0" smtClean="0"/>
              <a:t> Rhyme</a:t>
            </a:r>
            <a:r>
              <a:rPr lang="en-US" b="1" dirty="0" smtClean="0"/>
              <a:t>: the use of words with similar sounds in poetry, usually but  not always at the ends of lines.</a:t>
            </a:r>
          </a:p>
          <a:p>
            <a:pPr algn="l"/>
            <a:endParaRPr lang="en-US" dirty="0" smtClean="0"/>
          </a:p>
          <a:p>
            <a:pPr algn="l"/>
            <a:r>
              <a:rPr lang="en-US" b="1" dirty="0" smtClean="0"/>
              <a:t>7-</a:t>
            </a:r>
            <a:r>
              <a:rPr lang="en-US" b="1" u="sng" dirty="0" smtClean="0"/>
              <a:t> Stanza</a:t>
            </a:r>
            <a:r>
              <a:rPr lang="en-US" b="1" dirty="0" smtClean="0"/>
              <a:t>: a group of lines in a poem divided off from the others. Each stanza is usually the same number  of lines in length.</a:t>
            </a:r>
            <a:endParaRPr lang="en-US" dirty="0" smtClean="0"/>
          </a:p>
          <a:p>
            <a:r>
              <a:rPr lang="en-US" b="1" dirty="0" smtClean="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ctr"/>
            <a:r>
              <a:rPr lang="en-US" b="1" u="sng" dirty="0" smtClean="0"/>
              <a:t>William Blake (1757-1827)</a:t>
            </a:r>
            <a:endParaRPr lang="en-US" u="sng" dirty="0" smtClean="0"/>
          </a:p>
          <a:p>
            <a:pPr algn="ctr"/>
            <a:r>
              <a:rPr lang="en-US" b="1" u="sng" dirty="0" smtClean="0"/>
              <a:t>The Little Black Boy</a:t>
            </a:r>
            <a:endParaRPr lang="en-US" u="sng" dirty="0" smtClean="0"/>
          </a:p>
          <a:p>
            <a:pPr algn="ctr"/>
            <a:r>
              <a:rPr lang="en-US" b="1" u="sng" dirty="0" smtClean="0"/>
              <a:t> </a:t>
            </a:r>
            <a:endParaRPr lang="en-US" u="sng" dirty="0" smtClean="0"/>
          </a:p>
          <a:p>
            <a:pPr algn="l"/>
            <a:r>
              <a:rPr lang="en-US" b="1" dirty="0" smtClean="0"/>
              <a:t>              1 My mother bore me in the southern wild,</a:t>
            </a:r>
            <a:endParaRPr lang="en-US" dirty="0" smtClean="0"/>
          </a:p>
          <a:p>
            <a:pPr algn="l"/>
            <a:r>
              <a:rPr lang="en-US" b="1" dirty="0" smtClean="0"/>
              <a:t>              2 And I am black, but O! my soul is white;</a:t>
            </a:r>
            <a:endParaRPr lang="en-US" dirty="0" smtClean="0"/>
          </a:p>
          <a:p>
            <a:pPr algn="l"/>
            <a:r>
              <a:rPr lang="en-US" b="1" dirty="0" smtClean="0"/>
              <a:t>              3 White as an angel is the English child,</a:t>
            </a:r>
            <a:endParaRPr lang="en-US" dirty="0" smtClean="0"/>
          </a:p>
          <a:p>
            <a:pPr algn="l"/>
            <a:r>
              <a:rPr lang="en-US" b="1" dirty="0" smtClean="0"/>
              <a:t>              4 But I am black, as if </a:t>
            </a:r>
            <a:r>
              <a:rPr lang="en-US" b="1" dirty="0" err="1" smtClean="0"/>
              <a:t>bereav'd</a:t>
            </a:r>
            <a:r>
              <a:rPr lang="en-US" b="1" dirty="0" smtClean="0"/>
              <a:t> of light.</a:t>
            </a:r>
            <a:endParaRPr lang="en-US" dirty="0" smtClean="0"/>
          </a:p>
          <a:p>
            <a:r>
              <a:rPr lang="en-US" b="1" dirty="0" smtClean="0"/>
              <a:t> </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b="1" dirty="0" smtClean="0"/>
              <a:t>             </a:t>
            </a:r>
            <a:r>
              <a:rPr lang="en-US" sz="2800" b="1" dirty="0" smtClean="0"/>
              <a:t> 5 My mother taught me underneath a tree,</a:t>
            </a:r>
            <a:endParaRPr lang="en-US" sz="2800" dirty="0" smtClean="0"/>
          </a:p>
          <a:p>
            <a:pPr algn="l"/>
            <a:r>
              <a:rPr lang="en-US" sz="2800" b="1" dirty="0" smtClean="0"/>
              <a:t>              6 And sitting down before the heat of day,</a:t>
            </a:r>
            <a:endParaRPr lang="en-US" sz="2800" dirty="0" smtClean="0"/>
          </a:p>
          <a:p>
            <a:pPr algn="l"/>
            <a:r>
              <a:rPr lang="en-US" sz="2800" b="1" dirty="0" smtClean="0"/>
              <a:t>              7 She took me on her lap and kissed me,</a:t>
            </a:r>
            <a:endParaRPr lang="en-US" sz="2800" dirty="0" smtClean="0"/>
          </a:p>
          <a:p>
            <a:pPr algn="l"/>
            <a:r>
              <a:rPr lang="en-US" sz="2800" b="1" dirty="0" smtClean="0"/>
              <a:t>              8 And pointing to the east, began to say:</a:t>
            </a:r>
            <a:endParaRPr lang="en-US" sz="2800" dirty="0" smtClean="0"/>
          </a:p>
          <a:p>
            <a:pPr algn="l"/>
            <a:r>
              <a:rPr lang="en-US" sz="2800" b="1" dirty="0" smtClean="0"/>
              <a:t>              9 "Look on the rising sun: there God does live,</a:t>
            </a:r>
            <a:endParaRPr lang="en-US" sz="2800" dirty="0" smtClean="0"/>
          </a:p>
          <a:p>
            <a:pPr algn="l"/>
            <a:r>
              <a:rPr lang="en-US" sz="2800" b="1" dirty="0" smtClean="0"/>
              <a:t>            10 And gives his light, and gives his heat away;</a:t>
            </a:r>
            <a:endParaRPr lang="en-US" sz="2800" dirty="0" smtClean="0"/>
          </a:p>
          <a:p>
            <a:pPr algn="l"/>
            <a:r>
              <a:rPr lang="en-US" sz="2800" b="1" dirty="0" smtClean="0"/>
              <a:t>            11 And flowers and trees and beasts and men </a:t>
            </a:r>
            <a:r>
              <a:rPr lang="en-US" sz="2800" b="1" dirty="0" smtClean="0"/>
              <a:t>	 	receive</a:t>
            </a:r>
            <a:endParaRPr lang="en-US" sz="2800" dirty="0" smtClean="0"/>
          </a:p>
          <a:p>
            <a:pPr algn="l"/>
            <a:r>
              <a:rPr lang="en-US" sz="2800" b="1" dirty="0" smtClean="0"/>
              <a:t>            12 Comfort in morning, joy in the noonday.</a:t>
            </a:r>
            <a:endParaRPr lang="en-US" sz="2800" dirty="0" smtClean="0"/>
          </a:p>
          <a:p>
            <a:r>
              <a:rPr lang="en-US" b="1" dirty="0" smtClean="0"/>
              <a:t> </a:t>
            </a:r>
            <a:endParaRPr lang="en-US" dirty="0" smtClean="0"/>
          </a:p>
          <a:p>
            <a:r>
              <a:rPr lang="en-US" b="1" dirty="0" smtClean="0"/>
              <a:t>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sz="2400" b="1" dirty="0" smtClean="0"/>
              <a:t>           13 And we are put on earth a little space,</a:t>
            </a:r>
            <a:endParaRPr lang="en-US" sz="2400" dirty="0" smtClean="0"/>
          </a:p>
          <a:p>
            <a:pPr algn="l"/>
            <a:r>
              <a:rPr lang="en-US" sz="2400" b="1" dirty="0" smtClean="0"/>
              <a:t>            14 That we may learn to bear the beams of love;</a:t>
            </a:r>
            <a:endParaRPr lang="en-US" sz="2400" dirty="0" smtClean="0"/>
          </a:p>
          <a:p>
            <a:pPr algn="l"/>
            <a:r>
              <a:rPr lang="en-US" sz="2400" b="1" dirty="0" smtClean="0"/>
              <a:t>            15 And these black bodies and this </a:t>
            </a:r>
            <a:r>
              <a:rPr lang="en-US" sz="2400" b="1" dirty="0" err="1" smtClean="0"/>
              <a:t>sunburnt</a:t>
            </a:r>
            <a:r>
              <a:rPr lang="en-US" sz="2400" b="1" dirty="0" smtClean="0"/>
              <a:t> face</a:t>
            </a:r>
            <a:endParaRPr lang="en-US" sz="2400" dirty="0" smtClean="0"/>
          </a:p>
          <a:p>
            <a:pPr algn="l"/>
            <a:r>
              <a:rPr lang="en-US" sz="2400" b="1" dirty="0" smtClean="0"/>
              <a:t>            16 Is but a cloud, and like a shady grove.</a:t>
            </a:r>
            <a:endParaRPr lang="en-US" sz="2400" dirty="0" smtClean="0"/>
          </a:p>
          <a:p>
            <a:pPr algn="l"/>
            <a:r>
              <a:rPr lang="en-US" sz="2400" b="1" dirty="0" smtClean="0"/>
              <a:t> </a:t>
            </a:r>
            <a:endParaRPr lang="en-US" sz="2400" dirty="0" smtClean="0"/>
          </a:p>
          <a:p>
            <a:pPr algn="l"/>
            <a:r>
              <a:rPr lang="en-US" sz="2400" b="1" dirty="0" smtClean="0"/>
              <a:t>            17 For when our souls have </a:t>
            </a:r>
            <a:r>
              <a:rPr lang="en-US" sz="2400" b="1" dirty="0" err="1" smtClean="0"/>
              <a:t>learn'd</a:t>
            </a:r>
            <a:r>
              <a:rPr lang="en-US" sz="2400" b="1" dirty="0" smtClean="0"/>
              <a:t> the heat to bear,</a:t>
            </a:r>
            <a:endParaRPr lang="en-US" sz="2400" dirty="0" smtClean="0"/>
          </a:p>
          <a:p>
            <a:pPr algn="l"/>
            <a:r>
              <a:rPr lang="en-US" sz="2400" b="1" dirty="0" smtClean="0"/>
              <a:t>            18 The cloud will vanish; we shall hear his voice,</a:t>
            </a:r>
            <a:endParaRPr lang="en-US" sz="2400" dirty="0" smtClean="0"/>
          </a:p>
          <a:p>
            <a:pPr algn="l"/>
            <a:r>
              <a:rPr lang="en-US" sz="2400" b="1" dirty="0" smtClean="0"/>
              <a:t>            19 Saying: 'Come out from the grove, my love and care,</a:t>
            </a:r>
            <a:endParaRPr lang="en-US" sz="2400" dirty="0" smtClean="0"/>
          </a:p>
          <a:p>
            <a:pPr algn="l"/>
            <a:r>
              <a:rPr lang="en-US" sz="2400" b="1" dirty="0" smtClean="0"/>
              <a:t>            20 And round my golden tent like lambs rejoice.' "</a:t>
            </a:r>
            <a:endParaRPr lang="en-US" sz="2400" dirty="0" smtClean="0"/>
          </a:p>
          <a:p>
            <a:r>
              <a:rPr lang="en-US" b="1" dirty="0" smtClean="0"/>
              <a:t> </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b="1" dirty="0" smtClean="0"/>
              <a:t>            </a:t>
            </a:r>
            <a:r>
              <a:rPr lang="en-US" sz="2800" b="1" dirty="0" smtClean="0"/>
              <a:t>21 Thus did my mother say, and kissed me;</a:t>
            </a:r>
            <a:endParaRPr lang="en-US" sz="2800" dirty="0" smtClean="0"/>
          </a:p>
          <a:p>
            <a:pPr algn="l"/>
            <a:r>
              <a:rPr lang="en-US" sz="2800" b="1" dirty="0" smtClean="0"/>
              <a:t>            22 And thus I say to little English boy,</a:t>
            </a:r>
            <a:endParaRPr lang="en-US" sz="2800" dirty="0" smtClean="0"/>
          </a:p>
          <a:p>
            <a:pPr algn="l"/>
            <a:r>
              <a:rPr lang="en-US" sz="2800" b="1" dirty="0" smtClean="0"/>
              <a:t>            23 When I from black and he from white cloud free,</a:t>
            </a:r>
            <a:endParaRPr lang="en-US" sz="2800" dirty="0" smtClean="0"/>
          </a:p>
          <a:p>
            <a:pPr algn="l"/>
            <a:r>
              <a:rPr lang="en-US" sz="2800" b="1" dirty="0" smtClean="0"/>
              <a:t>            24 And round the tent of God like lambs we joy,</a:t>
            </a:r>
            <a:endParaRPr lang="en-US" sz="2800" dirty="0" smtClean="0"/>
          </a:p>
          <a:p>
            <a:pPr algn="l"/>
            <a:r>
              <a:rPr lang="en-US" sz="2800" dirty="0" smtClean="0"/>
              <a:t> </a:t>
            </a:r>
          </a:p>
          <a:p>
            <a:pPr algn="l"/>
            <a:r>
              <a:rPr lang="en-US" sz="2800" b="1" dirty="0" smtClean="0"/>
              <a:t>            25 I'll shade him from the heat, till he can bear</a:t>
            </a:r>
            <a:endParaRPr lang="en-US" sz="2800" dirty="0" smtClean="0"/>
          </a:p>
          <a:p>
            <a:pPr algn="l"/>
            <a:r>
              <a:rPr lang="en-US" sz="2800" b="1" dirty="0" smtClean="0"/>
              <a:t>            26 To lean in joy upon our father's knee;</a:t>
            </a:r>
            <a:endParaRPr lang="en-US" sz="2800" dirty="0" smtClean="0"/>
          </a:p>
          <a:p>
            <a:pPr algn="l"/>
            <a:r>
              <a:rPr lang="en-US" sz="2800" b="1" dirty="0" smtClean="0"/>
              <a:t>            27 And then I'll stand and stroke his silver hair,</a:t>
            </a:r>
            <a:endParaRPr lang="en-US" sz="2800" dirty="0" smtClean="0"/>
          </a:p>
          <a:p>
            <a:pPr algn="l"/>
            <a:r>
              <a:rPr lang="en-US" sz="2800" b="1" dirty="0" smtClean="0"/>
              <a:t>            28 And be like him, and he will then love me.</a:t>
            </a:r>
            <a:endParaRPr lang="en-US" sz="2800" dirty="0" smtClean="0"/>
          </a:p>
          <a:p>
            <a:r>
              <a:rPr lang="en-US" b="1" dirty="0" smtClean="0"/>
              <a:t> </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ctr"/>
            <a:r>
              <a:rPr lang="en-US" b="1" u="sng" dirty="0" smtClean="0"/>
              <a:t>Commentary</a:t>
            </a:r>
          </a:p>
          <a:p>
            <a:pPr algn="l"/>
            <a:r>
              <a:rPr lang="en-US" dirty="0" smtClean="0"/>
              <a:t>This is one of the “ Songs of Innocence”. It was written by Blake as an attempt on his part to help in abolishing slave- trade. It is a plea against “ racial discrimination”. He believes that people  are equal regardless of their color </a:t>
            </a:r>
            <a:r>
              <a:rPr lang="en-US" dirty="0" smtClean="0"/>
              <a:t>Despite </a:t>
            </a:r>
            <a:r>
              <a:rPr lang="en-US" dirty="0" smtClean="0"/>
              <a:t>of its political subject, Blake here makes use of two major ideas which are intermingled:</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lvl="0" algn="l"/>
            <a:r>
              <a:rPr lang="en-US" sz="2800" dirty="0" smtClean="0"/>
              <a:t>A-The Idea that to be good needs an effort, and  those who suffer more are thought to be religiously better.</a:t>
            </a:r>
          </a:p>
          <a:p>
            <a:pPr lvl="0" algn="l"/>
            <a:endParaRPr lang="en-US" sz="2800" dirty="0" smtClean="0"/>
          </a:p>
          <a:p>
            <a:pPr lvl="0" algn="l"/>
            <a:r>
              <a:rPr lang="en-US" sz="2800" dirty="0" smtClean="0"/>
              <a:t>B-The Neo- Platonic idea that the soul is the essential of man; the essence(soul) of mankind is the same , but what differs is their bodies in which their souls are imprisoned. Once it is set free( by the death of the body) it goes back to its divine origin which is God. The body, whether black or white, is a colored cloud that will disappear one day, while the  soul goes back  to its creator.</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ctr"/>
            <a:r>
              <a:rPr lang="en-US" sz="2800" b="1" dirty="0" smtClean="0">
                <a:hlinkClick r:id="rId2"/>
              </a:rPr>
              <a:t>The Little Black Boy</a:t>
            </a:r>
            <a:endParaRPr lang="en-US" sz="2800" b="1" dirty="0" smtClean="0"/>
          </a:p>
          <a:p>
            <a:pPr algn="ctr"/>
            <a:r>
              <a:rPr lang="en-US" sz="2800" b="1" i="1" u="sng" dirty="0" smtClean="0"/>
              <a:t> Summary</a:t>
            </a:r>
          </a:p>
          <a:p>
            <a:pPr algn="l"/>
            <a:r>
              <a:rPr lang="en-US" sz="2800" dirty="0" smtClean="0"/>
              <a:t>A black child tells the story of how he came to know his own identity and to know God. The boy, who was born in “the southern wild” of Africa, first explains that though his skin is black his soul is as white as that of an English child. He relates how his loving mother taught him about God who lives in the East, who gives light and life to all creation and comfort and joy to men. “We are put on earth,” his mother says, to learn to accept God’s love.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ROMANTIC POETRY</a:t>
            </a:r>
            <a:endParaRPr lang="en-US" dirty="0"/>
          </a:p>
        </p:txBody>
      </p:sp>
      <p:sp>
        <p:nvSpPr>
          <p:cNvPr id="3" name="عنصر نائب للمحتوى 2"/>
          <p:cNvSpPr>
            <a:spLocks noGrp="1"/>
          </p:cNvSpPr>
          <p:nvPr>
            <p:ph idx="1"/>
          </p:nvPr>
        </p:nvSpPr>
        <p:spPr/>
        <p:txBody>
          <a:bodyPr/>
          <a:lstStyle/>
          <a:p>
            <a:pPr algn="l"/>
            <a:r>
              <a:rPr lang="en-US" dirty="0" smtClean="0"/>
              <a:t>He is told that his black skin “is but a cloud” that will be dissipated when his soul meets God in heaven. The black boy passes on this lesson to an English child, explaining that his white skin is likewise a cloud. He vows that when they are both free of their bodies and delighting in the presence of God, he will shade his white friend until he, too, learns to bear the heat of God’s love. Then, the black boy says, he will be like the English boy, and the English boy will love him.</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111</TotalTime>
  <Words>1198</Words>
  <Application>Microsoft Office PowerPoint</Application>
  <PresentationFormat>A4 Paper (210x297 mm)‎</PresentationFormat>
  <Paragraphs>110</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Introductory lecture</vt:lpstr>
      <vt:lpstr>الشريحة 1</vt:lpstr>
      <vt:lpstr>1st Lecture</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ROMANTIC POETRY</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english</cp:lastModifiedBy>
  <cp:revision>14</cp:revision>
  <dcterms:created xsi:type="dcterms:W3CDTF">2011-09-28T13:10:49Z</dcterms:created>
  <dcterms:modified xsi:type="dcterms:W3CDTF">2012-01-29T16:47:39Z</dcterms:modified>
</cp:coreProperties>
</file>